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81" r:id="rId17"/>
    <p:sldId id="271" r:id="rId18"/>
    <p:sldId id="272" r:id="rId19"/>
    <p:sldId id="273" r:id="rId20"/>
    <p:sldId id="274" r:id="rId21"/>
    <p:sldId id="275" r:id="rId22"/>
    <p:sldId id="276" r:id="rId23"/>
    <p:sldId id="277" r:id="rId24"/>
    <p:sldId id="278" r:id="rId25"/>
    <p:sldId id="279" r:id="rId26"/>
    <p:sldId id="280"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3" r:id="rId68"/>
    <p:sldId id="322"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56" autoAdjust="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12/24/2021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12/24/2021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r"/>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935502"/>
          </a:xfrm>
        </p:spPr>
        <p:txBody>
          <a:bodyPr>
            <a:normAutofit/>
          </a:bodyPr>
          <a:lstStyle/>
          <a:p>
            <a:r>
              <a:rPr lang="en-US" sz="3600" dirty="0" smtClean="0">
                <a:latin typeface="Times New Roman" pitchFamily="18" charset="0"/>
                <a:cs typeface="Times New Roman" pitchFamily="18" charset="0"/>
              </a:rPr>
              <a:t>Unit :-1(</a:t>
            </a:r>
            <a:r>
              <a:rPr lang="en-US" sz="3600" b="1" dirty="0" smtClean="0">
                <a:latin typeface="Times New Roman" pitchFamily="18" charset="0"/>
                <a:cs typeface="Times New Roman" pitchFamily="18" charset="0"/>
              </a:rPr>
              <a:t>Introduction and ER model)</a:t>
            </a:r>
            <a:endParaRPr lang="en-US" sz="3600" dirty="0">
              <a:latin typeface="Times New Roman" pitchFamily="18" charset="0"/>
              <a:cs typeface="Times New Roman" pitchFamily="18" charset="0"/>
            </a:endParaRPr>
          </a:p>
        </p:txBody>
      </p:sp>
      <p:sp>
        <p:nvSpPr>
          <p:cNvPr id="3" name="Subtitle 2"/>
          <p:cNvSpPr>
            <a:spLocks noGrp="1"/>
          </p:cNvSpPr>
          <p:nvPr>
            <p:ph type="subTitle" idx="1"/>
          </p:nvPr>
        </p:nvSpPr>
        <p:spPr>
          <a:xfrm>
            <a:off x="1432560" y="1447800"/>
            <a:ext cx="7406640" cy="4724400"/>
          </a:xfrm>
        </p:spPr>
        <p:txBody>
          <a:bodyPr>
            <a:normAutofit fontScale="92500" lnSpcReduction="10000"/>
          </a:bodyPr>
          <a:lstStyle/>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Introduction to database systems</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File System vs. Database Systems</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Database system structure</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Views of data in a database system</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Data models and Database languages</a:t>
            </a:r>
          </a:p>
          <a:p>
            <a:pPr marL="541782" indent="-514350"/>
            <a:r>
              <a:rPr lang="en-US" sz="2800" b="1" dirty="0" smtClean="0">
                <a:latin typeface="Times New Roman" pitchFamily="18" charset="0"/>
                <a:cs typeface="Times New Roman" pitchFamily="18" charset="0"/>
              </a:rPr>
              <a:t>ER model:-</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Introduction to Entity-Relationship data model.</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Elements of an ER model.</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Constructing ER diagrams.</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Modeling of constraints</a:t>
            </a:r>
          </a:p>
          <a:p>
            <a:pPr marL="541782" indent="-514350">
              <a:buFont typeface="Wingdings" pitchFamily="2" charset="2"/>
              <a:buChar char="Ø"/>
            </a:pPr>
            <a:r>
              <a:rPr lang="en-US" dirty="0" smtClean="0">
                <a:solidFill>
                  <a:srgbClr val="FF0000"/>
                </a:solidFill>
                <a:latin typeface="Times New Roman" pitchFamily="18" charset="0"/>
                <a:cs typeface="Times New Roman" pitchFamily="18" charset="0"/>
              </a:rPr>
              <a:t>Reduction of ER diagrams to tables</a:t>
            </a:r>
            <a:endParaRPr lang="en-US" dirty="0">
              <a:solidFill>
                <a:srgbClr val="FF0000"/>
              </a:solidFill>
              <a:latin typeface="Times New Roman" pitchFamily="18" charset="0"/>
              <a:cs typeface="Times New Roman" pitchFamily="18"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fontAlgn="base"/>
            <a:r>
              <a:rPr lang="en-US" sz="2800" dirty="0" smtClean="0">
                <a:latin typeface="Times New Roman" pitchFamily="18" charset="0"/>
                <a:cs typeface="Times New Roman" pitchFamily="18" charset="0"/>
              </a:rPr>
              <a:t>Earlier people used to keep records and maintain data in registers and any alteration/retrieval to this data was difficult. When computers came, same agenda was followed for storing the data on drives.</a:t>
            </a:r>
          </a:p>
          <a:p>
            <a:pPr fontAlgn="base"/>
            <a:r>
              <a:rPr lang="en-US" sz="2800" dirty="0" smtClean="0">
                <a:latin typeface="Times New Roman" pitchFamily="18" charset="0"/>
                <a:cs typeface="Times New Roman" pitchFamily="18" charset="0"/>
              </a:rPr>
              <a:t>File System actually stores data in the form of isolated files which have their own set of property table and physical location on the drive and user manually goes to these locations to access the files.</a:t>
            </a: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fontAlgn="base"/>
            <a:r>
              <a:rPr lang="en-US" sz="2800" dirty="0" smtClean="0">
                <a:latin typeface="Times New Roman" pitchFamily="18" charset="0"/>
                <a:cs typeface="Times New Roman" pitchFamily="18" charset="0"/>
              </a:rPr>
              <a:t>It is an easy way to store data in general files like images, text, videos, audios etc., but security is less because only options available to these files are the options given by the operating system such as locks, hidden files and sharing. </a:t>
            </a:r>
          </a:p>
          <a:p>
            <a:pPr fontAlgn="base"/>
            <a:r>
              <a:rPr lang="en-US" sz="2800" dirty="0" smtClean="0">
                <a:latin typeface="Times New Roman" pitchFamily="18" charset="0"/>
                <a:cs typeface="Times New Roman" pitchFamily="18" charset="0"/>
              </a:rPr>
              <a:t>These files are hard to maintain when it comes to frequent changes to these files.</a:t>
            </a: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Data redundancy is more and can’t be controlled easily. Data integration is hard to achieve and also data consistency is not met.</a:t>
            </a:r>
          </a:p>
          <a:p>
            <a:pPr>
              <a:buFont typeface="Wingdings" pitchFamily="2" charset="2"/>
              <a:buChar char="Ø"/>
            </a:pPr>
            <a:r>
              <a:rPr lang="en-US" sz="2800" dirty="0" smtClean="0">
                <a:latin typeface="Times New Roman" pitchFamily="18" charset="0"/>
                <a:cs typeface="Times New Roman" pitchFamily="18" charset="0"/>
              </a:rPr>
              <a:t>Database Management System, abbreviated as DBMS, is an effective way to store the data when constraints are high and data maintenance and security are the primary concern of the user.</a:t>
            </a:r>
          </a:p>
          <a:p>
            <a:pPr>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lstStyle/>
          <a:p>
            <a:r>
              <a:rPr lang="en-US" dirty="0" smtClean="0"/>
              <a:t>Cont..</a:t>
            </a:r>
            <a:endParaRPr lang="en-US" dirty="0"/>
          </a:p>
        </p:txBody>
      </p:sp>
      <p:sp>
        <p:nvSpPr>
          <p:cNvPr id="3" name="Content Placeholder 2"/>
          <p:cNvSpPr>
            <a:spLocks noGrp="1"/>
          </p:cNvSpPr>
          <p:nvPr>
            <p:ph idx="1"/>
          </p:nvPr>
        </p:nvSpPr>
        <p:spPr>
          <a:xfrm>
            <a:off x="1435608" y="1219200"/>
            <a:ext cx="7498080" cy="5029200"/>
          </a:xfrm>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DBMS stores data in the form of interrelated tables and files. </a:t>
            </a:r>
          </a:p>
          <a:p>
            <a:pPr>
              <a:buFont typeface="Wingdings" pitchFamily="2" charset="2"/>
              <a:buChar char="Ø"/>
            </a:pPr>
            <a:r>
              <a:rPr lang="en-US" sz="2800" dirty="0" smtClean="0">
                <a:latin typeface="Times New Roman" pitchFamily="18" charset="0"/>
                <a:cs typeface="Times New Roman" pitchFamily="18" charset="0"/>
              </a:rPr>
              <a:t>These are generally consist of database management system providers that are used to store and manipulate databases, hardware where the data is physically stored and an user friendly software developed to met specific purpose in certain situations, using which user can easily access database without worrying about the underlying schema of the database.</a:t>
            </a:r>
          </a:p>
          <a:p>
            <a:pPr>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Database Management System is great way to manage data as, the data redundancy is minimized due to interrelation of data entities and also provide a procedure for data integration due to </a:t>
            </a:r>
            <a:r>
              <a:rPr lang="en-US" sz="2800" dirty="0" err="1" smtClean="0">
                <a:latin typeface="Times New Roman" pitchFamily="18" charset="0"/>
                <a:cs typeface="Times New Roman" pitchFamily="18" charset="0"/>
              </a:rPr>
              <a:t>centralisation</a:t>
            </a:r>
            <a:r>
              <a:rPr lang="en-US" sz="2800" dirty="0" smtClean="0">
                <a:latin typeface="Times New Roman" pitchFamily="18" charset="0"/>
                <a:cs typeface="Times New Roman" pitchFamily="18" charset="0"/>
              </a:rPr>
              <a:t> of data in the database. </a:t>
            </a:r>
          </a:p>
          <a:p>
            <a:pPr>
              <a:buFont typeface="Wingdings" pitchFamily="2" charset="2"/>
              <a:buChar char="Ø"/>
            </a:pPr>
            <a:r>
              <a:rPr lang="en-US" sz="2800" dirty="0" smtClean="0">
                <a:latin typeface="Times New Roman" pitchFamily="18" charset="0"/>
                <a:cs typeface="Times New Roman" pitchFamily="18" charset="0"/>
              </a:rPr>
              <a:t>Security of data is also maximized using password protection, encryption/decryption, granting authorized access and others.</a:t>
            </a:r>
          </a:p>
          <a:p>
            <a:pPr>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normAutofit fontScale="90000"/>
          </a:bodyPr>
          <a:lstStyle/>
          <a:p>
            <a:r>
              <a:rPr lang="en-US" sz="2000" b="1" dirty="0" smtClean="0">
                <a:latin typeface="Times New Roman" pitchFamily="18" charset="0"/>
                <a:cs typeface="Times New Roman" pitchFamily="18" charset="0"/>
              </a:rPr>
              <a:t/>
            </a:r>
            <a:br>
              <a:rPr lang="en-US"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File System </a:t>
            </a:r>
            <a:r>
              <a:rPr lang="en-US" sz="2000" b="1" dirty="0" err="1" smtClean="0">
                <a:latin typeface="Times New Roman" pitchFamily="18" charset="0"/>
                <a:cs typeface="Times New Roman" pitchFamily="18" charset="0"/>
              </a:rPr>
              <a:t>vs</a:t>
            </a:r>
            <a:r>
              <a:rPr lang="en-US" sz="2000" b="1" dirty="0" smtClean="0">
                <a:latin typeface="Times New Roman" pitchFamily="18" charset="0"/>
                <a:cs typeface="Times New Roman" pitchFamily="18" charset="0"/>
              </a:rPr>
              <a:t> DBMS – Difference between File System and DBMS</a:t>
            </a:r>
            <a:br>
              <a:rPr lang="en-US" sz="2000" b="1" dirty="0" smtClean="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idx="1"/>
          </p:nvPr>
        </p:nvGraphicFramePr>
        <p:xfrm>
          <a:off x="1435100" y="1066800"/>
          <a:ext cx="7499350" cy="5674360"/>
        </p:xfrm>
        <a:graphic>
          <a:graphicData uri="http://schemas.openxmlformats.org/drawingml/2006/table">
            <a:tbl>
              <a:tblPr firstRow="1" bandRow="1">
                <a:tableStyleId>{5C22544A-7EE6-4342-B048-85BDC9FD1C3A}</a:tableStyleId>
              </a:tblPr>
              <a:tblGrid>
                <a:gridCol w="3749675"/>
                <a:gridCol w="3749675"/>
              </a:tblGrid>
              <a:tr h="370840">
                <a:tc>
                  <a:txBody>
                    <a:bodyPr/>
                    <a:lstStyle/>
                    <a:p>
                      <a:r>
                        <a:rPr kumimoji="0" lang="en-US" b="1" i="0" kern="1200" dirty="0" smtClean="0">
                          <a:solidFill>
                            <a:schemeClr val="lt1"/>
                          </a:solidFill>
                          <a:latin typeface="+mn-lt"/>
                          <a:ea typeface="+mn-ea"/>
                          <a:cs typeface="+mn-cs"/>
                        </a:rPr>
                        <a:t>File Management System</a:t>
                      </a:r>
                      <a:endParaRPr lang="en-US" dirty="0"/>
                    </a:p>
                  </a:txBody>
                  <a:tcPr/>
                </a:tc>
                <a:tc>
                  <a:txBody>
                    <a:bodyPr/>
                    <a:lstStyle/>
                    <a:p>
                      <a:r>
                        <a:rPr kumimoji="0" lang="en-US" b="1" i="0" kern="1200" dirty="0" smtClean="0">
                          <a:solidFill>
                            <a:schemeClr val="lt1"/>
                          </a:solidFill>
                          <a:latin typeface="+mn-lt"/>
                          <a:ea typeface="+mn-ea"/>
                          <a:cs typeface="+mn-cs"/>
                        </a:rPr>
                        <a:t>Database Management System</a:t>
                      </a:r>
                      <a:endParaRPr lang="en-US" dirty="0"/>
                    </a:p>
                  </a:txBody>
                  <a:tcPr/>
                </a:tc>
              </a:tr>
              <a:tr h="370840">
                <a:tc>
                  <a:txBody>
                    <a:bodyPr/>
                    <a:lstStyle/>
                    <a:p>
                      <a:r>
                        <a:rPr kumimoji="0" lang="en-US" b="0" i="0" kern="1200" dirty="0" smtClean="0">
                          <a:solidFill>
                            <a:schemeClr val="dk1"/>
                          </a:solidFill>
                          <a:latin typeface="+mn-lt"/>
                          <a:ea typeface="+mn-ea"/>
                          <a:cs typeface="+mn-cs"/>
                        </a:rPr>
                        <a:t>File System is a general, easy-to-use system to store general files which require less security and constraints.</a:t>
                      </a:r>
                      <a:endParaRPr lang="en-US" dirty="0"/>
                    </a:p>
                  </a:txBody>
                  <a:tcPr/>
                </a:tc>
                <a:tc>
                  <a:txBody>
                    <a:bodyPr/>
                    <a:lstStyle/>
                    <a:p>
                      <a:r>
                        <a:rPr kumimoji="0" lang="en-US" b="0" i="0" kern="1200" dirty="0" smtClean="0">
                          <a:solidFill>
                            <a:schemeClr val="dk1"/>
                          </a:solidFill>
                          <a:latin typeface="+mn-lt"/>
                          <a:ea typeface="+mn-ea"/>
                          <a:cs typeface="+mn-cs"/>
                        </a:rPr>
                        <a:t>Database management system is used when security constraints are high.</a:t>
                      </a:r>
                      <a:endParaRPr lang="en-US" dirty="0"/>
                    </a:p>
                  </a:txBody>
                  <a:tcPr/>
                </a:tc>
              </a:tr>
              <a:tr h="370840">
                <a:tc>
                  <a:txBody>
                    <a:bodyPr/>
                    <a:lstStyle/>
                    <a:p>
                      <a:r>
                        <a:rPr kumimoji="0" lang="en-US" b="0" i="0" kern="1200" dirty="0" smtClean="0">
                          <a:solidFill>
                            <a:schemeClr val="dk1"/>
                          </a:solidFill>
                          <a:latin typeface="+mn-lt"/>
                          <a:ea typeface="+mn-ea"/>
                          <a:cs typeface="+mn-cs"/>
                        </a:rPr>
                        <a:t>Data Redundancy is more in file management system.</a:t>
                      </a:r>
                      <a:endParaRPr lang="en-US" dirty="0"/>
                    </a:p>
                  </a:txBody>
                  <a:tcPr/>
                </a:tc>
                <a:tc>
                  <a:txBody>
                    <a:bodyPr/>
                    <a:lstStyle/>
                    <a:p>
                      <a:r>
                        <a:rPr kumimoji="0" lang="en-US" b="0" i="0" kern="1200" dirty="0" smtClean="0">
                          <a:solidFill>
                            <a:schemeClr val="dk1"/>
                          </a:solidFill>
                          <a:latin typeface="+mn-lt"/>
                          <a:ea typeface="+mn-ea"/>
                          <a:cs typeface="+mn-cs"/>
                        </a:rPr>
                        <a:t>Data Redundancy is less in database management system.</a:t>
                      </a:r>
                      <a:endParaRPr lang="en-US" dirty="0"/>
                    </a:p>
                  </a:txBody>
                  <a:tcPr/>
                </a:tc>
              </a:tr>
              <a:tr h="370840">
                <a:tc>
                  <a:txBody>
                    <a:bodyPr/>
                    <a:lstStyle/>
                    <a:p>
                      <a:r>
                        <a:rPr kumimoji="0" lang="en-US" b="0" i="0" kern="1200" dirty="0" smtClean="0">
                          <a:solidFill>
                            <a:schemeClr val="dk1"/>
                          </a:solidFill>
                          <a:latin typeface="+mn-lt"/>
                          <a:ea typeface="+mn-ea"/>
                          <a:cs typeface="+mn-cs"/>
                        </a:rPr>
                        <a:t>Data Inconsistency is more in file system.</a:t>
                      </a:r>
                      <a:endParaRPr lang="en-US" dirty="0"/>
                    </a:p>
                  </a:txBody>
                  <a:tcPr/>
                </a:tc>
                <a:tc>
                  <a:txBody>
                    <a:bodyPr/>
                    <a:lstStyle/>
                    <a:p>
                      <a:r>
                        <a:rPr kumimoji="0" lang="en-US" b="0" i="0" kern="1200" dirty="0" smtClean="0">
                          <a:solidFill>
                            <a:schemeClr val="dk1"/>
                          </a:solidFill>
                          <a:latin typeface="+mn-lt"/>
                          <a:ea typeface="+mn-ea"/>
                          <a:cs typeface="+mn-cs"/>
                        </a:rPr>
                        <a:t>Data Inconsistency is less in database management system.</a:t>
                      </a:r>
                      <a:endParaRPr lang="en-US" dirty="0"/>
                    </a:p>
                  </a:txBody>
                  <a:tcPr/>
                </a:tc>
              </a:tr>
              <a:tr h="370840">
                <a:tc>
                  <a:txBody>
                    <a:bodyPr/>
                    <a:lstStyle/>
                    <a:p>
                      <a:r>
                        <a:rPr kumimoji="0" lang="en-US" b="0" i="0" kern="1200" dirty="0" err="1" smtClean="0">
                          <a:solidFill>
                            <a:schemeClr val="dk1"/>
                          </a:solidFill>
                          <a:latin typeface="+mn-lt"/>
                          <a:ea typeface="+mn-ea"/>
                          <a:cs typeface="+mn-cs"/>
                        </a:rPr>
                        <a:t>Centralisation</a:t>
                      </a:r>
                      <a:r>
                        <a:rPr kumimoji="0" lang="en-US" b="0" i="0" kern="1200" dirty="0" smtClean="0">
                          <a:solidFill>
                            <a:schemeClr val="dk1"/>
                          </a:solidFill>
                          <a:latin typeface="+mn-lt"/>
                          <a:ea typeface="+mn-ea"/>
                          <a:cs typeface="+mn-cs"/>
                        </a:rPr>
                        <a:t> is hard to get when it comes to File Management System.</a:t>
                      </a:r>
                      <a:endParaRPr lang="en-US" dirty="0"/>
                    </a:p>
                  </a:txBody>
                  <a:tcPr/>
                </a:tc>
                <a:tc>
                  <a:txBody>
                    <a:bodyPr/>
                    <a:lstStyle/>
                    <a:p>
                      <a:r>
                        <a:rPr kumimoji="0" lang="en-US" b="0" i="0" kern="1200" dirty="0" err="1" smtClean="0">
                          <a:solidFill>
                            <a:schemeClr val="dk1"/>
                          </a:solidFill>
                          <a:latin typeface="+mn-lt"/>
                          <a:ea typeface="+mn-ea"/>
                          <a:cs typeface="+mn-cs"/>
                        </a:rPr>
                        <a:t>Centralisation</a:t>
                      </a:r>
                      <a:r>
                        <a:rPr kumimoji="0" lang="en-US" b="0" i="0" kern="1200" dirty="0" smtClean="0">
                          <a:solidFill>
                            <a:schemeClr val="dk1"/>
                          </a:solidFill>
                          <a:latin typeface="+mn-lt"/>
                          <a:ea typeface="+mn-ea"/>
                          <a:cs typeface="+mn-cs"/>
                        </a:rPr>
                        <a:t> is achieved in Database Management System.</a:t>
                      </a:r>
                      <a:endParaRPr lang="en-US" dirty="0"/>
                    </a:p>
                  </a:txBody>
                  <a:tcPr/>
                </a:tc>
              </a:tr>
              <a:tr h="370840">
                <a:tc>
                  <a:txBody>
                    <a:bodyPr/>
                    <a:lstStyle/>
                    <a:p>
                      <a:r>
                        <a:rPr kumimoji="0" lang="en-US" b="0" i="0" kern="1200" dirty="0" smtClean="0">
                          <a:solidFill>
                            <a:schemeClr val="dk1"/>
                          </a:solidFill>
                          <a:latin typeface="+mn-lt"/>
                          <a:ea typeface="+mn-ea"/>
                          <a:cs typeface="+mn-cs"/>
                        </a:rPr>
                        <a:t>User locates the physical address of the files to access data in File Management System.</a:t>
                      </a:r>
                      <a:endParaRPr lang="en-US" dirty="0"/>
                    </a:p>
                  </a:txBody>
                  <a:tcPr/>
                </a:tc>
                <a:tc>
                  <a:txBody>
                    <a:bodyPr/>
                    <a:lstStyle/>
                    <a:p>
                      <a:r>
                        <a:rPr kumimoji="0" lang="en-US" b="0" i="0" kern="1200" dirty="0" smtClean="0">
                          <a:solidFill>
                            <a:schemeClr val="dk1"/>
                          </a:solidFill>
                          <a:latin typeface="+mn-lt"/>
                          <a:ea typeface="+mn-ea"/>
                          <a:cs typeface="+mn-cs"/>
                        </a:rPr>
                        <a:t>In Database Management System, user is unaware of physical address where data is stored.</a:t>
                      </a:r>
                      <a:endParaRPr lang="en-US" dirty="0"/>
                    </a:p>
                  </a:txBody>
                  <a:tcPr/>
                </a:tc>
              </a:tr>
              <a:tr h="370840">
                <a:tc>
                  <a:txBody>
                    <a:bodyPr/>
                    <a:lstStyle/>
                    <a:p>
                      <a:r>
                        <a:rPr kumimoji="0" lang="en-US" b="0" i="0" kern="1200" dirty="0" smtClean="0">
                          <a:solidFill>
                            <a:schemeClr val="dk1"/>
                          </a:solidFill>
                          <a:latin typeface="+mn-lt"/>
                          <a:ea typeface="+mn-ea"/>
                          <a:cs typeface="+mn-cs"/>
                        </a:rPr>
                        <a:t>Security is low in File Management System.</a:t>
                      </a:r>
                      <a:endParaRPr lang="en-US" dirty="0"/>
                    </a:p>
                  </a:txBody>
                  <a:tcPr/>
                </a:tc>
                <a:tc>
                  <a:txBody>
                    <a:bodyPr/>
                    <a:lstStyle/>
                    <a:p>
                      <a:r>
                        <a:rPr kumimoji="0" lang="en-US" b="0" i="0" kern="1200" dirty="0" smtClean="0">
                          <a:solidFill>
                            <a:schemeClr val="dk1"/>
                          </a:solidFill>
                          <a:latin typeface="+mn-lt"/>
                          <a:ea typeface="+mn-ea"/>
                          <a:cs typeface="+mn-cs"/>
                        </a:rPr>
                        <a:t>Security is high in Database Management System.</a:t>
                      </a:r>
                      <a:endParaRPr lang="en-US" dirty="0"/>
                    </a:p>
                  </a:txBody>
                  <a:tcPr/>
                </a:tc>
              </a:tr>
              <a:tr h="370840">
                <a:tc>
                  <a:txBody>
                    <a:bodyPr/>
                    <a:lstStyle/>
                    <a:p>
                      <a:r>
                        <a:rPr kumimoji="0" lang="en-US" b="0" i="0" kern="1200" dirty="0" smtClean="0">
                          <a:solidFill>
                            <a:schemeClr val="dk1"/>
                          </a:solidFill>
                          <a:latin typeface="+mn-lt"/>
                          <a:ea typeface="+mn-ea"/>
                          <a:cs typeface="+mn-cs"/>
                        </a:rPr>
                        <a:t>File Management System stores unstructured data as isolated data files/entities.</a:t>
                      </a:r>
                      <a:endParaRPr lang="en-US" dirty="0"/>
                    </a:p>
                  </a:txBody>
                  <a:tcPr/>
                </a:tc>
                <a:tc>
                  <a:txBody>
                    <a:bodyPr/>
                    <a:lstStyle/>
                    <a:p>
                      <a:r>
                        <a:rPr kumimoji="0" lang="en-US" b="0" i="0" kern="1200" dirty="0" smtClean="0">
                          <a:solidFill>
                            <a:schemeClr val="dk1"/>
                          </a:solidFill>
                          <a:latin typeface="+mn-lt"/>
                          <a:ea typeface="+mn-ea"/>
                          <a:cs typeface="+mn-cs"/>
                        </a:rPr>
                        <a:t>Database Management System stores structured data which have well defined constraints and interrelation.</a:t>
                      </a:r>
                      <a:endParaRPr lang="en-US" dirty="0"/>
                    </a:p>
                  </a:txBody>
                  <a:tcPr/>
                </a:tc>
              </a:tr>
            </a:tbl>
          </a:graphicData>
        </a:graphic>
      </p:graphicFrame>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Database system structure</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1435608" y="990600"/>
            <a:ext cx="7498080" cy="5257800"/>
          </a:xfrm>
        </p:spPr>
        <p:txBody>
          <a:bodyPr/>
          <a:lstStyle/>
          <a:p>
            <a:pPr>
              <a:buNone/>
            </a:pPr>
            <a:endParaRPr lang="en-US" dirty="0" smtClean="0"/>
          </a:p>
          <a:p>
            <a:pPr>
              <a:buNone/>
            </a:pPr>
            <a:endParaRPr lang="en-US" sz="1800" dirty="0" smtClean="0">
              <a:latin typeface="Times New Roman" pitchFamily="18" charset="0"/>
              <a:cs typeface="Times New Roman" pitchFamily="18" charset="0"/>
            </a:endParaRPr>
          </a:p>
          <a:p>
            <a:pPr>
              <a:buNone/>
            </a:pP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Sql</a:t>
            </a:r>
            <a:r>
              <a:rPr lang="en-US" sz="1400" dirty="0" smtClean="0">
                <a:latin typeface="Times New Roman" pitchFamily="18" charset="0"/>
                <a:cs typeface="Times New Roman" pitchFamily="18" charset="0"/>
              </a:rPr>
              <a:t> Commands</a:t>
            </a:r>
          </a:p>
        </p:txBody>
      </p:sp>
      <p:sp>
        <p:nvSpPr>
          <p:cNvPr id="4" name="Rounded Rectangle 3"/>
          <p:cNvSpPr/>
          <p:nvPr/>
        </p:nvSpPr>
        <p:spPr>
          <a:xfrm>
            <a:off x="1524000" y="1143000"/>
            <a:ext cx="1143000" cy="304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smtClean="0">
                <a:latin typeface="Times New Roman" pitchFamily="18" charset="0"/>
                <a:cs typeface="Times New Roman" pitchFamily="18" charset="0"/>
              </a:rPr>
              <a:t>Web forms</a:t>
            </a:r>
            <a:endParaRPr lang="en-US" sz="1400" dirty="0">
              <a:latin typeface="Times New Roman" pitchFamily="18" charset="0"/>
              <a:cs typeface="Times New Roman" pitchFamily="18" charset="0"/>
            </a:endParaRPr>
          </a:p>
        </p:txBody>
      </p:sp>
      <p:sp>
        <p:nvSpPr>
          <p:cNvPr id="7" name="Rounded Rectangle 6"/>
          <p:cNvSpPr/>
          <p:nvPr/>
        </p:nvSpPr>
        <p:spPr>
          <a:xfrm>
            <a:off x="3048000" y="1143000"/>
            <a:ext cx="2819400" cy="304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Application Front Ends</a:t>
            </a:r>
            <a:endParaRPr lang="en-US" sz="1400" dirty="0">
              <a:latin typeface="Times New Roman" pitchFamily="18" charset="0"/>
              <a:cs typeface="Times New Roman" pitchFamily="18" charset="0"/>
            </a:endParaRPr>
          </a:p>
        </p:txBody>
      </p:sp>
      <p:sp>
        <p:nvSpPr>
          <p:cNvPr id="8" name="Rounded Rectangle 7"/>
          <p:cNvSpPr/>
          <p:nvPr/>
        </p:nvSpPr>
        <p:spPr>
          <a:xfrm>
            <a:off x="6172200" y="1143000"/>
            <a:ext cx="1981200" cy="304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err="1" smtClean="0">
                <a:latin typeface="Times New Roman" pitchFamily="18" charset="0"/>
                <a:cs typeface="Times New Roman" pitchFamily="18" charset="0"/>
              </a:rPr>
              <a:t>Sql</a:t>
            </a:r>
            <a:r>
              <a:rPr lang="en-US" sz="1400" dirty="0" smtClean="0">
                <a:latin typeface="Times New Roman" pitchFamily="18" charset="0"/>
                <a:cs typeface="Times New Roman" pitchFamily="18" charset="0"/>
              </a:rPr>
              <a:t> Interface</a:t>
            </a:r>
            <a:endParaRPr lang="en-US" sz="1400" dirty="0">
              <a:latin typeface="Times New Roman" pitchFamily="18" charset="0"/>
              <a:cs typeface="Times New Roman" pitchFamily="18" charset="0"/>
            </a:endParaRPr>
          </a:p>
        </p:txBody>
      </p:sp>
      <p:cxnSp>
        <p:nvCxnSpPr>
          <p:cNvPr id="12" name="Straight Arrow Connector 11"/>
          <p:cNvCxnSpPr>
            <a:stCxn id="7" idx="2"/>
          </p:cNvCxnSpPr>
          <p:nvPr/>
        </p:nvCxnSpPr>
        <p:spPr>
          <a:xfrm rot="16200000" flipH="1">
            <a:off x="4248150" y="1657350"/>
            <a:ext cx="4572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2"/>
          </p:cNvCxnSpPr>
          <p:nvPr/>
        </p:nvCxnSpPr>
        <p:spPr>
          <a:xfrm rot="16200000" flipH="1">
            <a:off x="3028950" y="514350"/>
            <a:ext cx="457200" cy="2324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0800000" flipV="1">
            <a:off x="4572000" y="1447800"/>
            <a:ext cx="24384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1371600" y="2286000"/>
            <a:ext cx="7467600" cy="4343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r>
              <a:rPr lang="en-US" dirty="0" smtClean="0"/>
              <a:t>Concurrency control                                                                          DBMS                                                                           </a:t>
            </a:r>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p:txBody>
      </p:sp>
      <p:cxnSp>
        <p:nvCxnSpPr>
          <p:cNvPr id="23" name="Straight Arrow Connector 22"/>
          <p:cNvCxnSpPr/>
          <p:nvPr/>
        </p:nvCxnSpPr>
        <p:spPr>
          <a:xfrm rot="5400000">
            <a:off x="4420394" y="22090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828800" y="2590800"/>
            <a:ext cx="26670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Plan Executor</a:t>
            </a:r>
            <a:endParaRPr lang="en-US" sz="1400" dirty="0">
              <a:latin typeface="Times New Roman" pitchFamily="18" charset="0"/>
              <a:cs typeface="Times New Roman" pitchFamily="18" charset="0"/>
            </a:endParaRPr>
          </a:p>
        </p:txBody>
      </p:sp>
      <p:sp>
        <p:nvSpPr>
          <p:cNvPr id="25" name="Rectangle 24"/>
          <p:cNvSpPr/>
          <p:nvPr/>
        </p:nvSpPr>
        <p:spPr>
          <a:xfrm>
            <a:off x="5029200" y="2514600"/>
            <a:ext cx="26670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Parser</a:t>
            </a:r>
            <a:endParaRPr lang="en-US" sz="1400" dirty="0">
              <a:latin typeface="Times New Roman" pitchFamily="18" charset="0"/>
              <a:cs typeface="Times New Roman" pitchFamily="18" charset="0"/>
            </a:endParaRPr>
          </a:p>
        </p:txBody>
      </p:sp>
      <p:sp>
        <p:nvSpPr>
          <p:cNvPr id="26" name="Rectangle 25"/>
          <p:cNvSpPr/>
          <p:nvPr/>
        </p:nvSpPr>
        <p:spPr>
          <a:xfrm>
            <a:off x="1828800" y="2895600"/>
            <a:ext cx="26670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Operator Evaluator</a:t>
            </a:r>
            <a:endParaRPr lang="en-US" sz="1400" dirty="0">
              <a:latin typeface="Times New Roman" pitchFamily="18" charset="0"/>
              <a:cs typeface="Times New Roman" pitchFamily="18" charset="0"/>
            </a:endParaRPr>
          </a:p>
        </p:txBody>
      </p:sp>
      <p:sp>
        <p:nvSpPr>
          <p:cNvPr id="27" name="Rectangle 26"/>
          <p:cNvSpPr/>
          <p:nvPr/>
        </p:nvSpPr>
        <p:spPr>
          <a:xfrm>
            <a:off x="5105400" y="2895600"/>
            <a:ext cx="26670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Optimizer</a:t>
            </a:r>
            <a:endParaRPr lang="en-US" sz="1400" dirty="0">
              <a:latin typeface="Times New Roman" pitchFamily="18" charset="0"/>
              <a:cs typeface="Times New Roman" pitchFamily="18" charset="0"/>
            </a:endParaRPr>
          </a:p>
        </p:txBody>
      </p:sp>
      <p:cxnSp>
        <p:nvCxnSpPr>
          <p:cNvPr id="29" name="Straight Connector 28"/>
          <p:cNvCxnSpPr/>
          <p:nvPr/>
        </p:nvCxnSpPr>
        <p:spPr>
          <a:xfrm rot="5400000">
            <a:off x="1257300" y="2857500"/>
            <a:ext cx="838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6477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676400" y="3276600"/>
            <a:ext cx="6477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7734300" y="2857500"/>
            <a:ext cx="838200" cy="15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8" name="Table 37"/>
          <p:cNvGraphicFramePr>
            <a:graphicFrameLocks noGrp="1"/>
          </p:cNvGraphicFramePr>
          <p:nvPr/>
        </p:nvGraphicFramePr>
        <p:xfrm>
          <a:off x="1524000" y="3581400"/>
          <a:ext cx="2286000" cy="1181100"/>
        </p:xfrm>
        <a:graphic>
          <a:graphicData uri="http://schemas.openxmlformats.org/drawingml/2006/table">
            <a:tbl>
              <a:tblPr firstRow="1" bandRow="1">
                <a:tableStyleId>{5940675A-B579-460E-94D1-54222C63F5DA}</a:tableStyleId>
              </a:tblPr>
              <a:tblGrid>
                <a:gridCol w="2286000"/>
              </a:tblGrid>
              <a:tr h="457200">
                <a:tc>
                  <a:txBody>
                    <a:bodyPr/>
                    <a:lstStyle/>
                    <a:p>
                      <a:pPr algn="ctr"/>
                      <a:r>
                        <a:rPr lang="en-US" sz="1400" dirty="0" smtClean="0">
                          <a:latin typeface="Times New Roman" pitchFamily="18" charset="0"/>
                          <a:cs typeface="Times New Roman" pitchFamily="18" charset="0"/>
                        </a:rPr>
                        <a:t>Transaction</a:t>
                      </a:r>
                      <a:r>
                        <a:rPr lang="en-US" sz="1400" baseline="0" dirty="0" smtClean="0">
                          <a:latin typeface="Times New Roman" pitchFamily="18" charset="0"/>
                          <a:cs typeface="Times New Roman" pitchFamily="18" charset="0"/>
                        </a:rPr>
                        <a:t>  Manager</a:t>
                      </a:r>
                      <a:endParaRPr lang="en-US" sz="1400" dirty="0">
                        <a:latin typeface="Times New Roman" pitchFamily="18" charset="0"/>
                        <a:cs typeface="Times New Roman" pitchFamily="18" charset="0"/>
                      </a:endParaRPr>
                    </a:p>
                  </a:txBody>
                  <a:tcPr/>
                </a:tc>
              </a:tr>
              <a:tr h="723900">
                <a:tc>
                  <a:txBody>
                    <a:bodyPr/>
                    <a:lstStyle/>
                    <a:p>
                      <a:pPr algn="ctr"/>
                      <a:r>
                        <a:rPr lang="en-US" sz="1400" dirty="0" smtClean="0">
                          <a:latin typeface="Times New Roman" pitchFamily="18" charset="0"/>
                          <a:cs typeface="Times New Roman" pitchFamily="18" charset="0"/>
                        </a:rPr>
                        <a:t>Lock Manager</a:t>
                      </a:r>
                      <a:endParaRPr lang="en-US" sz="1400" dirty="0">
                        <a:latin typeface="Times New Roman" pitchFamily="18" charset="0"/>
                        <a:cs typeface="Times New Roman" pitchFamily="18" charset="0"/>
                      </a:endParaRPr>
                    </a:p>
                  </a:txBody>
                  <a:tcPr/>
                </a:tc>
              </a:tr>
            </a:tbl>
          </a:graphicData>
        </a:graphic>
      </p:graphicFrame>
      <p:sp>
        <p:nvSpPr>
          <p:cNvPr id="39" name="Rectangle 38"/>
          <p:cNvSpPr/>
          <p:nvPr/>
        </p:nvSpPr>
        <p:spPr>
          <a:xfrm>
            <a:off x="4114800" y="3581400"/>
            <a:ext cx="22098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Files and Method access</a:t>
            </a:r>
            <a:endParaRPr lang="en-US" sz="1400" dirty="0">
              <a:latin typeface="Times New Roman" pitchFamily="18" charset="0"/>
              <a:cs typeface="Times New Roman" pitchFamily="18" charset="0"/>
            </a:endParaRPr>
          </a:p>
        </p:txBody>
      </p:sp>
      <p:sp>
        <p:nvSpPr>
          <p:cNvPr id="40" name="Rectangle 39"/>
          <p:cNvSpPr/>
          <p:nvPr/>
        </p:nvSpPr>
        <p:spPr>
          <a:xfrm>
            <a:off x="4191000" y="4038600"/>
            <a:ext cx="18288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Buffer Manager</a:t>
            </a:r>
            <a:endParaRPr lang="en-US" sz="1400" dirty="0">
              <a:latin typeface="Times New Roman" pitchFamily="18" charset="0"/>
              <a:cs typeface="Times New Roman" pitchFamily="18" charset="0"/>
            </a:endParaRPr>
          </a:p>
        </p:txBody>
      </p:sp>
      <p:sp>
        <p:nvSpPr>
          <p:cNvPr id="41" name="Rectangle 40"/>
          <p:cNvSpPr/>
          <p:nvPr/>
        </p:nvSpPr>
        <p:spPr>
          <a:xfrm>
            <a:off x="4191000" y="4495800"/>
            <a:ext cx="18288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Disk Space Manager</a:t>
            </a:r>
            <a:endParaRPr lang="en-US" sz="1400" dirty="0">
              <a:latin typeface="Times New Roman" pitchFamily="18" charset="0"/>
              <a:cs typeface="Times New Roman" pitchFamily="18" charset="0"/>
            </a:endParaRPr>
          </a:p>
        </p:txBody>
      </p:sp>
      <p:cxnSp>
        <p:nvCxnSpPr>
          <p:cNvPr id="43" name="Straight Arrow Connector 42"/>
          <p:cNvCxnSpPr>
            <a:endCxn id="40" idx="0"/>
          </p:cNvCxnSpPr>
          <p:nvPr/>
        </p:nvCxnSpPr>
        <p:spPr>
          <a:xfrm rot="16200000" flipH="1">
            <a:off x="4991100" y="3924300"/>
            <a:ext cx="1524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40" idx="2"/>
            <a:endCxn id="41" idx="0"/>
          </p:cNvCxnSpPr>
          <p:nvPr/>
        </p:nvCxnSpPr>
        <p:spPr>
          <a:xfrm rot="5400000">
            <a:off x="5029200" y="4419600"/>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rot="5400000">
            <a:off x="4800600" y="34290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6629400" y="3505200"/>
            <a:ext cx="1447800" cy="1371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itchFamily="18" charset="0"/>
                <a:cs typeface="Times New Roman" pitchFamily="18" charset="0"/>
              </a:rPr>
              <a:t>Recovery Manager</a:t>
            </a:r>
            <a:endParaRPr lang="en-US" sz="1400" dirty="0">
              <a:latin typeface="Times New Roman" pitchFamily="18" charset="0"/>
              <a:cs typeface="Times New Roman" pitchFamily="18" charset="0"/>
            </a:endParaRPr>
          </a:p>
        </p:txBody>
      </p:sp>
      <p:cxnSp>
        <p:nvCxnSpPr>
          <p:cNvPr id="54" name="Straight Connector 53"/>
          <p:cNvCxnSpPr/>
          <p:nvPr/>
        </p:nvCxnSpPr>
        <p:spPr>
          <a:xfrm rot="5400000">
            <a:off x="762000" y="4191000"/>
            <a:ext cx="137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524000" y="3505200"/>
            <a:ext cx="2438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3239294" y="4152106"/>
            <a:ext cx="1295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1447800" y="4800600"/>
            <a:ext cx="2514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endCxn id="39" idx="1"/>
          </p:cNvCxnSpPr>
          <p:nvPr/>
        </p:nvCxnSpPr>
        <p:spPr>
          <a:xfrm>
            <a:off x="3886200" y="3733800"/>
            <a:ext cx="2286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endCxn id="40" idx="1"/>
          </p:cNvCxnSpPr>
          <p:nvPr/>
        </p:nvCxnSpPr>
        <p:spPr>
          <a:xfrm>
            <a:off x="3886200" y="4191000"/>
            <a:ext cx="3048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a:endCxn id="41" idx="1"/>
          </p:cNvCxnSpPr>
          <p:nvPr/>
        </p:nvCxnSpPr>
        <p:spPr>
          <a:xfrm>
            <a:off x="3886200" y="4648200"/>
            <a:ext cx="3048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39" idx="3"/>
          </p:cNvCxnSpPr>
          <p:nvPr/>
        </p:nvCxnSpPr>
        <p:spPr>
          <a:xfrm>
            <a:off x="6324600" y="3733800"/>
            <a:ext cx="3048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stCxn id="40" idx="3"/>
            <a:endCxn id="48" idx="1"/>
          </p:cNvCxnSpPr>
          <p:nvPr/>
        </p:nvCxnSpPr>
        <p:spPr>
          <a:xfrm>
            <a:off x="6019800" y="4191000"/>
            <a:ext cx="6096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41" idx="3"/>
          </p:cNvCxnSpPr>
          <p:nvPr/>
        </p:nvCxnSpPr>
        <p:spPr>
          <a:xfrm>
            <a:off x="6019800" y="4648200"/>
            <a:ext cx="6096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83" name="Oval 82"/>
          <p:cNvSpPr/>
          <p:nvPr/>
        </p:nvSpPr>
        <p:spPr>
          <a:xfrm>
            <a:off x="3429000" y="5105400"/>
            <a:ext cx="3581400" cy="3048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85" name="Straight Connector 84"/>
          <p:cNvCxnSpPr/>
          <p:nvPr/>
        </p:nvCxnSpPr>
        <p:spPr>
          <a:xfrm rot="10800000" flipV="1">
            <a:off x="3429000" y="5257800"/>
            <a:ext cx="1588" cy="1066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3429000" y="6324600"/>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6934200" y="5334000"/>
            <a:ext cx="1588" cy="990600"/>
          </a:xfrm>
          <a:prstGeom prst="line">
            <a:avLst/>
          </a:prstGeom>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3581400" y="5334000"/>
            <a:ext cx="947695" cy="307777"/>
          </a:xfrm>
          <a:prstGeom prst="rect">
            <a:avLst/>
          </a:prstGeom>
          <a:noFill/>
        </p:spPr>
        <p:txBody>
          <a:bodyPr wrap="none" rtlCol="0">
            <a:spAutoFit/>
          </a:bodyPr>
          <a:lstStyle/>
          <a:p>
            <a:r>
              <a:rPr lang="en-US" sz="1400" dirty="0" smtClean="0">
                <a:latin typeface="Times New Roman" pitchFamily="18" charset="0"/>
                <a:cs typeface="Times New Roman" pitchFamily="18" charset="0"/>
              </a:rPr>
              <a:t>Index files</a:t>
            </a:r>
            <a:endParaRPr lang="en-US" sz="1400" dirty="0">
              <a:latin typeface="Times New Roman" pitchFamily="18" charset="0"/>
              <a:cs typeface="Times New Roman" pitchFamily="18" charset="0"/>
            </a:endParaRPr>
          </a:p>
        </p:txBody>
      </p:sp>
      <p:sp>
        <p:nvSpPr>
          <p:cNvPr id="94" name="TextBox 93"/>
          <p:cNvSpPr txBox="1"/>
          <p:nvPr/>
        </p:nvSpPr>
        <p:spPr>
          <a:xfrm>
            <a:off x="3810000" y="5791200"/>
            <a:ext cx="918841" cy="307777"/>
          </a:xfrm>
          <a:prstGeom prst="rect">
            <a:avLst/>
          </a:prstGeom>
          <a:noFill/>
        </p:spPr>
        <p:txBody>
          <a:bodyPr wrap="none" rtlCol="0">
            <a:spAutoFit/>
          </a:bodyPr>
          <a:lstStyle/>
          <a:p>
            <a:r>
              <a:rPr lang="en-US" sz="1400" dirty="0" smtClean="0">
                <a:latin typeface="Times New Roman" pitchFamily="18" charset="0"/>
                <a:cs typeface="Times New Roman" pitchFamily="18" charset="0"/>
              </a:rPr>
              <a:t>Data Files</a:t>
            </a:r>
            <a:endParaRPr lang="en-US" sz="1400" dirty="0">
              <a:latin typeface="Times New Roman" pitchFamily="18" charset="0"/>
              <a:cs typeface="Times New Roman" pitchFamily="18" charset="0"/>
            </a:endParaRPr>
          </a:p>
        </p:txBody>
      </p:sp>
      <p:sp>
        <p:nvSpPr>
          <p:cNvPr id="95" name="TextBox 94"/>
          <p:cNvSpPr txBox="1"/>
          <p:nvPr/>
        </p:nvSpPr>
        <p:spPr>
          <a:xfrm>
            <a:off x="4953000" y="5486400"/>
            <a:ext cx="1620957" cy="369332"/>
          </a:xfrm>
          <a:prstGeom prst="rect">
            <a:avLst/>
          </a:prstGeom>
          <a:noFill/>
        </p:spPr>
        <p:txBody>
          <a:bodyPr wrap="none" rtlCol="0">
            <a:spAutoFit/>
          </a:bodyPr>
          <a:lstStyle/>
          <a:p>
            <a:r>
              <a:rPr lang="en-US" dirty="0" smtClean="0"/>
              <a:t>System Catalog</a:t>
            </a:r>
            <a:endParaRPr lang="en-US" dirty="0"/>
          </a:p>
        </p:txBody>
      </p:sp>
      <p:cxnSp>
        <p:nvCxnSpPr>
          <p:cNvPr id="97" name="Elbow Connector 96"/>
          <p:cNvCxnSpPr>
            <a:endCxn id="93" idx="3"/>
          </p:cNvCxnSpPr>
          <p:nvPr/>
        </p:nvCxnSpPr>
        <p:spPr>
          <a:xfrm rot="10800000">
            <a:off x="4529096" y="5487890"/>
            <a:ext cx="500105" cy="7471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0" name="Elbow Connector 99"/>
          <p:cNvCxnSpPr>
            <a:endCxn id="94" idx="3"/>
          </p:cNvCxnSpPr>
          <p:nvPr/>
        </p:nvCxnSpPr>
        <p:spPr>
          <a:xfrm rot="10800000" flipV="1">
            <a:off x="4728842" y="5943599"/>
            <a:ext cx="833759" cy="1489"/>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rot="5400000" flipH="1" flipV="1">
            <a:off x="5486400" y="5867400"/>
            <a:ext cx="152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93" idx="2"/>
            <a:endCxn id="94" idx="0"/>
          </p:cNvCxnSpPr>
          <p:nvPr/>
        </p:nvCxnSpPr>
        <p:spPr>
          <a:xfrm rot="16200000" flipH="1">
            <a:off x="4087623" y="5609401"/>
            <a:ext cx="149423" cy="2141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1371600" y="5029200"/>
            <a:ext cx="7391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400000" flipH="1" flipV="1">
            <a:off x="113506" y="3695700"/>
            <a:ext cx="2667794"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rot="5400000" flipH="1" flipV="1">
            <a:off x="7352506" y="3771900"/>
            <a:ext cx="2667794"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1447800" y="2362200"/>
            <a:ext cx="72390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7315200" y="6019800"/>
            <a:ext cx="1319785" cy="369332"/>
          </a:xfrm>
          <a:prstGeom prst="rect">
            <a:avLst/>
          </a:prstGeom>
          <a:noFill/>
        </p:spPr>
        <p:txBody>
          <a:bodyPr wrap="none" rtlCol="0">
            <a:spAutoFit/>
          </a:bodyPr>
          <a:lstStyle/>
          <a:p>
            <a:r>
              <a:rPr lang="en-US" dirty="0" smtClean="0"/>
              <a:t>DATA BASE</a:t>
            </a:r>
            <a:endParaRPr lang="en-US" dirty="0"/>
          </a:p>
        </p:txBody>
      </p:sp>
      <p:sp>
        <p:nvSpPr>
          <p:cNvPr id="118" name="Right Brace 117"/>
          <p:cNvSpPr/>
          <p:nvPr/>
        </p:nvSpPr>
        <p:spPr>
          <a:xfrm>
            <a:off x="8229600" y="2438400"/>
            <a:ext cx="152400" cy="762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Database system structure</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1435608" y="1143000"/>
            <a:ext cx="7498080" cy="5105400"/>
          </a:xfrm>
        </p:spPr>
        <p:txBody>
          <a:bodyPr/>
          <a:lstStyle/>
          <a:p>
            <a:r>
              <a:rPr lang="en-US" dirty="0" smtClean="0">
                <a:latin typeface="Times New Roman" pitchFamily="18" charset="0"/>
                <a:cs typeface="Times New Roman" pitchFamily="18" charset="0"/>
              </a:rPr>
              <a:t>Database System Structure are partitioned into modules for different functions. </a:t>
            </a:r>
          </a:p>
          <a:p>
            <a:r>
              <a:rPr lang="en-US" dirty="0" smtClean="0">
                <a:latin typeface="Times New Roman" pitchFamily="18" charset="0"/>
                <a:cs typeface="Times New Roman" pitchFamily="18" charset="0"/>
              </a:rPr>
              <a:t>Some functions (e.g. file systems) may be provided by the operating system. Components include</a:t>
            </a:r>
          </a:p>
          <a:p>
            <a:r>
              <a:rPr lang="en-US" dirty="0" smtClean="0">
                <a:latin typeface="Times New Roman" pitchFamily="18" charset="0"/>
                <a:cs typeface="Times New Roman" pitchFamily="18" charset="0"/>
              </a:rPr>
              <a:t>File Manager manages allocation of disk space and data structures used to represent information on disk.</a:t>
            </a:r>
            <a:endParaRPr lang="en-US" dirty="0">
              <a:latin typeface="Times New Roman" pitchFamily="18" charset="0"/>
              <a:cs typeface="Times New Roman" pitchFamily="18" charset="0"/>
            </a:endParaRPr>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1066800"/>
            <a:ext cx="7498080" cy="5181600"/>
          </a:xfrm>
        </p:spPr>
        <p:txBody>
          <a:bodyPr>
            <a:normAutofit/>
          </a:bodyPr>
          <a:lstStyle/>
          <a:p>
            <a:r>
              <a:rPr lang="en-US" sz="2800" b="1" dirty="0" smtClean="0">
                <a:latin typeface="Times New Roman" pitchFamily="18" charset="0"/>
                <a:cs typeface="Times New Roman" pitchFamily="18" charset="0"/>
              </a:rPr>
              <a:t>Database Manager</a:t>
            </a:r>
            <a:r>
              <a:rPr lang="en-US" sz="2800" dirty="0" smtClean="0">
                <a:latin typeface="Times New Roman" pitchFamily="18" charset="0"/>
                <a:cs typeface="Times New Roman" pitchFamily="18" charset="0"/>
              </a:rPr>
              <a:t>: The interface between low-level data and application programs and queries.</a:t>
            </a:r>
          </a:p>
          <a:p>
            <a:r>
              <a:rPr lang="en-US" sz="2800" b="1" dirty="0" smtClean="0">
                <a:latin typeface="Times New Roman" pitchFamily="18" charset="0"/>
                <a:cs typeface="Times New Roman" pitchFamily="18" charset="0"/>
              </a:rPr>
              <a:t>Query Processor</a:t>
            </a:r>
            <a:r>
              <a:rPr lang="en-US" sz="2800" dirty="0" smtClean="0">
                <a:latin typeface="Times New Roman" pitchFamily="18" charset="0"/>
                <a:cs typeface="Times New Roman" pitchFamily="18" charset="0"/>
              </a:rPr>
              <a:t> translates statements in a query language into low-level instructions the database manager understands. (May also attempt to find an equivalent but more efficient form.) </a:t>
            </a:r>
          </a:p>
          <a:p>
            <a:r>
              <a:rPr lang="en-US" sz="2800" dirty="0" smtClean="0">
                <a:latin typeface="Times New Roman" pitchFamily="18" charset="0"/>
                <a:cs typeface="Times New Roman" pitchFamily="18" charset="0"/>
              </a:rPr>
              <a:t>The Query Processor simplifies and facilitates access to data. The Query processor includes the following component.</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Database system structure</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1435608" y="1143000"/>
            <a:ext cx="7498080" cy="5105400"/>
          </a:xfrm>
        </p:spPr>
        <p:txBody>
          <a:bodyPr>
            <a:normAutofit fontScale="85000" lnSpcReduction="20000"/>
          </a:bodyPr>
          <a:lstStyle/>
          <a:p>
            <a:r>
              <a:rPr lang="en-US" dirty="0" smtClean="0">
                <a:latin typeface="Times New Roman" pitchFamily="18" charset="0"/>
                <a:cs typeface="Times New Roman" pitchFamily="18" charset="0"/>
              </a:rPr>
              <a:t>DDL Interpreter</a:t>
            </a:r>
          </a:p>
          <a:p>
            <a:r>
              <a:rPr lang="en-US" dirty="0" smtClean="0">
                <a:latin typeface="Times New Roman" pitchFamily="18" charset="0"/>
                <a:cs typeface="Times New Roman" pitchFamily="18" charset="0"/>
              </a:rPr>
              <a:t>DML Compiler</a:t>
            </a:r>
          </a:p>
          <a:p>
            <a:r>
              <a:rPr lang="en-US" b="1" dirty="0" smtClean="0">
                <a:latin typeface="Times New Roman" pitchFamily="18" charset="0"/>
                <a:cs typeface="Times New Roman" pitchFamily="18" charset="0"/>
              </a:rPr>
              <a:t>Query Evaluation Engine</a:t>
            </a: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   The DDL interpreter interprets DDL statements and records the definition in the data dictionary. </a:t>
            </a:r>
          </a:p>
          <a:p>
            <a:pPr>
              <a:buFont typeface="Wingdings" pitchFamily="2" charset="2"/>
              <a:buChar char="Ø"/>
            </a:pPr>
            <a:r>
              <a:rPr lang="en-US" dirty="0" smtClean="0">
                <a:latin typeface="Times New Roman" pitchFamily="18" charset="0"/>
                <a:cs typeface="Times New Roman" pitchFamily="18" charset="0"/>
              </a:rPr>
              <a:t>The DML compiler translates DML statements in a query language into an evaluation plan consisting of low-level instructions that the query evaluation engine understands. </a:t>
            </a:r>
          </a:p>
          <a:p>
            <a:pPr>
              <a:buFont typeface="Wingdings" pitchFamily="2" charset="2"/>
              <a:buChar char="Ø"/>
            </a:pPr>
            <a:r>
              <a:rPr lang="en-US" dirty="0" smtClean="0">
                <a:latin typeface="Times New Roman" pitchFamily="18" charset="0"/>
                <a:cs typeface="Times New Roman" pitchFamily="18" charset="0"/>
              </a:rPr>
              <a:t>   The DML compiler also performs query optimization, which is it picks the lowest cost evaluation plan from among the alternatives. Query evaluation engine executes low level instructions generated by the DML compiler.</a:t>
            </a:r>
          </a:p>
          <a:p>
            <a:pPr>
              <a:buNone/>
            </a:pPr>
            <a:endParaRPr lang="en-US" dirty="0">
              <a:latin typeface="Times New Roman" pitchFamily="18" charset="0"/>
              <a:cs typeface="Times New Roman" pitchFamily="18" charset="0"/>
            </a:endParaRPr>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normAutofit fontScale="90000"/>
          </a:bodyPr>
          <a:lstStyle/>
          <a:p>
            <a:r>
              <a:rPr lang="en-US" b="1" dirty="0" smtClean="0">
                <a:effectLst/>
                <a:latin typeface="Times New Roman" pitchFamily="18" charset="0"/>
                <a:cs typeface="Times New Roman" pitchFamily="18" charset="0"/>
              </a:rPr>
              <a:t/>
            </a:r>
            <a:br>
              <a:rPr lang="en-US" b="1" dirty="0" smtClean="0">
                <a:effectLst/>
                <a:latin typeface="Times New Roman" pitchFamily="18" charset="0"/>
                <a:cs typeface="Times New Roman" pitchFamily="18" charset="0"/>
              </a:rPr>
            </a:br>
            <a:r>
              <a:rPr lang="en-US" b="1" dirty="0" smtClean="0">
                <a:effectLst/>
                <a:latin typeface="Times New Roman" pitchFamily="18" charset="0"/>
                <a:cs typeface="Times New Roman" pitchFamily="18" charset="0"/>
              </a:rPr>
              <a:t>Introduction to database systems</a:t>
            </a:r>
            <a:br>
              <a:rPr lang="en-US" b="1" dirty="0" smtClean="0">
                <a:effectLst/>
                <a:latin typeface="Times New Roman" pitchFamily="18" charset="0"/>
                <a:cs typeface="Times New Roman" pitchFamily="18" charset="0"/>
              </a:rPr>
            </a:br>
            <a:endParaRPr lang="en-US" b="1" dirty="0">
              <a:effectLst/>
            </a:endParaRPr>
          </a:p>
        </p:txBody>
      </p:sp>
      <p:sp>
        <p:nvSpPr>
          <p:cNvPr id="3" name="Content Placeholder 2"/>
          <p:cNvSpPr>
            <a:spLocks noGrp="1"/>
          </p:cNvSpPr>
          <p:nvPr>
            <p:ph idx="1"/>
          </p:nvPr>
        </p:nvSpPr>
        <p:spPr>
          <a:xfrm>
            <a:off x="1435608" y="1219200"/>
            <a:ext cx="7498080" cy="5029200"/>
          </a:xfrm>
        </p:spPr>
        <p:txBody>
          <a:bodyPr>
            <a:normAutofit/>
          </a:bodyPr>
          <a:lstStyle/>
          <a:p>
            <a:pPr>
              <a:buNone/>
            </a:pPr>
            <a:r>
              <a:rPr lang="en-US" sz="2800" b="1" dirty="0" smtClean="0">
                <a:latin typeface="Times New Roman" pitchFamily="18" charset="0"/>
                <a:cs typeface="Times New Roman" pitchFamily="18" charset="0"/>
              </a:rPr>
              <a:t>What is Data?</a:t>
            </a:r>
            <a:endParaRPr lang="en-US" sz="2800" dirty="0" smtClean="0">
              <a:latin typeface="Times New Roman" pitchFamily="18" charset="0"/>
              <a:cs typeface="Times New Roman" pitchFamily="18" charset="0"/>
            </a:endParaRPr>
          </a:p>
          <a:p>
            <a:pPr>
              <a:buNone/>
            </a:pPr>
            <a:r>
              <a:rPr lang="en-US" sz="2400" dirty="0" smtClean="0"/>
              <a:t>    </a:t>
            </a:r>
            <a:r>
              <a:rPr lang="en-US" sz="2800" dirty="0" smtClean="0">
                <a:latin typeface="Times New Roman" pitchFamily="18" charset="0"/>
                <a:cs typeface="Times New Roman" pitchFamily="18" charset="0"/>
              </a:rPr>
              <a:t>Data is nothing but facts and statistics stored or free  flowing over a network, generally it's raw and unprocessed. </a:t>
            </a:r>
          </a:p>
          <a:p>
            <a:pPr>
              <a:buNone/>
            </a:pPr>
            <a:r>
              <a:rPr lang="en-US" sz="2800" dirty="0" smtClean="0">
                <a:latin typeface="Times New Roman" pitchFamily="18" charset="0"/>
                <a:cs typeface="Times New Roman" pitchFamily="18" charset="0"/>
              </a:rPr>
              <a:t>   For example: When you visit any website, they might store you IP address, that is data, in return they might add a cookie in your browser, marking you that you visited the website, that is data, your name, it's data, your age, it's data.</a:t>
            </a:r>
          </a:p>
          <a:p>
            <a:pPr>
              <a:buNone/>
            </a:pPr>
            <a:endParaRPr lang="en-US" sz="2400" dirty="0">
              <a:latin typeface="Times New Roman" pitchFamily="18" charset="0"/>
              <a:cs typeface="Times New Roman" pitchFamily="18" charset="0"/>
            </a:endParaRPr>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990600"/>
            <a:ext cx="7498080" cy="5257800"/>
          </a:xfrm>
        </p:spPr>
        <p:txBody>
          <a:bodyPr>
            <a:normAutofit/>
          </a:bodyPr>
          <a:lstStyle/>
          <a:p>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DML Precompiled</a:t>
            </a:r>
            <a:r>
              <a:rPr lang="en-US" sz="2800" dirty="0" smtClean="0">
                <a:latin typeface="Times New Roman" pitchFamily="18" charset="0"/>
                <a:cs typeface="Times New Roman" pitchFamily="18" charset="0"/>
              </a:rPr>
              <a:t> converts DML statements embedded in an application program to normal procedure calls in a host language. The precompiled interacts with the query processor.</a:t>
            </a:r>
          </a:p>
          <a:p>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DDL Compiler</a:t>
            </a:r>
            <a:r>
              <a:rPr lang="en-US" sz="2800" dirty="0" smtClean="0">
                <a:latin typeface="Times New Roman" pitchFamily="18" charset="0"/>
                <a:cs typeface="Times New Roman" pitchFamily="18" charset="0"/>
              </a:rPr>
              <a:t> converts DDL statements to a set of tables containing metadata stored in a data dictionary.</a:t>
            </a:r>
          </a:p>
          <a:p>
            <a:r>
              <a:rPr lang="en-US" sz="2800" dirty="0" smtClean="0">
                <a:latin typeface="Times New Roman" pitchFamily="18" charset="0"/>
                <a:cs typeface="Times New Roman" pitchFamily="18" charset="0"/>
              </a:rPr>
              <a:t>In addition, several data structures are required for physical system implementation:</a:t>
            </a:r>
          </a:p>
          <a:p>
            <a:pPr>
              <a:buNone/>
            </a:pP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Database system structure</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1435608" y="1143000"/>
            <a:ext cx="7498080" cy="5105400"/>
          </a:xfrm>
        </p:spPr>
        <p:txBody>
          <a:bodyPr/>
          <a:lstStyle/>
          <a:p>
            <a:r>
              <a:rPr lang="en-US" b="1" dirty="0" smtClean="0">
                <a:latin typeface="Times New Roman" pitchFamily="18" charset="0"/>
                <a:cs typeface="Times New Roman" pitchFamily="18" charset="0"/>
              </a:rPr>
              <a:t>Data Files</a:t>
            </a:r>
            <a:r>
              <a:rPr lang="en-US" dirty="0" smtClean="0">
                <a:latin typeface="Times New Roman" pitchFamily="18" charset="0"/>
                <a:cs typeface="Times New Roman" pitchFamily="18" charset="0"/>
              </a:rPr>
              <a:t>: store the database itself.</a:t>
            </a:r>
          </a:p>
          <a:p>
            <a:r>
              <a:rPr lang="en-US" b="1" dirty="0" smtClean="0">
                <a:latin typeface="Times New Roman" pitchFamily="18" charset="0"/>
                <a:cs typeface="Times New Roman" pitchFamily="18" charset="0"/>
              </a:rPr>
              <a:t>Data Dictionary</a:t>
            </a:r>
            <a:r>
              <a:rPr lang="en-US" dirty="0" smtClean="0">
                <a:latin typeface="Times New Roman" pitchFamily="18" charset="0"/>
                <a:cs typeface="Times New Roman" pitchFamily="18" charset="0"/>
              </a:rPr>
              <a:t>: stores information about the structure of the database. It is used heavily. Great emphasis should be placed on developing a good design and efficient implementation of the dictionary.</a:t>
            </a:r>
          </a:p>
          <a:p>
            <a:r>
              <a:rPr lang="en-US" b="1" dirty="0" smtClean="0">
                <a:latin typeface="Times New Roman" pitchFamily="18" charset="0"/>
                <a:cs typeface="Times New Roman" pitchFamily="18" charset="0"/>
              </a:rPr>
              <a:t>Indices</a:t>
            </a:r>
            <a:r>
              <a:rPr lang="en-US" dirty="0" smtClean="0">
                <a:latin typeface="Times New Roman" pitchFamily="18" charset="0"/>
                <a:cs typeface="Times New Roman" pitchFamily="18" charset="0"/>
              </a:rPr>
              <a:t>: provide fast access to data items holding particular values.</a:t>
            </a:r>
          </a:p>
          <a:p>
            <a:endParaRPr lang="en-US" dirty="0">
              <a:latin typeface="Times New Roman" pitchFamily="18" charset="0"/>
              <a:cs typeface="Times New Roman" pitchFamily="18" charset="0"/>
            </a:endParaRPr>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r>
              <a:rPr lang="en-US" dirty="0" smtClean="0"/>
              <a:t>Cont..</a:t>
            </a:r>
            <a:endParaRPr lang="en-US" dirty="0"/>
          </a:p>
        </p:txBody>
      </p:sp>
      <p:sp>
        <p:nvSpPr>
          <p:cNvPr id="3" name="Content Placeholder 2"/>
          <p:cNvSpPr>
            <a:spLocks noGrp="1"/>
          </p:cNvSpPr>
          <p:nvPr>
            <p:ph idx="1"/>
          </p:nvPr>
        </p:nvSpPr>
        <p:spPr>
          <a:xfrm>
            <a:off x="1435608" y="1143000"/>
            <a:ext cx="7498080" cy="5105400"/>
          </a:xfrm>
        </p:spPr>
        <p:txBody>
          <a:bodyPr>
            <a:normAutofit fontScale="92500" lnSpcReduction="20000"/>
          </a:bodyPr>
          <a:lstStyle/>
          <a:p>
            <a:pPr>
              <a:buNone/>
            </a:pPr>
            <a:r>
              <a:rPr lang="en-US" b="1" dirty="0" smtClean="0">
                <a:latin typeface="Times New Roman" pitchFamily="18" charset="0"/>
                <a:cs typeface="Times New Roman" pitchFamily="18" charset="0"/>
              </a:rPr>
              <a:t>Storage Manager</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storage manager is important because database typically require a large amount of storage space. So it is very important efficient use of storage, and to minimize the  movement of data to and from disk .</a:t>
            </a:r>
          </a:p>
          <a:p>
            <a:r>
              <a:rPr lang="en-US" dirty="0" smtClean="0">
                <a:latin typeface="Times New Roman" pitchFamily="18" charset="0"/>
                <a:cs typeface="Times New Roman" pitchFamily="18" charset="0"/>
              </a:rPr>
              <a:t>A storage manager is a program module that provides the interface between the low-level data stored in the database and the application programs and the queries submitted to the system. The Storage manager is responsible for the interaction with the file manager.</a:t>
            </a:r>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Database system structure</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1435608" y="1066800"/>
            <a:ext cx="7498080" cy="5181600"/>
          </a:xfrm>
        </p:spPr>
        <p:txBody>
          <a:bodyPr>
            <a:normAutofit fontScale="92500"/>
          </a:bodyPr>
          <a:lstStyle/>
          <a:p>
            <a:r>
              <a:rPr lang="en-US" dirty="0" smtClean="0"/>
              <a:t>The Storage manager translates the various DML statements into low level file system commands. Thus the storage manager is responsible for storing, retrieving, and updating data in the database. The storage manager components include the following.</a:t>
            </a:r>
          </a:p>
          <a:p>
            <a:pPr>
              <a:buFont typeface="Wingdings" pitchFamily="2" charset="2"/>
              <a:buChar char="ü"/>
            </a:pPr>
            <a:r>
              <a:rPr lang="en-US" b="1" dirty="0" smtClean="0"/>
              <a:t>Authorization and Integrity Manager</a:t>
            </a:r>
            <a:endParaRPr lang="en-US" dirty="0" smtClean="0"/>
          </a:p>
          <a:p>
            <a:pPr>
              <a:buFont typeface="Wingdings" pitchFamily="2" charset="2"/>
              <a:buChar char="ü"/>
            </a:pPr>
            <a:r>
              <a:rPr lang="en-US" b="1" dirty="0" smtClean="0"/>
              <a:t>Transaction Manager</a:t>
            </a:r>
            <a:endParaRPr lang="en-US" dirty="0" smtClean="0"/>
          </a:p>
          <a:p>
            <a:pPr>
              <a:buFont typeface="Wingdings" pitchFamily="2" charset="2"/>
              <a:buChar char="ü"/>
            </a:pPr>
            <a:r>
              <a:rPr lang="en-US" b="1" dirty="0" smtClean="0"/>
              <a:t>File Manager</a:t>
            </a:r>
            <a:endParaRPr lang="en-US" dirty="0" smtClean="0"/>
          </a:p>
          <a:p>
            <a:pPr>
              <a:buFont typeface="Wingdings" pitchFamily="2" charset="2"/>
              <a:buChar char="ü"/>
            </a:pPr>
            <a:r>
              <a:rPr lang="en-US" b="1" dirty="0" smtClean="0"/>
              <a:t>Buffer Manger</a:t>
            </a:r>
            <a:endParaRPr lang="en-US" dirty="0" smtClean="0"/>
          </a:p>
          <a:p>
            <a:endParaRPr lang="en-US" dirty="0" smtClean="0"/>
          </a:p>
          <a:p>
            <a:pPr>
              <a:buNone/>
            </a:pPr>
            <a:endParaRPr lang="en-US" dirty="0" smtClean="0"/>
          </a:p>
          <a:p>
            <a:endParaRPr lang="en-US" dirty="0"/>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1066800"/>
            <a:ext cx="7498080" cy="5181600"/>
          </a:xfrm>
        </p:spPr>
        <p:txBody>
          <a:bodyPr/>
          <a:lstStyle/>
          <a:p>
            <a:r>
              <a:rPr lang="en-US" dirty="0" smtClean="0"/>
              <a:t>Authorization and Integrity Manger tests for the satisfaction of integrity constraints and checks the authority of users to access data. </a:t>
            </a:r>
          </a:p>
          <a:p>
            <a:r>
              <a:rPr lang="en-US" dirty="0" smtClean="0"/>
              <a:t>Transaction manager ensures that the database remains in a consistent state and allowing concurrent transactions to proceed without conflicting.</a:t>
            </a:r>
            <a:endParaRPr lang="en-US" dirty="0"/>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020762"/>
          </a:xfrm>
        </p:spPr>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Database system structure</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The file manager manages the allocation of space on disk storage and the data structures used to represent information stored on disk. </a:t>
            </a:r>
          </a:p>
          <a:p>
            <a:r>
              <a:rPr lang="en-US" dirty="0" smtClean="0">
                <a:latin typeface="Times New Roman" pitchFamily="18" charset="0"/>
                <a:cs typeface="Times New Roman" pitchFamily="18" charset="0"/>
              </a:rPr>
              <a:t>The Buffer manager is responsible for fetching the data from disk storage into main memory and deciding what data to cache in main memory.</a:t>
            </a:r>
            <a:endParaRPr lang="en-US" dirty="0">
              <a:latin typeface="Times New Roman" pitchFamily="18" charset="0"/>
              <a:cs typeface="Times New Roman" pitchFamily="18" charset="0"/>
            </a:endParaRPr>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a:xfrm>
            <a:off x="1435608" y="1143000"/>
            <a:ext cx="7498080" cy="5105400"/>
          </a:xfrm>
        </p:spPr>
        <p:txBody>
          <a:bodyPr/>
          <a:lstStyle/>
          <a:p>
            <a:r>
              <a:rPr lang="en-US" dirty="0" smtClean="0">
                <a:latin typeface="Times New Roman" pitchFamily="18" charset="0"/>
                <a:cs typeface="Times New Roman" pitchFamily="18" charset="0"/>
              </a:rPr>
              <a:t>The storage manager implements the following data structures as part of the physical system implementation. Data File, Data Dictionary, Indices. </a:t>
            </a:r>
          </a:p>
          <a:p>
            <a:r>
              <a:rPr lang="en-US" dirty="0" smtClean="0">
                <a:latin typeface="Times New Roman" pitchFamily="18" charset="0"/>
                <a:cs typeface="Times New Roman" pitchFamily="18" charset="0"/>
              </a:rPr>
              <a:t>Data files stores the database itself. The Data dictionary stores Meta data about the structure of database, in particular the schema of the database. </a:t>
            </a:r>
          </a:p>
          <a:p>
            <a:r>
              <a:rPr lang="en-US" dirty="0" smtClean="0">
                <a:latin typeface="Times New Roman" pitchFamily="18" charset="0"/>
                <a:cs typeface="Times New Roman" pitchFamily="18" charset="0"/>
              </a:rPr>
              <a:t>Indices provide fast access to data items.</a:t>
            </a:r>
            <a:endParaRPr lang="en-US" dirty="0">
              <a:latin typeface="Times New Roman" pitchFamily="18" charset="0"/>
              <a:cs typeface="Times New Roman" pitchFamily="18" charset="0"/>
            </a:endParaRPr>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normAutofit/>
          </a:bodyPr>
          <a:lstStyle/>
          <a:p>
            <a:r>
              <a:rPr lang="en-US" sz="3200" dirty="0" smtClean="0">
                <a:latin typeface="Times New Roman" pitchFamily="18" charset="0"/>
                <a:cs typeface="Times New Roman" pitchFamily="18" charset="0"/>
              </a:rPr>
              <a:t>VIEWS OF DATA IN DBMS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143000"/>
            <a:ext cx="7498080" cy="5105400"/>
          </a:xfrm>
        </p:spPr>
        <p:txBody>
          <a:bodyPr/>
          <a:lstStyle/>
          <a:p>
            <a:r>
              <a:rPr lang="en-US" dirty="0" smtClean="0"/>
              <a:t>Its major purpose in DBMS is to provide data abstraction.</a:t>
            </a:r>
          </a:p>
          <a:p>
            <a:r>
              <a:rPr lang="en-US" dirty="0" smtClean="0"/>
              <a:t>What is abstraction:-It shows only necessary data and hiding unnecessary data.</a:t>
            </a:r>
          </a:p>
          <a:p>
            <a:r>
              <a:rPr lang="en-US" dirty="0" smtClean="0"/>
              <a:t>In order to provide the abstraction for end users, </a:t>
            </a:r>
            <a:r>
              <a:rPr lang="en-US" dirty="0" err="1" smtClean="0"/>
              <a:t>dbms</a:t>
            </a:r>
            <a:r>
              <a:rPr lang="en-US" dirty="0" smtClean="0"/>
              <a:t> provides to see the data at different levels.</a:t>
            </a:r>
          </a:p>
          <a:p>
            <a:pPr>
              <a:buNone/>
            </a:pPr>
            <a:endParaRPr lang="en-US" dirty="0"/>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r>
              <a:rPr lang="en-US" dirty="0" smtClean="0"/>
              <a:t>Cont..</a:t>
            </a:r>
            <a:endParaRPr lang="en-US" dirty="0"/>
          </a:p>
        </p:txBody>
      </p:sp>
      <p:sp>
        <p:nvSpPr>
          <p:cNvPr id="3" name="Content Placeholder 2"/>
          <p:cNvSpPr>
            <a:spLocks noGrp="1"/>
          </p:cNvSpPr>
          <p:nvPr>
            <p:ph idx="1"/>
          </p:nvPr>
        </p:nvSpPr>
        <p:spPr>
          <a:xfrm>
            <a:off x="1371600" y="1143000"/>
            <a:ext cx="7562088" cy="5486400"/>
          </a:xfrm>
        </p:spPr>
        <p:txBody>
          <a:bodyPr>
            <a:normAutofit/>
          </a:bodyPr>
          <a:lstStyle/>
          <a:p>
            <a:r>
              <a:rPr lang="en-US" sz="2800" dirty="0" smtClean="0">
                <a:latin typeface="Times New Roman" pitchFamily="18" charset="0"/>
                <a:cs typeface="Times New Roman" pitchFamily="18" charset="0"/>
              </a:rPr>
              <a:t>View level</a:t>
            </a:r>
          </a:p>
          <a:p>
            <a:r>
              <a:rPr lang="en-US" sz="2800" dirty="0" smtClean="0">
                <a:latin typeface="Times New Roman" pitchFamily="18" charset="0"/>
                <a:cs typeface="Times New Roman" pitchFamily="18" charset="0"/>
              </a:rPr>
              <a:t>Logical level</a:t>
            </a:r>
          </a:p>
          <a:p>
            <a:r>
              <a:rPr lang="en-US" sz="2800" dirty="0" smtClean="0">
                <a:latin typeface="Times New Roman" pitchFamily="18" charset="0"/>
                <a:cs typeface="Times New Roman" pitchFamily="18" charset="0"/>
              </a:rPr>
              <a:t>Physical level</a:t>
            </a:r>
          </a:p>
          <a:p>
            <a:pPr>
              <a:buNone/>
            </a:pP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4" name="Rectangle 3"/>
          <p:cNvSpPr/>
          <p:nvPr/>
        </p:nvSpPr>
        <p:spPr>
          <a:xfrm>
            <a:off x="1752600" y="2819400"/>
            <a:ext cx="1600200" cy="457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View 1</a:t>
            </a:r>
            <a:endParaRPr lang="en-US" dirty="0"/>
          </a:p>
        </p:txBody>
      </p:sp>
      <p:sp>
        <p:nvSpPr>
          <p:cNvPr id="5" name="Rectangle 4"/>
          <p:cNvSpPr/>
          <p:nvPr/>
        </p:nvSpPr>
        <p:spPr>
          <a:xfrm>
            <a:off x="3810000" y="2895600"/>
            <a:ext cx="1905000" cy="457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View 2</a:t>
            </a:r>
            <a:endParaRPr lang="en-US" dirty="0"/>
          </a:p>
        </p:txBody>
      </p:sp>
      <p:sp>
        <p:nvSpPr>
          <p:cNvPr id="6" name="Rectangle 5"/>
          <p:cNvSpPr/>
          <p:nvPr/>
        </p:nvSpPr>
        <p:spPr>
          <a:xfrm>
            <a:off x="6324600" y="2819400"/>
            <a:ext cx="1676400" cy="457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View 3</a:t>
            </a:r>
            <a:endParaRPr lang="en-US" dirty="0"/>
          </a:p>
        </p:txBody>
      </p:sp>
      <p:cxnSp>
        <p:nvCxnSpPr>
          <p:cNvPr id="10" name="Straight Connector 9"/>
          <p:cNvCxnSpPr/>
          <p:nvPr/>
        </p:nvCxnSpPr>
        <p:spPr>
          <a:xfrm flipV="1">
            <a:off x="1524000" y="2592388"/>
            <a:ext cx="6858000" cy="746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1104900" y="3086100"/>
            <a:ext cx="838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524000" y="3505200"/>
            <a:ext cx="6858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7924800" y="3048000"/>
            <a:ext cx="914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581400" y="3962400"/>
            <a:ext cx="2895600" cy="76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Logical Level</a:t>
            </a:r>
            <a:endParaRPr lang="en-US" dirty="0"/>
          </a:p>
        </p:txBody>
      </p:sp>
      <p:sp>
        <p:nvSpPr>
          <p:cNvPr id="22" name="Rectangle 21"/>
          <p:cNvSpPr/>
          <p:nvPr/>
        </p:nvSpPr>
        <p:spPr>
          <a:xfrm>
            <a:off x="3657600" y="5257800"/>
            <a:ext cx="2895600" cy="762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Physical Level</a:t>
            </a:r>
            <a:endParaRPr lang="en-US" dirty="0"/>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1143000"/>
            <a:ext cx="7498080" cy="5105400"/>
          </a:xfrm>
        </p:spPr>
        <p:txBody>
          <a:bodyPr/>
          <a:lstStyle/>
          <a:p>
            <a:r>
              <a:rPr lang="en-US" dirty="0" smtClean="0"/>
              <a:t>First the physical level describes that how data stored in DB(database).</a:t>
            </a:r>
          </a:p>
          <a:p>
            <a:r>
              <a:rPr lang="en-US" dirty="0" smtClean="0"/>
              <a:t>It explains what are the data structures used to store a record.</a:t>
            </a:r>
          </a:p>
          <a:p>
            <a:r>
              <a:rPr lang="en-US" dirty="0" smtClean="0"/>
              <a:t>It is also called as the lowest level of abstraction.</a:t>
            </a:r>
          </a:p>
          <a:p>
            <a:r>
              <a:rPr lang="en-US" dirty="0" smtClean="0"/>
              <a:t>The physical level is also called as storage level or Internal Level.</a:t>
            </a:r>
            <a:endParaRPr lang="en-US" dirty="0"/>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533400"/>
            <a:ext cx="7498080" cy="5715000"/>
          </a:xfrm>
        </p:spPr>
        <p:txBody>
          <a:bodyPr/>
          <a:lstStyle/>
          <a:p>
            <a:r>
              <a:rPr lang="en-US" sz="2800" dirty="0" smtClean="0">
                <a:latin typeface="Times New Roman" pitchFamily="18" charset="0"/>
                <a:cs typeface="Times New Roman" pitchFamily="18" charset="0"/>
              </a:rPr>
              <a:t>Data becomes information when it is processed, turning it into something meaningful. Like, based on the cookie data saved on user's browser, if a website can </a:t>
            </a:r>
            <a:r>
              <a:rPr lang="en-US" sz="2800" dirty="0" err="1" smtClean="0">
                <a:latin typeface="Times New Roman" pitchFamily="18" charset="0"/>
                <a:cs typeface="Times New Roman" pitchFamily="18" charset="0"/>
              </a:rPr>
              <a:t>analyse</a:t>
            </a:r>
            <a:r>
              <a:rPr lang="en-US" sz="2800" dirty="0" smtClean="0">
                <a:latin typeface="Times New Roman" pitchFamily="18" charset="0"/>
                <a:cs typeface="Times New Roman" pitchFamily="18" charset="0"/>
              </a:rPr>
              <a:t> that generally men of age 20-25 visit us more, that is information, derived from the data collected.</a:t>
            </a:r>
          </a:p>
          <a:p>
            <a:endParaRPr lang="en-US" dirty="0"/>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r>
              <a:rPr lang="en-US" dirty="0" smtClean="0"/>
              <a:t>Cont..</a:t>
            </a:r>
            <a:endParaRPr lang="en-US" dirty="0"/>
          </a:p>
        </p:txBody>
      </p:sp>
      <p:sp>
        <p:nvSpPr>
          <p:cNvPr id="3" name="Content Placeholder 2"/>
          <p:cNvSpPr>
            <a:spLocks noGrp="1"/>
          </p:cNvSpPr>
          <p:nvPr>
            <p:ph idx="1"/>
          </p:nvPr>
        </p:nvSpPr>
        <p:spPr>
          <a:xfrm>
            <a:off x="1435608" y="1066800"/>
            <a:ext cx="7498080" cy="5181600"/>
          </a:xfrm>
        </p:spPr>
        <p:txBody>
          <a:bodyPr/>
          <a:lstStyle/>
          <a:p>
            <a:r>
              <a:rPr lang="en-US" dirty="0" smtClean="0"/>
              <a:t>Next higher level of abstraction is logical level it describes that what data is stored in it and relationships among data.</a:t>
            </a:r>
          </a:p>
          <a:p>
            <a:r>
              <a:rPr lang="en-US" dirty="0" smtClean="0"/>
              <a:t>This level is also called as conceptual level</a:t>
            </a:r>
          </a:p>
          <a:p>
            <a:r>
              <a:rPr lang="en-US" dirty="0" smtClean="0"/>
              <a:t>The Highest level of abstraction is the View level</a:t>
            </a:r>
          </a:p>
          <a:p>
            <a:r>
              <a:rPr lang="en-US" dirty="0" smtClean="0"/>
              <a:t>IN this it describes which data is to be displayed to the end user.</a:t>
            </a:r>
            <a:endParaRPr lang="en-US" dirty="0"/>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Data Models and Database Languages</a:t>
            </a:r>
            <a:endParaRPr lang="en-US" sz="3600" dirty="0"/>
          </a:p>
        </p:txBody>
      </p:sp>
      <p:sp>
        <p:nvSpPr>
          <p:cNvPr id="3" name="Content Placeholder 2"/>
          <p:cNvSpPr>
            <a:spLocks noGrp="1"/>
          </p:cNvSpPr>
          <p:nvPr>
            <p:ph idx="1"/>
          </p:nvPr>
        </p:nvSpPr>
        <p:spPr/>
        <p:txBody>
          <a:bodyPr>
            <a:normAutofit/>
          </a:bodyPr>
          <a:lstStyle/>
          <a:p>
            <a:r>
              <a:rPr lang="en-US" sz="3000" dirty="0" smtClean="0">
                <a:latin typeface="Times New Roman" pitchFamily="18" charset="0"/>
                <a:cs typeface="Times New Roman" pitchFamily="18" charset="0"/>
              </a:rPr>
              <a:t>A model is a representation of reality, ‘real world’ objects and events, associations. </a:t>
            </a:r>
          </a:p>
          <a:p>
            <a:r>
              <a:rPr lang="en-US" sz="3000" dirty="0" smtClean="0">
                <a:latin typeface="Times New Roman" pitchFamily="18" charset="0"/>
                <a:cs typeface="Times New Roman" pitchFamily="18" charset="0"/>
              </a:rPr>
              <a:t> A data model represents the organization itself.</a:t>
            </a:r>
          </a:p>
          <a:p>
            <a:r>
              <a:rPr lang="en-US" sz="3000" dirty="0" smtClean="0">
                <a:latin typeface="Times New Roman" pitchFamily="18" charset="0"/>
                <a:cs typeface="Times New Roman" pitchFamily="18" charset="0"/>
              </a:rPr>
              <a:t>It should provide the basic concepts and notations that will allow database designers and end users unambiguously and accurately to communicate their understanding of the organizational data.</a:t>
            </a:r>
            <a:endParaRPr lang="en-US" sz="3000" dirty="0">
              <a:latin typeface="Times New Roman" pitchFamily="18" charset="0"/>
              <a:cs typeface="Times New Roman" pitchFamily="18" charset="0"/>
            </a:endParaRPr>
          </a:p>
        </p:txBody>
      </p:sp>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Data Models and Database Languages</a:t>
            </a:r>
            <a:endParaRPr lang="en-US" sz="3600" dirty="0"/>
          </a:p>
        </p:txBody>
      </p:sp>
      <p:sp>
        <p:nvSpPr>
          <p:cNvPr id="3" name="Content Placeholder 2"/>
          <p:cNvSpPr>
            <a:spLocks noGrp="1"/>
          </p:cNvSpPr>
          <p:nvPr>
            <p:ph idx="1"/>
          </p:nvPr>
        </p:nvSpPr>
        <p:spPr/>
        <p:txBody>
          <a:bodyPr>
            <a:normAutofit/>
          </a:bodyPr>
          <a:lstStyle/>
          <a:p>
            <a:r>
              <a:rPr lang="en-US" sz="3000" dirty="0" smtClean="0">
                <a:latin typeface="Times New Roman" pitchFamily="18" charset="0"/>
                <a:cs typeface="Times New Roman" pitchFamily="18" charset="0"/>
              </a:rPr>
              <a:t>Data Model can be defined as an integrated collection of concepts for describing and manipulating data, relationships between data, and constraints on the data in an organization.</a:t>
            </a:r>
            <a:endParaRPr lang="en-US" sz="3000" dirty="0">
              <a:latin typeface="Times New Roman" pitchFamily="18" charset="0"/>
              <a:cs typeface="Times New Roman" pitchFamily="18" charset="0"/>
            </a:endParaRPr>
          </a:p>
        </p:txBody>
      </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1066800"/>
            <a:ext cx="7498080" cy="5181600"/>
          </a:xfrm>
        </p:spPr>
        <p:txBody>
          <a:bodyPr>
            <a:normAutofit fontScale="92500" lnSpcReduction="10000"/>
          </a:bodyPr>
          <a:lstStyle/>
          <a:p>
            <a:r>
              <a:rPr lang="en-US" sz="2800" dirty="0" smtClean="0">
                <a:latin typeface="Times New Roman" pitchFamily="18" charset="0"/>
                <a:cs typeface="Times New Roman" pitchFamily="18" charset="0"/>
              </a:rPr>
              <a:t>A data models comprises of three components:</a:t>
            </a:r>
          </a:p>
          <a:p>
            <a:pPr>
              <a:buFont typeface="Wingdings" pitchFamily="2" charset="2"/>
              <a:buChar char="ü"/>
            </a:pPr>
            <a:r>
              <a:rPr lang="en-US" sz="2800" dirty="0" smtClean="0">
                <a:latin typeface="Times New Roman" pitchFamily="18" charset="0"/>
                <a:cs typeface="Times New Roman" pitchFamily="18" charset="0"/>
              </a:rPr>
              <a:t>The purpose of a data model is to represent data and to make the data understandable.</a:t>
            </a:r>
          </a:p>
          <a:p>
            <a:pPr>
              <a:buFont typeface="Wingdings" pitchFamily="2" charset="2"/>
              <a:buChar char="ü"/>
            </a:pPr>
            <a:r>
              <a:rPr lang="en-US" sz="2800" dirty="0" smtClean="0">
                <a:latin typeface="Times New Roman" pitchFamily="18" charset="0"/>
                <a:cs typeface="Times New Roman" pitchFamily="18" charset="0"/>
              </a:rPr>
              <a:t>There have been many data models proposed in the literature. </a:t>
            </a:r>
          </a:p>
          <a:p>
            <a:pPr>
              <a:buFont typeface="Wingdings" pitchFamily="2" charset="2"/>
              <a:buChar char="ü"/>
            </a:pPr>
            <a:r>
              <a:rPr lang="en-US" sz="2800" dirty="0" smtClean="0">
                <a:latin typeface="Times New Roman" pitchFamily="18" charset="0"/>
                <a:cs typeface="Times New Roman" pitchFamily="18" charset="0"/>
              </a:rPr>
              <a:t>They fall into three broad categories:</a:t>
            </a:r>
          </a:p>
          <a:p>
            <a:pPr>
              <a:buNone/>
            </a:pPr>
            <a:r>
              <a:rPr lang="en-US" sz="2800" dirty="0" smtClean="0">
                <a:latin typeface="Times New Roman" pitchFamily="18" charset="0"/>
                <a:cs typeface="Times New Roman" pitchFamily="18" charset="0"/>
              </a:rPr>
              <a:t>     </a:t>
            </a:r>
            <a:r>
              <a:rPr lang="en-US" sz="2800" dirty="0" smtClean="0"/>
              <a:t>• Object Based Data Models</a:t>
            </a:r>
            <a:br>
              <a:rPr lang="en-US" sz="2800" dirty="0" smtClean="0"/>
            </a:br>
            <a:r>
              <a:rPr lang="en-US" sz="2800" dirty="0" smtClean="0"/>
              <a:t>  • Physical Data Models</a:t>
            </a:r>
            <a:br>
              <a:rPr lang="en-US" sz="2800" dirty="0" smtClean="0"/>
            </a:br>
            <a:r>
              <a:rPr lang="en-US" sz="2800" dirty="0" smtClean="0"/>
              <a:t>  • Record Based Data Models</a:t>
            </a:r>
          </a:p>
          <a:p>
            <a:pPr>
              <a:buNone/>
            </a:pPr>
            <a:r>
              <a:rPr lang="en-US" sz="2800" dirty="0" smtClean="0">
                <a:latin typeface="Times New Roman" pitchFamily="18" charset="0"/>
                <a:cs typeface="Times New Roman" pitchFamily="18" charset="0"/>
              </a:rPr>
              <a:t>   The object based and record based data models are used to describe data at the conceptual and external levels, the physical data model is used to· describe data at the internal level.</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a:bodyPr>
          <a:lstStyle/>
          <a:p>
            <a:r>
              <a:rPr lang="en-US" sz="3200" dirty="0" smtClean="0">
                <a:latin typeface="Times New Roman" pitchFamily="18" charset="0"/>
                <a:cs typeface="Times New Roman" pitchFamily="18" charset="0"/>
              </a:rPr>
              <a:t>Object Based Data Models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143000"/>
            <a:ext cx="7498080" cy="5105400"/>
          </a:xfrm>
        </p:spPr>
        <p:txBody>
          <a:bodyPr>
            <a:normAutofit/>
          </a:bodyPr>
          <a:lstStyle/>
          <a:p>
            <a:r>
              <a:rPr lang="en-US" sz="3000" dirty="0" smtClean="0">
                <a:latin typeface="Times New Roman" pitchFamily="18" charset="0"/>
                <a:cs typeface="Times New Roman" pitchFamily="18" charset="0"/>
              </a:rPr>
              <a:t>Object based data models use concepts such as entities, attributes, and relationships.</a:t>
            </a:r>
          </a:p>
          <a:p>
            <a:r>
              <a:rPr lang="en-US" sz="3000" dirty="0" smtClean="0">
                <a:latin typeface="Times New Roman" pitchFamily="18" charset="0"/>
                <a:cs typeface="Times New Roman" pitchFamily="18" charset="0"/>
              </a:rPr>
              <a:t> An entity is a distinct object (a person, place, concept, and event) in the organization that is to be represented in the database. </a:t>
            </a:r>
          </a:p>
          <a:p>
            <a:r>
              <a:rPr lang="en-US" sz="3000" dirty="0" smtClean="0">
                <a:latin typeface="Times New Roman" pitchFamily="18" charset="0"/>
                <a:cs typeface="Times New Roman" pitchFamily="18" charset="0"/>
              </a:rPr>
              <a:t>An attribute is a property that describes some aspect of the object that we wish to record, and a relationship is an association between entities.</a:t>
            </a:r>
            <a:endParaRPr lang="en-US" sz="3000" dirty="0">
              <a:latin typeface="Times New Roman" pitchFamily="18" charset="0"/>
              <a:cs typeface="Times New Roman" pitchFamily="18" charset="0"/>
            </a:endParaRPr>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dirty="0" smtClean="0"/>
              <a:t>Cont..</a:t>
            </a:r>
            <a:endParaRPr lang="en-US" dirty="0"/>
          </a:p>
        </p:txBody>
      </p:sp>
      <p:sp>
        <p:nvSpPr>
          <p:cNvPr id="3" name="Content Placeholder 2"/>
          <p:cNvSpPr>
            <a:spLocks noGrp="1"/>
          </p:cNvSpPr>
          <p:nvPr>
            <p:ph idx="1"/>
          </p:nvPr>
        </p:nvSpPr>
        <p:spPr>
          <a:xfrm>
            <a:off x="1435608" y="1295400"/>
            <a:ext cx="7498080" cy="4953000"/>
          </a:xfrm>
        </p:spPr>
        <p:txBody>
          <a:bodyPr>
            <a:normAutofit/>
          </a:bodyPr>
          <a:lstStyle/>
          <a:p>
            <a:pPr>
              <a:buNone/>
            </a:pPr>
            <a:r>
              <a:rPr lang="en-US" sz="2800" dirty="0" smtClean="0">
                <a:latin typeface="Times New Roman" pitchFamily="18" charset="0"/>
                <a:cs typeface="Times New Roman" pitchFamily="18" charset="0"/>
              </a:rPr>
              <a:t>Some of the more common types of object based data model are:</a:t>
            </a:r>
          </a:p>
          <a:p>
            <a:r>
              <a:rPr lang="en-US" sz="2800" dirty="0" smtClean="0">
                <a:latin typeface="Times New Roman" pitchFamily="18" charset="0"/>
                <a:cs typeface="Times New Roman" pitchFamily="18" charset="0"/>
              </a:rPr>
              <a:t> Entity-Relationship</a:t>
            </a:r>
          </a:p>
          <a:p>
            <a:r>
              <a:rPr lang="en-US" sz="2800" dirty="0" smtClean="0">
                <a:latin typeface="Times New Roman" pitchFamily="18" charset="0"/>
                <a:cs typeface="Times New Roman" pitchFamily="18" charset="0"/>
              </a:rPr>
              <a:t> Object Oriented</a:t>
            </a:r>
          </a:p>
          <a:p>
            <a:r>
              <a:rPr lang="en-US" sz="2800" dirty="0" smtClean="0">
                <a:latin typeface="Times New Roman" pitchFamily="18" charset="0"/>
                <a:cs typeface="Times New Roman" pitchFamily="18" charset="0"/>
              </a:rPr>
              <a:t>  Semantic</a:t>
            </a:r>
          </a:p>
          <a:p>
            <a:r>
              <a:rPr lang="en-US" sz="2800" dirty="0" smtClean="0">
                <a:latin typeface="Times New Roman" pitchFamily="18" charset="0"/>
                <a:cs typeface="Times New Roman" pitchFamily="18" charset="0"/>
              </a:rPr>
              <a:t>  Functional</a:t>
            </a:r>
          </a:p>
          <a:p>
            <a:pPr>
              <a:buNone/>
            </a:pPr>
            <a:r>
              <a:rPr lang="en-US" sz="2800" dirty="0" smtClean="0">
                <a:latin typeface="Times New Roman" pitchFamily="18" charset="0"/>
                <a:cs typeface="Times New Roman" pitchFamily="18" charset="0"/>
              </a:rPr>
              <a:t>   The</a:t>
            </a:r>
            <a:r>
              <a:rPr lang="en-US" sz="2800" b="1" dirty="0" smtClean="0">
                <a:latin typeface="Times New Roman" pitchFamily="18" charset="0"/>
                <a:cs typeface="Times New Roman" pitchFamily="18" charset="0"/>
              </a:rPr>
              <a:t> Entity-Relationship model</a:t>
            </a:r>
            <a:r>
              <a:rPr lang="en-US" sz="2800" dirty="0" smtClean="0">
                <a:latin typeface="Times New Roman" pitchFamily="18" charset="0"/>
                <a:cs typeface="Times New Roman" pitchFamily="18" charset="0"/>
              </a:rPr>
              <a:t> has emerged as one of the main techniques for modeling database design and forms the basis for the database design methodology.</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1143000"/>
            <a:ext cx="7498080" cy="5105400"/>
          </a:xfrm>
        </p:spPr>
        <p:txBody>
          <a:bodyPr>
            <a:normAutofit lnSpcReduction="10000"/>
          </a:bodyPr>
          <a:lstStyle/>
          <a:p>
            <a:r>
              <a:rPr lang="en-US" sz="2800" b="1" dirty="0" smtClean="0">
                <a:latin typeface="Times New Roman" pitchFamily="18" charset="0"/>
                <a:cs typeface="Times New Roman" pitchFamily="18" charset="0"/>
              </a:rPr>
              <a:t>The object oriented data </a:t>
            </a:r>
            <a:r>
              <a:rPr lang="en-US" sz="2800" dirty="0" smtClean="0">
                <a:latin typeface="Times New Roman" pitchFamily="18" charset="0"/>
                <a:cs typeface="Times New Roman" pitchFamily="18" charset="0"/>
              </a:rPr>
              <a:t>model extends the definition of an entity to include, not only the attributes that describe the state of the object but also the actions that are associated with the object, that is, its behavior. </a:t>
            </a:r>
          </a:p>
          <a:p>
            <a:r>
              <a:rPr lang="en-US" sz="2800" dirty="0" smtClean="0">
                <a:latin typeface="Times New Roman" pitchFamily="18" charset="0"/>
                <a:cs typeface="Times New Roman" pitchFamily="18" charset="0"/>
              </a:rPr>
              <a:t>The object is said to encapsulate both state and behavior.</a:t>
            </a:r>
          </a:p>
          <a:p>
            <a:r>
              <a:rPr lang="en-US" sz="2800" dirty="0" smtClean="0">
                <a:latin typeface="Times New Roman" pitchFamily="18" charset="0"/>
                <a:cs typeface="Times New Roman" pitchFamily="18" charset="0"/>
              </a:rPr>
              <a:t>Entities in </a:t>
            </a:r>
            <a:r>
              <a:rPr lang="en-US" sz="2800" b="1" dirty="0" smtClean="0">
                <a:latin typeface="Times New Roman" pitchFamily="18" charset="0"/>
                <a:cs typeface="Times New Roman" pitchFamily="18" charset="0"/>
              </a:rPr>
              <a:t>semantic systems </a:t>
            </a:r>
            <a:r>
              <a:rPr lang="en-US" sz="2800" dirty="0" smtClean="0">
                <a:latin typeface="Times New Roman" pitchFamily="18" charset="0"/>
                <a:cs typeface="Times New Roman" pitchFamily="18" charset="0"/>
              </a:rPr>
              <a:t>represent the equivalent of a record in a relational system.</a:t>
            </a:r>
          </a:p>
          <a:p>
            <a:r>
              <a:rPr lang="en-US" sz="2800" dirty="0" smtClean="0">
                <a:latin typeface="Times New Roman" pitchFamily="18" charset="0"/>
                <a:cs typeface="Times New Roman" pitchFamily="18" charset="0"/>
              </a:rPr>
              <a:t>They are abstractions ‘used to represent real world (e.g. customer) or conceptual (e.g. bank account) objects.</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dirty="0" smtClean="0"/>
              <a:t>Cont..</a:t>
            </a:r>
            <a:endParaRPr lang="en-US" dirty="0"/>
          </a:p>
        </p:txBody>
      </p:sp>
      <p:sp>
        <p:nvSpPr>
          <p:cNvPr id="3" name="Content Placeholder 2"/>
          <p:cNvSpPr>
            <a:spLocks noGrp="1"/>
          </p:cNvSpPr>
          <p:nvPr>
            <p:ph idx="1"/>
          </p:nvPr>
        </p:nvSpPr>
        <p:spPr>
          <a:xfrm>
            <a:off x="1435608" y="1143000"/>
            <a:ext cx="7498080" cy="5105400"/>
          </a:xfrm>
        </p:spPr>
        <p:txBody>
          <a:bodyPr>
            <a:normAutofit/>
          </a:bodyPr>
          <a:lstStyle/>
          <a:p>
            <a:r>
              <a:rPr lang="en-US" sz="2800" dirty="0" smtClean="0">
                <a:latin typeface="Times New Roman" pitchFamily="18" charset="0"/>
                <a:cs typeface="Times New Roman" pitchFamily="18" charset="0"/>
              </a:rPr>
              <a:t>The functional data model is now almost twenty years old. </a:t>
            </a:r>
          </a:p>
          <a:p>
            <a:r>
              <a:rPr lang="en-US" sz="2800" dirty="0" smtClean="0">
                <a:latin typeface="Times New Roman" pitchFamily="18" charset="0"/>
                <a:cs typeface="Times New Roman" pitchFamily="18" charset="0"/>
              </a:rPr>
              <a:t>The original idea was to’ view the database as a collection of extensionally defined functions and to use a functional language for querying the database.</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Physical Data Models</a:t>
            </a:r>
            <a:br>
              <a:rPr lang="en-US" b="1"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143000"/>
            <a:ext cx="7498080" cy="5105400"/>
          </a:xfrm>
        </p:spPr>
        <p:txBody>
          <a:bodyPr>
            <a:normAutofit/>
          </a:bodyPr>
          <a:lstStyle/>
          <a:p>
            <a:r>
              <a:rPr lang="en-US" sz="2800" dirty="0" smtClean="0">
                <a:latin typeface="Times New Roman" pitchFamily="18" charset="0"/>
                <a:cs typeface="Times New Roman" pitchFamily="18" charset="0"/>
              </a:rPr>
              <a:t>Physical data models describe how data is stored in the computer, representing information such as record structures, record ordering, and access paths.</a:t>
            </a:r>
          </a:p>
        </p:txBody>
      </p:sp>
    </p:spTree>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Record Based Logical Models</a:t>
            </a:r>
            <a:br>
              <a:rPr lang="en-US" sz="3200" b="1"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219200"/>
            <a:ext cx="7498080" cy="5029200"/>
          </a:xfrm>
        </p:spPr>
        <p:txBody>
          <a:bodyPr>
            <a:normAutofit/>
          </a:bodyPr>
          <a:lstStyle/>
          <a:p>
            <a:r>
              <a:rPr lang="en-US" sz="2800" dirty="0" smtClean="0">
                <a:latin typeface="Times New Roman" pitchFamily="18" charset="0"/>
                <a:cs typeface="Times New Roman" pitchFamily="18" charset="0"/>
              </a:rPr>
              <a:t>Record based logical models are used in describing data at the logical and view levels.</a:t>
            </a:r>
          </a:p>
          <a:p>
            <a:r>
              <a:rPr lang="en-US" sz="2800" dirty="0" smtClean="0">
                <a:latin typeface="Times New Roman" pitchFamily="18" charset="0"/>
                <a:cs typeface="Times New Roman" pitchFamily="18" charset="0"/>
              </a:rPr>
              <a:t>Record based models are so named because the database is structured in fixed format records of several types. </a:t>
            </a:r>
          </a:p>
          <a:p>
            <a:r>
              <a:rPr lang="en-US" sz="2800" dirty="0" smtClean="0">
                <a:latin typeface="Times New Roman" pitchFamily="18" charset="0"/>
                <a:cs typeface="Times New Roman" pitchFamily="18" charset="0"/>
              </a:rPr>
              <a:t>Each record type defines a fixed number of fields, or attributes, and each field is usually of a fixed length.</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What is a Database?</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2800" dirty="0" smtClean="0">
                <a:latin typeface="Times New Roman" pitchFamily="18" charset="0"/>
                <a:cs typeface="Times New Roman" pitchFamily="18" charset="0"/>
              </a:rPr>
              <a:t>A Database is a collection of related data organized in a way that data can be easily accessed, managed and updated. </a:t>
            </a:r>
          </a:p>
          <a:p>
            <a:r>
              <a:rPr lang="en-US" sz="2800" dirty="0" smtClean="0">
                <a:latin typeface="Times New Roman" pitchFamily="18" charset="0"/>
                <a:cs typeface="Times New Roman" pitchFamily="18" charset="0"/>
              </a:rPr>
              <a:t>Database can be software based or hardware based, with one sole purpose, storing data.</a:t>
            </a:r>
          </a:p>
          <a:p>
            <a:pPr>
              <a:buNone/>
            </a:pPr>
            <a:endParaRPr lang="en-US" dirty="0"/>
          </a:p>
        </p:txBody>
      </p:sp>
    </p:spTree>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1066800"/>
            <a:ext cx="7498080" cy="5181600"/>
          </a:xfrm>
        </p:spPr>
        <p:txBody>
          <a:bodyPr>
            <a:normAutofit/>
          </a:bodyPr>
          <a:lstStyle/>
          <a:p>
            <a:r>
              <a:rPr lang="en-US" sz="2800" dirty="0" smtClean="0">
                <a:latin typeface="Times New Roman" pitchFamily="18" charset="0"/>
                <a:cs typeface="Times New Roman" pitchFamily="18" charset="0"/>
              </a:rPr>
              <a:t>The three most widely accepted record based data models are:</a:t>
            </a:r>
          </a:p>
          <a:p>
            <a:r>
              <a:rPr lang="en-US" sz="2800" dirty="0" smtClean="0">
                <a:latin typeface="Times New Roman" pitchFamily="18" charset="0"/>
                <a:cs typeface="Times New Roman" pitchFamily="18" charset="0"/>
              </a:rPr>
              <a:t>Hierarchical Model</a:t>
            </a:r>
          </a:p>
          <a:p>
            <a:r>
              <a:rPr lang="en-US" sz="2800" dirty="0" smtClean="0">
                <a:latin typeface="Times New Roman" pitchFamily="18" charset="0"/>
                <a:cs typeface="Times New Roman" pitchFamily="18" charset="0"/>
              </a:rPr>
              <a:t>Network Model</a:t>
            </a:r>
          </a:p>
          <a:p>
            <a:r>
              <a:rPr lang="en-US" sz="2800" dirty="0" smtClean="0">
                <a:latin typeface="Times New Roman" pitchFamily="18" charset="0"/>
                <a:cs typeface="Times New Roman" pitchFamily="18" charset="0"/>
              </a:rPr>
              <a:t>Relational Model</a:t>
            </a:r>
          </a:p>
          <a:p>
            <a:pPr>
              <a:buNone/>
            </a:pPr>
            <a:r>
              <a:rPr lang="en-US" sz="2800" dirty="0" smtClean="0">
                <a:latin typeface="Times New Roman" pitchFamily="18" charset="0"/>
                <a:cs typeface="Times New Roman" pitchFamily="18" charset="0"/>
              </a:rPr>
              <a:t>  The relational model has gained favor over the other two in recent years. The network and hierarchical models are still used in a large number of older databases.</a:t>
            </a: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lstStyle/>
          <a:p>
            <a:r>
              <a:rPr lang="en-US" dirty="0" smtClean="0"/>
              <a:t>Database Languages</a:t>
            </a:r>
            <a:endParaRPr lang="en-US" dirty="0"/>
          </a:p>
        </p:txBody>
      </p:sp>
      <p:sp>
        <p:nvSpPr>
          <p:cNvPr id="3" name="Content Placeholder 2"/>
          <p:cNvSpPr>
            <a:spLocks noGrp="1"/>
          </p:cNvSpPr>
          <p:nvPr>
            <p:ph idx="1"/>
          </p:nvPr>
        </p:nvSpPr>
        <p:spPr>
          <a:xfrm>
            <a:off x="1435608" y="1219200"/>
            <a:ext cx="7498080" cy="5029200"/>
          </a:xfrm>
        </p:spPr>
        <p:txBody>
          <a:bodyPr>
            <a:normAutofit/>
          </a:bodyPr>
          <a:lstStyle/>
          <a:p>
            <a:r>
              <a:rPr lang="en-US" sz="3000" dirty="0" smtClean="0">
                <a:latin typeface="Times New Roman" pitchFamily="18" charset="0"/>
                <a:cs typeface="Times New Roman" pitchFamily="18" charset="0"/>
              </a:rPr>
              <a:t>A DBMS must provide appropriate languages and interfaces for each category of users to express database queries and updates. </a:t>
            </a:r>
          </a:p>
          <a:p>
            <a:r>
              <a:rPr lang="en-US" sz="3000" dirty="0" smtClean="0">
                <a:latin typeface="Times New Roman" pitchFamily="18" charset="0"/>
                <a:cs typeface="Times New Roman" pitchFamily="18" charset="0"/>
              </a:rPr>
              <a:t>Database Languages are used to create and maintain database on computer.</a:t>
            </a:r>
          </a:p>
          <a:p>
            <a:r>
              <a:rPr lang="en-US" sz="3000" dirty="0" smtClean="0">
                <a:latin typeface="Times New Roman" pitchFamily="18" charset="0"/>
                <a:cs typeface="Times New Roman" pitchFamily="18" charset="0"/>
              </a:rPr>
              <a:t>There are large numbers of database languages like Oracle, </a:t>
            </a:r>
            <a:r>
              <a:rPr lang="en-US" sz="3000" dirty="0" err="1" smtClean="0">
                <a:latin typeface="Times New Roman" pitchFamily="18" charset="0"/>
                <a:cs typeface="Times New Roman" pitchFamily="18" charset="0"/>
              </a:rPr>
              <a:t>MySQL</a:t>
            </a:r>
            <a:r>
              <a:rPr lang="en-US" sz="3000" dirty="0" smtClean="0">
                <a:latin typeface="Times New Roman" pitchFamily="18" charset="0"/>
                <a:cs typeface="Times New Roman" pitchFamily="18" charset="0"/>
              </a:rPr>
              <a:t>, MS Access, dBase, FoxPro etc.</a:t>
            </a:r>
            <a:endParaRPr lang="en-US" sz="3000" dirty="0">
              <a:latin typeface="Times New Roman" pitchFamily="18" charset="0"/>
              <a:cs typeface="Times New Roman" pitchFamily="18" charset="0"/>
            </a:endParaRPr>
          </a:p>
        </p:txBody>
      </p:sp>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r>
              <a:rPr lang="en-US" dirty="0" smtClean="0"/>
              <a:t>Cont..</a:t>
            </a:r>
            <a:endParaRPr lang="en-US" dirty="0"/>
          </a:p>
        </p:txBody>
      </p:sp>
      <p:sp>
        <p:nvSpPr>
          <p:cNvPr id="3" name="Content Placeholder 2"/>
          <p:cNvSpPr>
            <a:spLocks noGrp="1"/>
          </p:cNvSpPr>
          <p:nvPr>
            <p:ph idx="1"/>
          </p:nvPr>
        </p:nvSpPr>
        <p:spPr>
          <a:xfrm>
            <a:off x="1435608" y="1066800"/>
            <a:ext cx="7498080" cy="5181600"/>
          </a:xfrm>
        </p:spPr>
        <p:txBody>
          <a:bodyPr>
            <a:normAutofit/>
          </a:bodyPr>
          <a:lstStyle/>
          <a:p>
            <a:r>
              <a:rPr lang="en-US" sz="3000" dirty="0" smtClean="0">
                <a:latin typeface="Times New Roman" pitchFamily="18" charset="0"/>
                <a:cs typeface="Times New Roman" pitchFamily="18" charset="0"/>
              </a:rPr>
              <a:t>SQL statements commonly used in Oracle and MS Access can be categorized as data definition language (DDL), data control language (DCL) and data manipulation language (DML).</a:t>
            </a:r>
          </a:p>
          <a:p>
            <a:pPr>
              <a:buFont typeface="Wingdings" pitchFamily="2" charset="2"/>
              <a:buChar char="Ø"/>
            </a:pPr>
            <a:r>
              <a:rPr lang="en-US" sz="2800" dirty="0" smtClean="0"/>
              <a:t>Data Definition Language (DDL) </a:t>
            </a:r>
          </a:p>
          <a:p>
            <a:pPr>
              <a:buFont typeface="Wingdings" pitchFamily="2" charset="2"/>
              <a:buChar char="Ø"/>
            </a:pPr>
            <a:r>
              <a:rPr lang="en-US" sz="2800" dirty="0" smtClean="0"/>
              <a:t>Data Manipulation Language (DML)</a:t>
            </a:r>
          </a:p>
          <a:p>
            <a:pPr>
              <a:buFont typeface="Wingdings" pitchFamily="2" charset="2"/>
              <a:buChar char="Ø"/>
            </a:pPr>
            <a:r>
              <a:rPr lang="en-US" sz="2800" dirty="0" smtClean="0"/>
              <a:t>Data Control Language (DCL)</a:t>
            </a:r>
          </a:p>
          <a:p>
            <a:pPr>
              <a:buNone/>
            </a:pPr>
            <a:endParaRPr lang="en-US" sz="3000" dirty="0">
              <a:latin typeface="Times New Roman" pitchFamily="18" charset="0"/>
              <a:cs typeface="Times New Roman" pitchFamily="18" charset="0"/>
            </a:endParaRPr>
          </a:p>
        </p:txBody>
      </p:sp>
    </p:spTree>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normAutofit fontScale="90000"/>
          </a:bodyPr>
          <a:lstStyle/>
          <a:p>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Data Definition Language (DDL) </a:t>
            </a:r>
            <a:br>
              <a:rPr lang="en-US" sz="3200" b="1"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219200"/>
            <a:ext cx="7498080" cy="5029200"/>
          </a:xfrm>
        </p:spPr>
        <p:txBody>
          <a:bodyPr>
            <a:normAutofit fontScale="92500" lnSpcReduction="10000"/>
          </a:bodyPr>
          <a:lstStyle/>
          <a:p>
            <a:r>
              <a:rPr lang="en-US" dirty="0" smtClean="0"/>
              <a:t>It is a language that allows the users to define data and their relationship to other types of data. </a:t>
            </a:r>
          </a:p>
          <a:p>
            <a:r>
              <a:rPr lang="en-US" dirty="0" smtClean="0"/>
              <a:t>It is mainly used to create files, databases, data dictionary and tables within databases.</a:t>
            </a:r>
          </a:p>
          <a:p>
            <a:r>
              <a:rPr lang="en-US" dirty="0" smtClean="0"/>
              <a:t>It is also used to specify the structure of each table, set of associated values with each attribute, integrity constraints, security and authorization information for each table and physical storage structure of each table on disk.</a:t>
            </a:r>
            <a:endParaRPr lang="en-US" dirty="0"/>
          </a:p>
        </p:txBody>
      </p:sp>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The following table gives an overview about usage of DDL statements in SQL</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dirty="0"/>
          </a:p>
        </p:txBody>
      </p:sp>
      <p:pic>
        <p:nvPicPr>
          <p:cNvPr id="1026" name="Picture 2" descr="DDL statements in SQL"/>
          <p:cNvPicPr>
            <a:picLocks noChangeAspect="1" noChangeArrowheads="1"/>
          </p:cNvPicPr>
          <p:nvPr/>
        </p:nvPicPr>
        <p:blipFill>
          <a:blip r:embed="rId2"/>
          <a:srcRect/>
          <a:stretch>
            <a:fillRect/>
          </a:stretch>
        </p:blipFill>
        <p:spPr bwMode="auto">
          <a:xfrm>
            <a:off x="1828800" y="1600200"/>
            <a:ext cx="6553200" cy="2057400"/>
          </a:xfrm>
          <a:prstGeom prst="rect">
            <a:avLst/>
          </a:prstGeom>
          <a:noFill/>
        </p:spPr>
      </p:pic>
    </p:spTree>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fontScale="90000"/>
          </a:bodyPr>
          <a:lstStyle/>
          <a:p>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Data Manipulation Language (DML)</a:t>
            </a:r>
            <a:br>
              <a:rPr lang="en-US" sz="3200" b="1"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143000"/>
            <a:ext cx="7403592" cy="5105400"/>
          </a:xfrm>
        </p:spPr>
        <p:txBody>
          <a:bodyPr/>
          <a:lstStyle/>
          <a:p>
            <a:r>
              <a:rPr lang="en-US" dirty="0" smtClean="0"/>
              <a:t>It is a language that provides a set of operations to support the basic data manipulation operations on the data held in the databases. </a:t>
            </a:r>
          </a:p>
          <a:p>
            <a:r>
              <a:rPr lang="en-US" dirty="0" smtClean="0"/>
              <a:t>It allows users to insert, update, delete and retrieve data from the database. </a:t>
            </a:r>
          </a:p>
          <a:p>
            <a:r>
              <a:rPr lang="en-US" dirty="0" smtClean="0"/>
              <a:t>The part of DML that involves data retrieval is called a query language.</a:t>
            </a:r>
            <a:endParaRPr lang="en-US" dirty="0"/>
          </a:p>
        </p:txBody>
      </p:sp>
    </p:spTree>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900" dirty="0" smtClean="0">
                <a:latin typeface="Times New Roman" pitchFamily="18" charset="0"/>
                <a:cs typeface="Times New Roman" pitchFamily="18" charset="0"/>
              </a:rPr>
              <a:t>The following table gives an overview about the usage of DML statements in SQL:</a:t>
            </a:r>
            <a:endParaRPr lang="en-US" sz="2900" dirty="0">
              <a:latin typeface="Times New Roman" pitchFamily="18" charset="0"/>
              <a:cs typeface="Times New Roman" pitchFamily="18" charset="0"/>
            </a:endParaRPr>
          </a:p>
        </p:txBody>
      </p:sp>
      <p:pic>
        <p:nvPicPr>
          <p:cNvPr id="58370" name="Picture 2" descr="DML statements in SQL"/>
          <p:cNvPicPr>
            <a:picLocks noChangeAspect="1" noChangeArrowheads="1"/>
          </p:cNvPicPr>
          <p:nvPr/>
        </p:nvPicPr>
        <p:blipFill>
          <a:blip r:embed="rId2"/>
          <a:srcRect/>
          <a:stretch>
            <a:fillRect/>
          </a:stretch>
        </p:blipFill>
        <p:spPr bwMode="auto">
          <a:xfrm>
            <a:off x="1219200" y="1676400"/>
            <a:ext cx="7674820" cy="2133600"/>
          </a:xfrm>
          <a:prstGeom prst="rect">
            <a:avLst/>
          </a:prstGeom>
          <a:noFill/>
        </p:spPr>
      </p:pic>
    </p:spTree>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normAutofit fontScale="90000"/>
          </a:bodyPr>
          <a:lstStyle/>
          <a:p>
            <a:r>
              <a:rPr lang="en-US" sz="2900" b="1" dirty="0" smtClean="0">
                <a:latin typeface="Times New Roman" pitchFamily="18" charset="0"/>
                <a:cs typeface="Times New Roman" pitchFamily="18" charset="0"/>
              </a:rPr>
              <a:t/>
            </a:r>
            <a:br>
              <a:rPr lang="en-US" sz="2900" b="1" dirty="0" smtClean="0">
                <a:latin typeface="Times New Roman" pitchFamily="18" charset="0"/>
                <a:cs typeface="Times New Roman" pitchFamily="18" charset="0"/>
              </a:rPr>
            </a:br>
            <a:r>
              <a:rPr lang="en-US" sz="2900" b="1" dirty="0" smtClean="0">
                <a:latin typeface="Times New Roman" pitchFamily="18" charset="0"/>
                <a:cs typeface="Times New Roman" pitchFamily="18" charset="0"/>
              </a:rPr>
              <a:t>Data Control Language (DCL)</a:t>
            </a:r>
            <a:br>
              <a:rPr lang="en-US" sz="2900" b="1" dirty="0" smtClean="0">
                <a:latin typeface="Times New Roman" pitchFamily="18" charset="0"/>
                <a:cs typeface="Times New Roman" pitchFamily="18" charset="0"/>
              </a:rPr>
            </a:br>
            <a:endParaRPr lang="en-US" sz="29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295400"/>
            <a:ext cx="7498080" cy="4953000"/>
          </a:xfrm>
        </p:spPr>
        <p:txBody>
          <a:bodyPr>
            <a:normAutofit/>
          </a:bodyPr>
          <a:lstStyle/>
          <a:p>
            <a:r>
              <a:rPr lang="en-US" sz="2900" dirty="0" smtClean="0">
                <a:latin typeface="Times New Roman" pitchFamily="18" charset="0"/>
                <a:cs typeface="Times New Roman" pitchFamily="18" charset="0"/>
              </a:rPr>
              <a:t>DCL statements control access to data and the database using statements such as GRANT and REVOKE. A privilege can either be granted to a User with the help of GRANT statement. </a:t>
            </a:r>
          </a:p>
          <a:p>
            <a:r>
              <a:rPr lang="en-US" sz="2900" dirty="0" smtClean="0">
                <a:latin typeface="Times New Roman" pitchFamily="18" charset="0"/>
                <a:cs typeface="Times New Roman" pitchFamily="18" charset="0"/>
              </a:rPr>
              <a:t>The privileges assigned can be SELECT, ALTER, DELETE, EXECUTE, INSERT, INDEX etc. </a:t>
            </a:r>
          </a:p>
          <a:p>
            <a:r>
              <a:rPr lang="en-US" sz="2900" dirty="0" smtClean="0">
                <a:latin typeface="Times New Roman" pitchFamily="18" charset="0"/>
                <a:cs typeface="Times New Roman" pitchFamily="18" charset="0"/>
              </a:rPr>
              <a:t>In addition to granting of privileges, you can also revoke (taken back) it by using REVOKE command.</a:t>
            </a:r>
            <a:endParaRPr lang="en-US" sz="2900" dirty="0">
              <a:latin typeface="Times New Roman" pitchFamily="18" charset="0"/>
              <a:cs typeface="Times New Roman" pitchFamily="18" charset="0"/>
            </a:endParaRPr>
          </a:p>
        </p:txBody>
      </p:sp>
    </p:spTree>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r>
              <a:rPr lang="en-US" sz="2400" dirty="0" smtClean="0">
                <a:latin typeface="Times New Roman" pitchFamily="18" charset="0"/>
                <a:cs typeface="Times New Roman" pitchFamily="18" charset="0"/>
              </a:rPr>
              <a:t>The following table gives an overview about the usage of DCL statements in SQL:</a:t>
            </a:r>
          </a:p>
          <a:p>
            <a:pPr>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4" name="Picture 3" descr="DCL-Statement-in-SQL.jpg"/>
          <p:cNvPicPr>
            <a:picLocks noChangeAspect="1"/>
          </p:cNvPicPr>
          <p:nvPr/>
        </p:nvPicPr>
        <p:blipFill>
          <a:blip r:embed="rId2"/>
          <a:stretch>
            <a:fillRect/>
          </a:stretch>
        </p:blipFill>
        <p:spPr>
          <a:xfrm>
            <a:off x="1447800" y="2514600"/>
            <a:ext cx="7467600" cy="1752600"/>
          </a:xfrm>
          <a:prstGeom prst="rect">
            <a:avLst/>
          </a:prstGeom>
        </p:spPr>
      </p:pic>
    </p:spTree>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noAutofit/>
          </a:bodyPr>
          <a:lstStyle/>
          <a:p>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(ER-Model)-Introduction to Entity-Relationship data model</a:t>
            </a:r>
            <a:br>
              <a:rPr lang="en-US" sz="2400" dirty="0" smtClean="0">
                <a:latin typeface="Times New Roman" pitchFamily="18" charset="0"/>
                <a:cs typeface="Times New Roman" pitchFamily="18" charset="0"/>
              </a:rPr>
            </a:br>
            <a:endParaRPr lang="en-US" sz="2400" dirty="0"/>
          </a:p>
        </p:txBody>
      </p:sp>
      <p:sp>
        <p:nvSpPr>
          <p:cNvPr id="3" name="Content Placeholder 2"/>
          <p:cNvSpPr>
            <a:spLocks noGrp="1"/>
          </p:cNvSpPr>
          <p:nvPr>
            <p:ph idx="1"/>
          </p:nvPr>
        </p:nvSpPr>
        <p:spPr>
          <a:xfrm>
            <a:off x="1435608" y="1219200"/>
            <a:ext cx="7498080" cy="5029200"/>
          </a:xfrm>
        </p:spPr>
        <p:txBody>
          <a:bodyPr>
            <a:normAutofit/>
          </a:bodyPr>
          <a:lstStyle/>
          <a:p>
            <a:r>
              <a:rPr lang="en-US" sz="2800" dirty="0" smtClean="0">
                <a:latin typeface="Times New Roman" pitchFamily="18" charset="0"/>
                <a:cs typeface="Times New Roman" pitchFamily="18" charset="0"/>
              </a:rPr>
              <a:t>ER model stands for an Entity-Relationship model. It is a high-level data model. </a:t>
            </a:r>
          </a:p>
          <a:p>
            <a:r>
              <a:rPr lang="en-US" sz="2800" dirty="0" smtClean="0">
                <a:latin typeface="Times New Roman" pitchFamily="18" charset="0"/>
                <a:cs typeface="Times New Roman" pitchFamily="18" charset="0"/>
              </a:rPr>
              <a:t>This model is used to define the data elements and relationship for a specified system.</a:t>
            </a:r>
          </a:p>
          <a:p>
            <a:r>
              <a:rPr lang="en-US" sz="2800" dirty="0" smtClean="0"/>
              <a:t>It develops a conceptual design for the database. It also develops a very simple and easy to design view of data.</a:t>
            </a:r>
          </a:p>
          <a:p>
            <a:r>
              <a:rPr lang="en-US" sz="2800" dirty="0" smtClean="0"/>
              <a:t>In ER modeling, the database structure is portrayed as a diagram called an entity-relationship diagram.</a:t>
            </a:r>
          </a:p>
          <a:p>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What is DBMS?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A DBMS is software that allows creation, definition and manipulation of database, allowing users to store, process and </a:t>
            </a:r>
            <a:r>
              <a:rPr lang="en-US" sz="2800" dirty="0" err="1" smtClean="0">
                <a:latin typeface="Times New Roman" pitchFamily="18" charset="0"/>
                <a:cs typeface="Times New Roman" pitchFamily="18" charset="0"/>
              </a:rPr>
              <a:t>analyse</a:t>
            </a:r>
            <a:r>
              <a:rPr lang="en-US" sz="2800" dirty="0" smtClean="0">
                <a:latin typeface="Times New Roman" pitchFamily="18" charset="0"/>
                <a:cs typeface="Times New Roman" pitchFamily="18" charset="0"/>
              </a:rPr>
              <a:t> data easily. </a:t>
            </a:r>
          </a:p>
          <a:p>
            <a:r>
              <a:rPr lang="en-US" sz="2800" dirty="0" smtClean="0">
                <a:latin typeface="Times New Roman" pitchFamily="18" charset="0"/>
                <a:cs typeface="Times New Roman" pitchFamily="18" charset="0"/>
              </a:rPr>
              <a:t>DBMS provides us with an interface or a tool, to perform various operations like creating database, storing data in it, updating data, creating tables in the database and a lot more.</a:t>
            </a: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r>
              <a:rPr lang="en-US" dirty="0" smtClean="0"/>
              <a:t>Cont..</a:t>
            </a:r>
            <a:endParaRPr lang="en-US" dirty="0"/>
          </a:p>
        </p:txBody>
      </p:sp>
      <p:sp>
        <p:nvSpPr>
          <p:cNvPr id="3" name="Content Placeholder 2"/>
          <p:cNvSpPr>
            <a:spLocks noGrp="1"/>
          </p:cNvSpPr>
          <p:nvPr>
            <p:ph idx="1"/>
          </p:nvPr>
        </p:nvSpPr>
        <p:spPr>
          <a:xfrm>
            <a:off x="1435608" y="1143000"/>
            <a:ext cx="7498080" cy="5105400"/>
          </a:xfrm>
        </p:spPr>
        <p:txBody>
          <a:bodyPr>
            <a:normAutofit/>
          </a:bodyPr>
          <a:lstStyle/>
          <a:p>
            <a:r>
              <a:rPr lang="en-US" sz="2900" b="1" dirty="0" smtClean="0">
                <a:latin typeface="Times New Roman" pitchFamily="18" charset="0"/>
                <a:cs typeface="Times New Roman" pitchFamily="18" charset="0"/>
              </a:rPr>
              <a:t>For example,</a:t>
            </a:r>
            <a:r>
              <a:rPr lang="en-US" sz="2900" dirty="0" smtClean="0">
                <a:latin typeface="Times New Roman" pitchFamily="18" charset="0"/>
                <a:cs typeface="Times New Roman" pitchFamily="18" charset="0"/>
              </a:rPr>
              <a:t> Suppose we design a school database. In this database, the student will be an entity with attributes like address, name, id, age, etc. </a:t>
            </a:r>
          </a:p>
          <a:p>
            <a:r>
              <a:rPr lang="en-US" sz="2900" dirty="0" smtClean="0">
                <a:latin typeface="Times New Roman" pitchFamily="18" charset="0"/>
                <a:cs typeface="Times New Roman" pitchFamily="18" charset="0"/>
              </a:rPr>
              <a:t>The address can be another entity with attributes like city, street name, pin code, etc and there will be a relationship between them.</a:t>
            </a:r>
            <a:endParaRPr lang="en-US" sz="2900" dirty="0">
              <a:latin typeface="Times New Roman" pitchFamily="18" charset="0"/>
              <a:cs typeface="Times New Roman" pitchFamily="18" charset="0"/>
            </a:endParaRPr>
          </a:p>
        </p:txBody>
      </p:sp>
    </p:spTree>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pic>
        <p:nvPicPr>
          <p:cNvPr id="4" name="Content Placeholder 3" descr="dbms-er-model-concept.png"/>
          <p:cNvPicPr>
            <a:picLocks noGrp="1" noChangeAspect="1"/>
          </p:cNvPicPr>
          <p:nvPr>
            <p:ph idx="1"/>
          </p:nvPr>
        </p:nvPicPr>
        <p:blipFill>
          <a:blip r:embed="rId2"/>
          <a:stretch>
            <a:fillRect/>
          </a:stretch>
        </p:blipFill>
        <p:spPr>
          <a:xfrm>
            <a:off x="2438400" y="1699033"/>
            <a:ext cx="5181600" cy="4168367"/>
          </a:xfrm>
        </p:spPr>
      </p:pic>
    </p:spTree>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r>
              <a:rPr lang="en-US" dirty="0" smtClean="0"/>
              <a:t/>
            </a:r>
            <a:br>
              <a:rPr lang="en-US" dirty="0" smtClean="0"/>
            </a:br>
            <a:r>
              <a:rPr lang="en-US" dirty="0" smtClean="0"/>
              <a:t>Component of ER Diagram</a:t>
            </a:r>
            <a:br>
              <a:rPr lang="en-US" dirty="0" smtClean="0"/>
            </a:br>
            <a:endParaRPr lang="en-US" dirty="0"/>
          </a:p>
        </p:txBody>
      </p:sp>
      <p:pic>
        <p:nvPicPr>
          <p:cNvPr id="4" name="Content Placeholder 3" descr="dbms-er-model-concept-diagram.png"/>
          <p:cNvPicPr>
            <a:picLocks noGrp="1" noChangeAspect="1"/>
          </p:cNvPicPr>
          <p:nvPr>
            <p:ph idx="1"/>
          </p:nvPr>
        </p:nvPicPr>
        <p:blipFill>
          <a:blip r:embed="rId2"/>
          <a:stretch>
            <a:fillRect/>
          </a:stretch>
        </p:blipFill>
        <p:spPr>
          <a:xfrm>
            <a:off x="2282677" y="1276350"/>
            <a:ext cx="5654823" cy="5048250"/>
          </a:xfrm>
        </p:spPr>
      </p:pic>
    </p:spTree>
  </p:cSld>
  <p:clrMapOvr>
    <a:masterClrMapping/>
  </p:clrMapOvr>
  <p:transition>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a:buNone/>
            </a:pPr>
            <a:r>
              <a:rPr lang="en-US" sz="3000" dirty="0" smtClean="0">
                <a:latin typeface="Times New Roman" pitchFamily="18" charset="0"/>
                <a:cs typeface="Times New Roman" pitchFamily="18" charset="0"/>
              </a:rPr>
              <a:t>Entity:</a:t>
            </a:r>
          </a:p>
          <a:p>
            <a:r>
              <a:rPr lang="en-US" sz="3000" dirty="0" smtClean="0">
                <a:latin typeface="Times New Roman" pitchFamily="18" charset="0"/>
                <a:cs typeface="Times New Roman" pitchFamily="18" charset="0"/>
              </a:rPr>
              <a:t>An entity may be any object, class, person or place. In the ER diagram, an entity can be represented as rectangles.</a:t>
            </a:r>
          </a:p>
          <a:p>
            <a:r>
              <a:rPr lang="en-US" sz="3000" dirty="0" smtClean="0">
                <a:latin typeface="Times New Roman" pitchFamily="18" charset="0"/>
                <a:cs typeface="Times New Roman" pitchFamily="18" charset="0"/>
              </a:rPr>
              <a:t>Consider an organization as an example- manager, product, employee, department etc. can be taken as an entity.</a:t>
            </a:r>
          </a:p>
          <a:p>
            <a:pPr>
              <a:buNone/>
            </a:pPr>
            <a:r>
              <a:rPr lang="en-US" sz="3000" dirty="0" smtClean="0">
                <a:latin typeface="Times New Roman" pitchFamily="18" charset="0"/>
                <a:cs typeface="Times New Roman" pitchFamily="18" charset="0"/>
              </a:rPr>
              <a:t/>
            </a:r>
            <a:br>
              <a:rPr lang="en-US" sz="3000" dirty="0" smtClean="0">
                <a:latin typeface="Times New Roman" pitchFamily="18" charset="0"/>
                <a:cs typeface="Times New Roman" pitchFamily="18" charset="0"/>
              </a:rPr>
            </a:br>
            <a:endParaRPr lang="en-US" sz="3000" dirty="0">
              <a:latin typeface="Times New Roman" pitchFamily="18" charset="0"/>
              <a:cs typeface="Times New Roman" pitchFamily="18" charset="0"/>
            </a:endParaRPr>
          </a:p>
        </p:txBody>
      </p:sp>
    </p:spTree>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pic>
        <p:nvPicPr>
          <p:cNvPr id="4" name="Content Placeholder 3" descr="dbms-er-model-concept2.png"/>
          <p:cNvPicPr>
            <a:picLocks noGrp="1" noChangeAspect="1"/>
          </p:cNvPicPr>
          <p:nvPr>
            <p:ph idx="1"/>
          </p:nvPr>
        </p:nvPicPr>
        <p:blipFill>
          <a:blip r:embed="rId2"/>
          <a:stretch>
            <a:fillRect/>
          </a:stretch>
        </p:blipFill>
        <p:spPr>
          <a:xfrm>
            <a:off x="1600200" y="1600200"/>
            <a:ext cx="7008492" cy="1052512"/>
          </a:xfrm>
        </p:spPr>
      </p:pic>
      <p:sp>
        <p:nvSpPr>
          <p:cNvPr id="5" name="Rectangle 4"/>
          <p:cNvSpPr/>
          <p:nvPr/>
        </p:nvSpPr>
        <p:spPr>
          <a:xfrm>
            <a:off x="1524000" y="2971800"/>
            <a:ext cx="2136995" cy="461665"/>
          </a:xfrm>
          <a:prstGeom prst="rect">
            <a:avLst/>
          </a:prstGeom>
        </p:spPr>
        <p:txBody>
          <a:bodyPr wrap="none">
            <a:spAutoFit/>
          </a:bodyPr>
          <a:lstStyle/>
          <a:p>
            <a:r>
              <a:rPr lang="en-US" sz="2400" b="1" dirty="0" smtClean="0">
                <a:latin typeface="Times New Roman" pitchFamily="18" charset="0"/>
                <a:cs typeface="Times New Roman" pitchFamily="18" charset="0"/>
              </a:rPr>
              <a:t>a. Weak Entity</a:t>
            </a:r>
            <a:endParaRPr lang="en-US" sz="2400" dirty="0">
              <a:latin typeface="Times New Roman" pitchFamily="18" charset="0"/>
              <a:cs typeface="Times New Roman" pitchFamily="18" charset="0"/>
            </a:endParaRPr>
          </a:p>
        </p:txBody>
      </p:sp>
      <p:sp>
        <p:nvSpPr>
          <p:cNvPr id="6" name="Rectangle 5"/>
          <p:cNvSpPr/>
          <p:nvPr/>
        </p:nvSpPr>
        <p:spPr>
          <a:xfrm>
            <a:off x="1676400" y="3810000"/>
            <a:ext cx="7086600" cy="2677656"/>
          </a:xfrm>
          <a:prstGeom prst="rect">
            <a:avLst/>
          </a:prstGeom>
        </p:spPr>
        <p:txBody>
          <a:bodyPr wrap="square">
            <a:spAutoFit/>
          </a:bodyPr>
          <a:lstStyle/>
          <a:p>
            <a:pPr>
              <a:buFont typeface="Wingdings" pitchFamily="2" charset="2"/>
              <a:buChar char="Ø"/>
            </a:pPr>
            <a:r>
              <a:rPr lang="en-US" sz="2800" dirty="0" smtClean="0">
                <a:latin typeface="Times New Roman" pitchFamily="18" charset="0"/>
                <a:cs typeface="Times New Roman" pitchFamily="18" charset="0"/>
              </a:rPr>
              <a:t>An entity that depends on another entity called a weak entity. </a:t>
            </a:r>
          </a:p>
          <a:p>
            <a:pPr>
              <a:buFont typeface="Wingdings" pitchFamily="2" charset="2"/>
              <a:buChar char="Ø"/>
            </a:pPr>
            <a:r>
              <a:rPr lang="en-US" sz="2800" dirty="0" smtClean="0">
                <a:latin typeface="Times New Roman" pitchFamily="18" charset="0"/>
                <a:cs typeface="Times New Roman" pitchFamily="18" charset="0"/>
              </a:rPr>
              <a:t>The weak entity doesn't contain any key attribute of its own. </a:t>
            </a:r>
          </a:p>
          <a:p>
            <a:pPr>
              <a:buFont typeface="Wingdings" pitchFamily="2" charset="2"/>
              <a:buChar char="Ø"/>
            </a:pPr>
            <a:r>
              <a:rPr lang="en-US" sz="2800" dirty="0" smtClean="0">
                <a:latin typeface="Times New Roman" pitchFamily="18" charset="0"/>
                <a:cs typeface="Times New Roman" pitchFamily="18" charset="0"/>
              </a:rPr>
              <a:t>The weak entity is represented by a double rectangle.</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pic>
        <p:nvPicPr>
          <p:cNvPr id="4" name="Content Placeholder 3" descr="dbms-er-model-concept3.png"/>
          <p:cNvPicPr>
            <a:picLocks noGrp="1" noChangeAspect="1"/>
          </p:cNvPicPr>
          <p:nvPr>
            <p:ph idx="1"/>
          </p:nvPr>
        </p:nvPicPr>
        <p:blipFill>
          <a:blip r:embed="rId2"/>
          <a:stretch>
            <a:fillRect/>
          </a:stretch>
        </p:blipFill>
        <p:spPr>
          <a:xfrm>
            <a:off x="1371600" y="1371600"/>
            <a:ext cx="6914048" cy="1109662"/>
          </a:xfrm>
        </p:spPr>
      </p:pic>
      <p:sp>
        <p:nvSpPr>
          <p:cNvPr id="5" name="Rectangle 4"/>
          <p:cNvSpPr/>
          <p:nvPr/>
        </p:nvSpPr>
        <p:spPr>
          <a:xfrm>
            <a:off x="1524000" y="2971801"/>
            <a:ext cx="2438400" cy="461665"/>
          </a:xfrm>
          <a:prstGeom prst="rect">
            <a:avLst/>
          </a:prstGeom>
        </p:spPr>
        <p:txBody>
          <a:bodyPr wrap="square">
            <a:spAutoFit/>
          </a:bodyPr>
          <a:lstStyle/>
          <a:p>
            <a:r>
              <a:rPr lang="en-US" sz="2400" dirty="0" smtClean="0">
                <a:latin typeface="Times New Roman" pitchFamily="18" charset="0"/>
                <a:cs typeface="Times New Roman" pitchFamily="18" charset="0"/>
              </a:rPr>
              <a:t>2. Attribute</a:t>
            </a:r>
            <a:endParaRPr lang="en-US" sz="2400" dirty="0">
              <a:latin typeface="Times New Roman" pitchFamily="18" charset="0"/>
              <a:cs typeface="Times New Roman" pitchFamily="18" charset="0"/>
            </a:endParaRPr>
          </a:p>
        </p:txBody>
      </p:sp>
      <p:sp>
        <p:nvSpPr>
          <p:cNvPr id="6" name="Rectangle 5"/>
          <p:cNvSpPr/>
          <p:nvPr/>
        </p:nvSpPr>
        <p:spPr>
          <a:xfrm>
            <a:off x="1676400" y="3657600"/>
            <a:ext cx="6629400" cy="1384995"/>
          </a:xfrm>
          <a:prstGeom prst="rect">
            <a:avLst/>
          </a:prstGeom>
        </p:spPr>
        <p:txBody>
          <a:bodyPr wrap="square">
            <a:spAutoFit/>
          </a:bodyPr>
          <a:lstStyle/>
          <a:p>
            <a:r>
              <a:rPr lang="en-US" sz="2800" dirty="0" smtClean="0">
                <a:latin typeface="Times New Roman" pitchFamily="18" charset="0"/>
                <a:cs typeface="Times New Roman" pitchFamily="18" charset="0"/>
              </a:rPr>
              <a:t>The attribute is used to describe the property of an entity. </a:t>
            </a:r>
          </a:p>
          <a:p>
            <a:r>
              <a:rPr lang="en-US" sz="2800" dirty="0" smtClean="0">
                <a:latin typeface="Times New Roman" pitchFamily="18" charset="0"/>
                <a:cs typeface="Times New Roman" pitchFamily="18" charset="0"/>
              </a:rPr>
              <a:t>Eclipse is used to represent an attribute.</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lstStyle/>
          <a:p>
            <a:r>
              <a:rPr lang="en-US" dirty="0" smtClean="0"/>
              <a:t>Cont..</a:t>
            </a:r>
            <a:endParaRPr lang="en-US" dirty="0"/>
          </a:p>
        </p:txBody>
      </p:sp>
      <p:sp>
        <p:nvSpPr>
          <p:cNvPr id="3" name="Content Placeholder 2"/>
          <p:cNvSpPr>
            <a:spLocks noGrp="1"/>
          </p:cNvSpPr>
          <p:nvPr>
            <p:ph idx="1"/>
          </p:nvPr>
        </p:nvSpPr>
        <p:spPr>
          <a:xfrm>
            <a:off x="1435608" y="1219200"/>
            <a:ext cx="7498080" cy="5029200"/>
          </a:xfrm>
        </p:spPr>
        <p:txBody>
          <a:bodyPr>
            <a:normAutofit/>
          </a:bodyPr>
          <a:lstStyle/>
          <a:p>
            <a:r>
              <a:rPr lang="en-US" sz="2400" b="1" dirty="0" smtClean="0">
                <a:latin typeface="Times New Roman" pitchFamily="18" charset="0"/>
                <a:cs typeface="Times New Roman" pitchFamily="18" charset="0"/>
              </a:rPr>
              <a:t>For example,</a:t>
            </a:r>
            <a:r>
              <a:rPr lang="en-US" sz="2400" dirty="0" smtClean="0">
                <a:latin typeface="Times New Roman" pitchFamily="18" charset="0"/>
                <a:cs typeface="Times New Roman" pitchFamily="18" charset="0"/>
              </a:rPr>
              <a:t> id, age, contact number, name, etc. can be attributes of a student.</a:t>
            </a:r>
          </a:p>
          <a:p>
            <a:pPr>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4" name="Picture 3" descr="dbms-er-model-concept4.png"/>
          <p:cNvPicPr>
            <a:picLocks noChangeAspect="1"/>
          </p:cNvPicPr>
          <p:nvPr/>
        </p:nvPicPr>
        <p:blipFill>
          <a:blip r:embed="rId2"/>
          <a:stretch>
            <a:fillRect/>
          </a:stretch>
        </p:blipFill>
        <p:spPr>
          <a:xfrm>
            <a:off x="2514600" y="2286000"/>
            <a:ext cx="5562600" cy="3119438"/>
          </a:xfrm>
          <a:prstGeom prst="rect">
            <a:avLst/>
          </a:prstGeom>
        </p:spPr>
      </p:pic>
    </p:spTree>
  </p:cSld>
  <p:clrMapOvr>
    <a:masterClrMapping/>
  </p:clrMapOvr>
  <p:transition>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a:xfrm>
            <a:off x="1435608" y="1447800"/>
            <a:ext cx="7498080" cy="4953000"/>
          </a:xfrm>
        </p:spPr>
        <p:txBody>
          <a:bodyPr/>
          <a:lstStyle/>
          <a:p>
            <a:pPr>
              <a:buNone/>
            </a:pPr>
            <a:r>
              <a:rPr lang="en-US" sz="2400" b="1" dirty="0" smtClean="0">
                <a:latin typeface="Times New Roman" pitchFamily="18" charset="0"/>
                <a:cs typeface="Times New Roman" pitchFamily="18" charset="0"/>
              </a:rPr>
              <a:t>a. Key Attribute</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key attribute is used to represent the main characteristics of an entity. </a:t>
            </a:r>
          </a:p>
          <a:p>
            <a:r>
              <a:rPr lang="en-US" sz="2400" dirty="0" smtClean="0">
                <a:latin typeface="Times New Roman" pitchFamily="18" charset="0"/>
                <a:cs typeface="Times New Roman" pitchFamily="18" charset="0"/>
              </a:rPr>
              <a:t>It represents a primary key. The key attribute is represented by an ellipse with the text underlined.</a:t>
            </a:r>
          </a:p>
          <a:p>
            <a:pPr>
              <a:buNone/>
            </a:pPr>
            <a:r>
              <a:rPr lang="en-US" sz="2400" dirty="0" smtClean="0">
                <a:latin typeface="Times New Roman" pitchFamily="18" charset="0"/>
                <a:cs typeface="Times New Roman" pitchFamily="18" charset="0"/>
              </a:rPr>
              <a:t>   </a:t>
            </a:r>
          </a:p>
          <a:p>
            <a:pPr>
              <a:buNone/>
            </a:pPr>
            <a:r>
              <a:rPr lang="en-US" dirty="0" smtClean="0"/>
              <a:t/>
            </a:r>
            <a:br>
              <a:rPr lang="en-US" dirty="0" smtClean="0"/>
            </a:br>
            <a:endParaRPr lang="en-US" dirty="0"/>
          </a:p>
        </p:txBody>
      </p:sp>
      <p:pic>
        <p:nvPicPr>
          <p:cNvPr id="4" name="Picture 3" descr="dbms-er-model-concept5.png"/>
          <p:cNvPicPr>
            <a:picLocks noChangeAspect="1"/>
          </p:cNvPicPr>
          <p:nvPr/>
        </p:nvPicPr>
        <p:blipFill>
          <a:blip r:embed="rId2"/>
          <a:stretch>
            <a:fillRect/>
          </a:stretch>
        </p:blipFill>
        <p:spPr>
          <a:xfrm>
            <a:off x="2819400" y="3733800"/>
            <a:ext cx="4267200" cy="2733675"/>
          </a:xfrm>
          <a:prstGeom prst="rect">
            <a:avLst/>
          </a:prstGeom>
        </p:spPr>
      </p:pic>
    </p:spTree>
  </p:cSld>
  <p:clrMapOvr>
    <a:masterClrMapping/>
  </p:clrMapOvr>
  <p:transition>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lstStyle/>
          <a:p>
            <a:r>
              <a:rPr lang="en-US" dirty="0" smtClean="0"/>
              <a:t>Cont…</a:t>
            </a:r>
            <a:endParaRPr lang="en-US" dirty="0"/>
          </a:p>
        </p:txBody>
      </p:sp>
      <p:sp>
        <p:nvSpPr>
          <p:cNvPr id="3" name="Content Placeholder 2"/>
          <p:cNvSpPr>
            <a:spLocks noGrp="1"/>
          </p:cNvSpPr>
          <p:nvPr>
            <p:ph idx="1"/>
          </p:nvPr>
        </p:nvSpPr>
        <p:spPr>
          <a:xfrm>
            <a:off x="1435608" y="1219200"/>
            <a:ext cx="7498080" cy="5257800"/>
          </a:xfrm>
        </p:spPr>
        <p:txBody>
          <a:bodyPr>
            <a:normAutofit/>
          </a:bodyPr>
          <a:lstStyle/>
          <a:p>
            <a:pPr>
              <a:buNone/>
            </a:pPr>
            <a:r>
              <a:rPr lang="en-US" sz="2800" b="1" dirty="0" smtClean="0">
                <a:latin typeface="Times New Roman" pitchFamily="18" charset="0"/>
                <a:cs typeface="Times New Roman" pitchFamily="18" charset="0"/>
              </a:rPr>
              <a:t>b. Composite Attribute</a:t>
            </a:r>
          </a:p>
          <a:p>
            <a:r>
              <a:rPr lang="en-US" sz="2800" dirty="0" smtClean="0"/>
              <a:t>An attribute that composed of many other attributes is known as a composite attribute.</a:t>
            </a:r>
          </a:p>
          <a:p>
            <a:r>
              <a:rPr lang="en-US" sz="2800" dirty="0" smtClean="0"/>
              <a:t>The composite attribute is represented by an ellipse, and those ellipses are connected with an ellipse.</a:t>
            </a:r>
          </a:p>
          <a:p>
            <a:pPr>
              <a:buNone/>
            </a:pPr>
            <a:r>
              <a:rPr lang="en-US" sz="2800" dirty="0" smtClean="0"/>
              <a:t>    </a:t>
            </a:r>
          </a:p>
          <a:p>
            <a:pPr>
              <a:buNone/>
            </a:pPr>
            <a:r>
              <a:rPr lang="en-US" sz="2800" dirty="0" smtClean="0"/>
              <a:t/>
            </a:r>
            <a:br>
              <a:rPr lang="en-US" sz="2800" dirty="0" smtClean="0"/>
            </a:br>
            <a:endParaRPr lang="en-US" sz="2800" dirty="0">
              <a:latin typeface="Times New Roman" pitchFamily="18" charset="0"/>
              <a:cs typeface="Times New Roman" pitchFamily="18" charset="0"/>
            </a:endParaRPr>
          </a:p>
        </p:txBody>
      </p:sp>
      <p:pic>
        <p:nvPicPr>
          <p:cNvPr id="4" name="Picture 3" descr="dbms-er-model-concept6.png"/>
          <p:cNvPicPr>
            <a:picLocks noChangeAspect="1"/>
          </p:cNvPicPr>
          <p:nvPr/>
        </p:nvPicPr>
        <p:blipFill>
          <a:blip r:embed="rId2"/>
          <a:stretch>
            <a:fillRect/>
          </a:stretch>
        </p:blipFill>
        <p:spPr>
          <a:xfrm>
            <a:off x="3124200" y="4038600"/>
            <a:ext cx="4238625" cy="2314575"/>
          </a:xfrm>
          <a:prstGeom prst="rect">
            <a:avLst/>
          </a:prstGeom>
        </p:spPr>
      </p:pic>
    </p:spTree>
  </p:cSld>
  <p:clrMapOvr>
    <a:masterClrMapping/>
  </p:clrMapOvr>
  <p:transition>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1143000"/>
            <a:ext cx="7498080" cy="5105400"/>
          </a:xfrm>
        </p:spPr>
        <p:txBody>
          <a:bodyPr>
            <a:normAutofit/>
          </a:bodyPr>
          <a:lstStyle/>
          <a:p>
            <a:pPr>
              <a:buNone/>
            </a:pPr>
            <a:r>
              <a:rPr lang="en-US" sz="2400" b="1" dirty="0" err="1" smtClean="0">
                <a:latin typeface="Times New Roman" pitchFamily="18" charset="0"/>
                <a:cs typeface="Times New Roman" pitchFamily="18" charset="0"/>
              </a:rPr>
              <a:t>Multivalued</a:t>
            </a:r>
            <a:r>
              <a:rPr lang="en-US" sz="2400" b="1" dirty="0" smtClean="0">
                <a:latin typeface="Times New Roman" pitchFamily="18" charset="0"/>
                <a:cs typeface="Times New Roman" pitchFamily="18" charset="0"/>
              </a:rPr>
              <a:t> Attribute</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An attribute can have more than one value. These attributes are known as a </a:t>
            </a:r>
            <a:r>
              <a:rPr lang="en-US" sz="2400" dirty="0" err="1" smtClean="0">
                <a:latin typeface="Times New Roman" pitchFamily="18" charset="0"/>
                <a:cs typeface="Times New Roman" pitchFamily="18" charset="0"/>
              </a:rPr>
              <a:t>multivalued</a:t>
            </a:r>
            <a:r>
              <a:rPr lang="en-US" sz="2400" dirty="0" smtClean="0">
                <a:latin typeface="Times New Roman" pitchFamily="18" charset="0"/>
                <a:cs typeface="Times New Roman" pitchFamily="18" charset="0"/>
              </a:rPr>
              <a:t> attribute. The double oval is used to represent </a:t>
            </a:r>
            <a:r>
              <a:rPr lang="en-US" sz="2400" dirty="0" err="1" smtClean="0">
                <a:latin typeface="Times New Roman" pitchFamily="18" charset="0"/>
                <a:cs typeface="Times New Roman" pitchFamily="18" charset="0"/>
              </a:rPr>
              <a:t>multivalued</a:t>
            </a:r>
            <a:r>
              <a:rPr lang="en-US" sz="2400" dirty="0" smtClean="0">
                <a:latin typeface="Times New Roman" pitchFamily="18" charset="0"/>
                <a:cs typeface="Times New Roman" pitchFamily="18" charset="0"/>
              </a:rPr>
              <a:t> attribute.</a:t>
            </a:r>
          </a:p>
          <a:p>
            <a:r>
              <a:rPr lang="en-US" sz="2400" b="1" dirty="0" smtClean="0">
                <a:latin typeface="Times New Roman" pitchFamily="18" charset="0"/>
                <a:cs typeface="Times New Roman" pitchFamily="18" charset="0"/>
              </a:rPr>
              <a:t>For example,</a:t>
            </a:r>
            <a:r>
              <a:rPr lang="en-US" sz="2400" dirty="0" smtClean="0">
                <a:latin typeface="Times New Roman" pitchFamily="18" charset="0"/>
                <a:cs typeface="Times New Roman" pitchFamily="18" charset="0"/>
              </a:rPr>
              <a:t> a student can have more than one phone number.</a:t>
            </a:r>
          </a:p>
          <a:p>
            <a:pPr>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4" name="Picture 3" descr="dbms-er-model-concept7.png"/>
          <p:cNvPicPr>
            <a:picLocks noChangeAspect="1"/>
          </p:cNvPicPr>
          <p:nvPr/>
        </p:nvPicPr>
        <p:blipFill>
          <a:blip r:embed="rId2"/>
          <a:stretch>
            <a:fillRect/>
          </a:stretch>
        </p:blipFill>
        <p:spPr>
          <a:xfrm>
            <a:off x="3733800" y="3886200"/>
            <a:ext cx="2819400" cy="1691640"/>
          </a:xfrm>
          <a:prstGeom prst="rect">
            <a:avLst/>
          </a:prstGeom>
        </p:spPr>
      </p:pic>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Autofit/>
          </a:bodyPr>
          <a:lstStyle/>
          <a:p>
            <a:r>
              <a:rPr lang="en-US" sz="2800" b="1" dirty="0" smtClean="0">
                <a:latin typeface="Times New Roman" pitchFamily="18" charset="0"/>
                <a:cs typeface="Times New Roman" pitchFamily="18" charset="0"/>
              </a:rPr>
              <a:t>Characteristics of Database Management System</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1066800" y="1143000"/>
            <a:ext cx="7866888" cy="5105400"/>
          </a:xfrm>
        </p:spPr>
        <p:txBody>
          <a:bodyPr>
            <a:normAutofit/>
          </a:bodyPr>
          <a:lstStyle/>
          <a:p>
            <a:pPr>
              <a:buNone/>
            </a:pPr>
            <a:r>
              <a:rPr lang="en-US" sz="2800" dirty="0" smtClean="0">
                <a:latin typeface="Times New Roman" pitchFamily="18" charset="0"/>
                <a:cs typeface="Times New Roman" pitchFamily="18" charset="0"/>
              </a:rPr>
              <a:t>A database management system has following characteristics:</a:t>
            </a:r>
          </a:p>
          <a:p>
            <a:pPr>
              <a:buFont typeface="Wingdings" pitchFamily="2" charset="2"/>
              <a:buChar char="Ø"/>
            </a:pPr>
            <a:r>
              <a:rPr lang="en-US" sz="2800" dirty="0" smtClean="0">
                <a:latin typeface="Times New Roman" pitchFamily="18" charset="0"/>
                <a:cs typeface="Times New Roman" pitchFamily="18" charset="0"/>
              </a:rPr>
              <a:t>Data stored into Tables: Data is never directly stored into the database. Data is stored into tables, created inside the database. </a:t>
            </a:r>
          </a:p>
          <a:p>
            <a:pPr>
              <a:buFont typeface="Wingdings" pitchFamily="2" charset="2"/>
              <a:buChar char="Ø"/>
            </a:pPr>
            <a:r>
              <a:rPr lang="en-US" sz="2800" dirty="0" smtClean="0">
                <a:latin typeface="Times New Roman" pitchFamily="18" charset="0"/>
                <a:cs typeface="Times New Roman" pitchFamily="18" charset="0"/>
              </a:rPr>
              <a:t>Reduced Redundancy: In the modern world hard drives are very cheap, but earlier when hard drives were too expensive, unnecessary repetition of data in database was a big problem. But DBMS follows </a:t>
            </a:r>
            <a:r>
              <a:rPr lang="en-US" sz="2800" dirty="0" err="1" smtClean="0">
                <a:latin typeface="Times New Roman" pitchFamily="18" charset="0"/>
                <a:cs typeface="Times New Roman" pitchFamily="18" charset="0"/>
              </a:rPr>
              <a:t>Normalisation</a:t>
            </a:r>
            <a:r>
              <a:rPr lang="en-US" sz="2800" dirty="0" smtClean="0">
                <a:latin typeface="Times New Roman" pitchFamily="18" charset="0"/>
                <a:cs typeface="Times New Roman" pitchFamily="18" charset="0"/>
              </a:rPr>
              <a:t> which divides the data in such a way that repetition is minimum.</a:t>
            </a:r>
          </a:p>
          <a:p>
            <a:pPr>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a:buNone/>
            </a:pPr>
            <a:r>
              <a:rPr lang="en-US" sz="2400" b="1" dirty="0" smtClean="0">
                <a:latin typeface="Times New Roman" pitchFamily="18" charset="0"/>
                <a:cs typeface="Times New Roman" pitchFamily="18" charset="0"/>
              </a:rPr>
              <a:t>d. Derived Attribute</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An attribute that can be derived from other attribute is known as a derived attribute. It can be represented by a dashed ellipse.</a:t>
            </a:r>
          </a:p>
          <a:p>
            <a:r>
              <a:rPr lang="en-US" sz="2400" b="1" dirty="0" smtClean="0">
                <a:latin typeface="Times New Roman" pitchFamily="18" charset="0"/>
                <a:cs typeface="Times New Roman" pitchFamily="18" charset="0"/>
              </a:rPr>
              <a:t>For example,</a:t>
            </a:r>
            <a:r>
              <a:rPr lang="en-US" sz="2400" dirty="0" smtClean="0">
                <a:latin typeface="Times New Roman" pitchFamily="18" charset="0"/>
                <a:cs typeface="Times New Roman" pitchFamily="18" charset="0"/>
              </a:rPr>
              <a:t> A person's age changes over time and can be derived from another attribute like Date of birth.</a:t>
            </a:r>
          </a:p>
          <a:p>
            <a:pPr>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4" name="Picture 3" descr="dbms-er-model-concept8.png"/>
          <p:cNvPicPr>
            <a:picLocks noChangeAspect="1"/>
          </p:cNvPicPr>
          <p:nvPr/>
        </p:nvPicPr>
        <p:blipFill>
          <a:blip r:embed="rId2"/>
          <a:stretch>
            <a:fillRect/>
          </a:stretch>
        </p:blipFill>
        <p:spPr>
          <a:xfrm>
            <a:off x="3429000" y="3886200"/>
            <a:ext cx="3381375" cy="2724150"/>
          </a:xfrm>
          <a:prstGeom prst="rect">
            <a:avLst/>
          </a:prstGeom>
        </p:spPr>
      </p:pic>
    </p:spTree>
  </p:cSld>
  <p:clrMapOvr>
    <a:masterClrMapping/>
  </p:clrMapOvr>
  <p:transition>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251192" cy="884238"/>
          </a:xfrm>
        </p:spPr>
        <p:txBody>
          <a:bodyPr/>
          <a:lstStyle/>
          <a:p>
            <a:r>
              <a:rPr lang="en-US" dirty="0" smtClean="0"/>
              <a:t>Cont..</a:t>
            </a:r>
            <a:endParaRPr lang="en-US" dirty="0"/>
          </a:p>
        </p:txBody>
      </p:sp>
      <p:sp>
        <p:nvSpPr>
          <p:cNvPr id="3" name="Content Placeholder 2"/>
          <p:cNvSpPr>
            <a:spLocks noGrp="1"/>
          </p:cNvSpPr>
          <p:nvPr>
            <p:ph idx="1"/>
          </p:nvPr>
        </p:nvSpPr>
        <p:spPr>
          <a:xfrm>
            <a:off x="1435608" y="1219200"/>
            <a:ext cx="7498080" cy="5029200"/>
          </a:xfrm>
        </p:spPr>
        <p:txBody>
          <a:bodyPr/>
          <a:lstStyle/>
          <a:p>
            <a:pPr>
              <a:buNone/>
            </a:pPr>
            <a:r>
              <a:rPr lang="en-US" dirty="0" smtClean="0"/>
              <a:t>Relationship</a:t>
            </a:r>
          </a:p>
          <a:p>
            <a:r>
              <a:rPr lang="en-US" sz="2400" dirty="0" smtClean="0">
                <a:latin typeface="Times New Roman" pitchFamily="18" charset="0"/>
                <a:cs typeface="Times New Roman" pitchFamily="18" charset="0"/>
              </a:rPr>
              <a:t>A relationship is used to describe the relation between entities. </a:t>
            </a:r>
          </a:p>
          <a:p>
            <a:r>
              <a:rPr lang="en-US" sz="2400" dirty="0" smtClean="0">
                <a:latin typeface="Times New Roman" pitchFamily="18" charset="0"/>
                <a:cs typeface="Times New Roman" pitchFamily="18" charset="0"/>
              </a:rPr>
              <a:t>Diamond or rhombus is used to represent the relationship.</a:t>
            </a: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dirty="0"/>
          </a:p>
        </p:txBody>
      </p:sp>
      <p:pic>
        <p:nvPicPr>
          <p:cNvPr id="4" name="Picture 3" descr="dbms-er-model-concept9.png"/>
          <p:cNvPicPr>
            <a:picLocks noChangeAspect="1"/>
          </p:cNvPicPr>
          <p:nvPr/>
        </p:nvPicPr>
        <p:blipFill>
          <a:blip r:embed="rId2"/>
          <a:stretch>
            <a:fillRect/>
          </a:stretch>
        </p:blipFill>
        <p:spPr>
          <a:xfrm>
            <a:off x="1752600" y="4267200"/>
            <a:ext cx="6821905" cy="1143000"/>
          </a:xfrm>
          <a:prstGeom prst="rect">
            <a:avLst/>
          </a:prstGeom>
        </p:spPr>
      </p:pic>
    </p:spTree>
  </p:cSld>
  <p:clrMapOvr>
    <a:masterClrMapping/>
  </p:clrMapOvr>
  <p:transition>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r>
              <a:rPr lang="en-US" sz="2400" dirty="0" smtClean="0">
                <a:latin typeface="Times New Roman" pitchFamily="18" charset="0"/>
                <a:cs typeface="Times New Roman" pitchFamily="18" charset="0"/>
              </a:rPr>
              <a:t>When only one instance of an entity is associated with the relationship, then it is known as one to one relationship.</a:t>
            </a:r>
          </a:p>
          <a:p>
            <a:pPr>
              <a:buNone/>
            </a:pPr>
            <a:r>
              <a:rPr lang="en-US" sz="2400" dirty="0" err="1" smtClean="0">
                <a:latin typeface="Times New Roman" pitchFamily="18" charset="0"/>
                <a:cs typeface="Times New Roman" pitchFamily="18" charset="0"/>
              </a:rPr>
              <a:t>Eg</a:t>
            </a:r>
            <a:r>
              <a:rPr lang="en-US" sz="2400" dirty="0" smtClean="0">
                <a:latin typeface="Times New Roman" pitchFamily="18" charset="0"/>
                <a:cs typeface="Times New Roman" pitchFamily="18" charset="0"/>
              </a:rPr>
              <a:t>:-</a:t>
            </a:r>
            <a:r>
              <a:rPr lang="en-US" sz="2400" dirty="0" smtClean="0"/>
              <a:t>1:1 relationship:-</a:t>
            </a:r>
          </a:p>
          <a:p>
            <a:pPr>
              <a:buNone/>
            </a:pPr>
            <a:r>
              <a:rPr lang="en-US" sz="2400" dirty="0" smtClean="0"/>
              <a:t>    In a traditional American marriage, a man can be married to only </a:t>
            </a:r>
            <a:r>
              <a:rPr lang="en-US" sz="2400" i="1" dirty="0" smtClean="0"/>
              <a:t>one</a:t>
            </a:r>
            <a:r>
              <a:rPr lang="en-US" sz="2400" dirty="0" smtClean="0"/>
              <a:t> woman; a woman can be married to only </a:t>
            </a:r>
            <a:r>
              <a:rPr lang="en-US" sz="2400" i="1" dirty="0" smtClean="0"/>
              <a:t>one</a:t>
            </a:r>
            <a:r>
              <a:rPr lang="en-US" sz="2400" dirty="0" smtClean="0"/>
              <a:t> man.</a:t>
            </a:r>
          </a:p>
          <a:p>
            <a:pPr>
              <a:buNone/>
            </a:pPr>
            <a:endParaRPr lang="en-US" sz="2400" dirty="0">
              <a:latin typeface="Times New Roman" pitchFamily="18" charset="0"/>
              <a:cs typeface="Times New Roman" pitchFamily="18" charset="0"/>
            </a:endParaRPr>
          </a:p>
        </p:txBody>
      </p:sp>
      <p:pic>
        <p:nvPicPr>
          <p:cNvPr id="4" name="Picture 3" descr="dbms-er-model-concept10.png"/>
          <p:cNvPicPr>
            <a:picLocks noChangeAspect="1"/>
          </p:cNvPicPr>
          <p:nvPr/>
        </p:nvPicPr>
        <p:blipFill>
          <a:blip r:embed="rId2"/>
          <a:stretch>
            <a:fillRect/>
          </a:stretch>
        </p:blipFill>
        <p:spPr>
          <a:xfrm>
            <a:off x="2438400" y="4276725"/>
            <a:ext cx="5400675" cy="904875"/>
          </a:xfrm>
          <a:prstGeom prst="rect">
            <a:avLst/>
          </a:prstGeom>
        </p:spPr>
      </p:pic>
      <p:pic>
        <p:nvPicPr>
          <p:cNvPr id="5" name="Picture 4" descr="one_to_one_relationship.jpg"/>
          <p:cNvPicPr>
            <a:picLocks noChangeAspect="1"/>
          </p:cNvPicPr>
          <p:nvPr/>
        </p:nvPicPr>
        <p:blipFill>
          <a:blip r:embed="rId3"/>
          <a:stretch>
            <a:fillRect/>
          </a:stretch>
        </p:blipFill>
        <p:spPr>
          <a:xfrm>
            <a:off x="3657600" y="5105400"/>
            <a:ext cx="3162300" cy="1581150"/>
          </a:xfrm>
          <a:prstGeom prst="rect">
            <a:avLst/>
          </a:prstGeom>
        </p:spPr>
      </p:pic>
    </p:spTree>
  </p:cSld>
  <p:clrMapOvr>
    <a:masterClrMapping/>
  </p:clrMapOvr>
  <p:transition>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a:buNone/>
            </a:pPr>
            <a:r>
              <a:rPr lang="en-US" sz="2000" b="1" dirty="0" smtClean="0">
                <a:latin typeface="Times New Roman" pitchFamily="18" charset="0"/>
                <a:cs typeface="Times New Roman" pitchFamily="18" charset="0"/>
              </a:rPr>
              <a:t>One-to-many relationship</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When only one instance of the entity on the left, and more than one instance of an entity on the right associates with the relationship then this is known as a one-to-many relationship.</a:t>
            </a:r>
          </a:p>
          <a:p>
            <a:pPr>
              <a:buNone/>
            </a:pPr>
            <a:r>
              <a:rPr lang="en-US" sz="2000" dirty="0" err="1" smtClean="0">
                <a:latin typeface="Times New Roman" pitchFamily="18" charset="0"/>
                <a:cs typeface="Times New Roman" pitchFamily="18" charset="0"/>
              </a:rPr>
              <a:t>Eg</a:t>
            </a:r>
            <a:r>
              <a:rPr lang="en-US" sz="2000" dirty="0" smtClean="0">
                <a:latin typeface="Times New Roman" pitchFamily="18" charset="0"/>
                <a:cs typeface="Times New Roman" pitchFamily="18" charset="0"/>
              </a:rPr>
              <a:t>:-</a:t>
            </a:r>
            <a:r>
              <a:rPr lang="en-US" sz="2000" dirty="0" smtClean="0"/>
              <a:t>A child has exactly </a:t>
            </a:r>
            <a:r>
              <a:rPr lang="en-US" sz="2000" i="1" dirty="0" smtClean="0"/>
              <a:t>one</a:t>
            </a:r>
            <a:r>
              <a:rPr lang="en-US" sz="2000" dirty="0" smtClean="0"/>
              <a:t> biological father; a father can have </a:t>
            </a:r>
            <a:r>
              <a:rPr lang="en-US" sz="2000" i="1" dirty="0" smtClean="0"/>
              <a:t>many</a:t>
            </a:r>
            <a:r>
              <a:rPr lang="en-US" sz="2000" dirty="0" smtClean="0"/>
              <a:t> biological children.</a:t>
            </a:r>
            <a:endParaRPr lang="en-US" sz="2000" dirty="0">
              <a:latin typeface="Times New Roman" pitchFamily="18" charset="0"/>
              <a:cs typeface="Times New Roman" pitchFamily="18" charset="0"/>
            </a:endParaRPr>
          </a:p>
        </p:txBody>
      </p:sp>
      <p:sp>
        <p:nvSpPr>
          <p:cNvPr id="4" name="Rectangle 3"/>
          <p:cNvSpPr/>
          <p:nvPr/>
        </p:nvSpPr>
        <p:spPr>
          <a:xfrm>
            <a:off x="1905000" y="4191000"/>
            <a:ext cx="1676400" cy="533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FATHER</a:t>
            </a:r>
            <a:endParaRPr lang="en-US" dirty="0"/>
          </a:p>
        </p:txBody>
      </p:sp>
      <p:sp>
        <p:nvSpPr>
          <p:cNvPr id="5" name="Rectangle 4"/>
          <p:cNvSpPr/>
          <p:nvPr/>
        </p:nvSpPr>
        <p:spPr>
          <a:xfrm>
            <a:off x="6172200" y="4191000"/>
            <a:ext cx="1676400" cy="533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CHILDREN</a:t>
            </a:r>
            <a:endParaRPr lang="en-US" dirty="0"/>
          </a:p>
        </p:txBody>
      </p:sp>
      <p:sp>
        <p:nvSpPr>
          <p:cNvPr id="6" name="Flowchart: Decision 5"/>
          <p:cNvSpPr/>
          <p:nvPr/>
        </p:nvSpPr>
        <p:spPr>
          <a:xfrm>
            <a:off x="4038600" y="4114800"/>
            <a:ext cx="1600200" cy="685800"/>
          </a:xfrm>
          <a:prstGeom prst="flowChartDecisi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Can have</a:t>
            </a:r>
            <a:endParaRPr lang="en-US" dirty="0"/>
          </a:p>
        </p:txBody>
      </p:sp>
      <p:cxnSp>
        <p:nvCxnSpPr>
          <p:cNvPr id="8" name="Straight Connector 7"/>
          <p:cNvCxnSpPr>
            <a:stCxn id="4" idx="3"/>
            <a:endCxn id="6" idx="1"/>
          </p:cNvCxnSpPr>
          <p:nvPr/>
        </p:nvCxnSpPr>
        <p:spPr>
          <a:xfrm>
            <a:off x="3581400" y="44577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6" idx="3"/>
            <a:endCxn id="5" idx="1"/>
          </p:cNvCxnSpPr>
          <p:nvPr/>
        </p:nvCxnSpPr>
        <p:spPr>
          <a:xfrm>
            <a:off x="5638800" y="4457700"/>
            <a:ext cx="533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733800" y="4419600"/>
            <a:ext cx="2274982" cy="369332"/>
          </a:xfrm>
          <a:prstGeom prst="rect">
            <a:avLst/>
          </a:prstGeom>
          <a:noFill/>
        </p:spPr>
        <p:txBody>
          <a:bodyPr wrap="none" rtlCol="0">
            <a:spAutoFit/>
          </a:bodyPr>
          <a:lstStyle/>
          <a:p>
            <a:r>
              <a:rPr lang="en-US" dirty="0" smtClean="0"/>
              <a:t>1                            M</a:t>
            </a:r>
            <a:endParaRPr lang="en-US" dirty="0"/>
          </a:p>
        </p:txBody>
      </p:sp>
      <p:pic>
        <p:nvPicPr>
          <p:cNvPr id="12" name="Picture 11" descr="one_to_many_relationship.jpg"/>
          <p:cNvPicPr>
            <a:picLocks noChangeAspect="1"/>
          </p:cNvPicPr>
          <p:nvPr/>
        </p:nvPicPr>
        <p:blipFill>
          <a:blip r:embed="rId2"/>
          <a:stretch>
            <a:fillRect/>
          </a:stretch>
        </p:blipFill>
        <p:spPr>
          <a:xfrm>
            <a:off x="3657600" y="4876800"/>
            <a:ext cx="2457450" cy="1543050"/>
          </a:xfrm>
          <a:prstGeom prst="rect">
            <a:avLst/>
          </a:prstGeom>
        </p:spPr>
      </p:pic>
    </p:spTree>
  </p:cSld>
  <p:clrMapOvr>
    <a:masterClrMapping/>
  </p:clrMapOvr>
  <p:transition>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a:buNone/>
            </a:pPr>
            <a:r>
              <a:rPr lang="en-US" sz="2000" b="1" dirty="0" smtClean="0">
                <a:latin typeface="Times New Roman" pitchFamily="18" charset="0"/>
                <a:cs typeface="Times New Roman" pitchFamily="18" charset="0"/>
              </a:rPr>
              <a:t>Many-to-one relationship</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When more than one instance of the entity on the left, and only one instance of an entity on the right associates with the relationship then it is known as a many-to-one relationship.</a:t>
            </a:r>
          </a:p>
          <a:p>
            <a:pPr>
              <a:buNone/>
            </a:pPr>
            <a:r>
              <a:rPr lang="en-US" sz="2000" b="1" dirty="0" err="1" smtClean="0"/>
              <a:t>Eg</a:t>
            </a:r>
            <a:r>
              <a:rPr lang="en-US" sz="2000" b="1" dirty="0" smtClean="0"/>
              <a:t>:-</a:t>
            </a:r>
            <a:r>
              <a:rPr lang="en-US" sz="2000" dirty="0" smtClean="0"/>
              <a:t> Student enrolls for only one course, but a course can have many students.</a:t>
            </a:r>
          </a:p>
          <a:p>
            <a:pPr>
              <a:buNone/>
            </a:pP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pic>
        <p:nvPicPr>
          <p:cNvPr id="4" name="Picture 3" descr="dbms-er-model-concept12.png"/>
          <p:cNvPicPr>
            <a:picLocks noChangeAspect="1"/>
          </p:cNvPicPr>
          <p:nvPr/>
        </p:nvPicPr>
        <p:blipFill>
          <a:blip r:embed="rId2"/>
          <a:stretch>
            <a:fillRect/>
          </a:stretch>
        </p:blipFill>
        <p:spPr>
          <a:xfrm>
            <a:off x="2209800" y="3581400"/>
            <a:ext cx="5400675" cy="904875"/>
          </a:xfrm>
          <a:prstGeom prst="rect">
            <a:avLst/>
          </a:prstGeom>
        </p:spPr>
      </p:pic>
      <p:pic>
        <p:nvPicPr>
          <p:cNvPr id="5" name="Picture 4" descr="many_to_one_relationship.jpg"/>
          <p:cNvPicPr>
            <a:picLocks noChangeAspect="1"/>
          </p:cNvPicPr>
          <p:nvPr/>
        </p:nvPicPr>
        <p:blipFill>
          <a:blip r:embed="rId3"/>
          <a:stretch>
            <a:fillRect/>
          </a:stretch>
        </p:blipFill>
        <p:spPr>
          <a:xfrm>
            <a:off x="3581400" y="4572000"/>
            <a:ext cx="2457450" cy="1562100"/>
          </a:xfrm>
          <a:prstGeom prst="rect">
            <a:avLst/>
          </a:prstGeom>
        </p:spPr>
      </p:pic>
    </p:spTree>
  </p:cSld>
  <p:clrMapOvr>
    <a:masterClrMapping/>
  </p:clrMapOvr>
  <p:transition>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r>
              <a:rPr lang="en-US" sz="2000" b="1" dirty="0" smtClean="0">
                <a:latin typeface="Times New Roman" pitchFamily="18" charset="0"/>
                <a:cs typeface="Times New Roman" pitchFamily="18" charset="0"/>
              </a:rPr>
              <a:t>Many-to-many relationship</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When more than one instance of the entity on the left, and more than one instance of an entity on the right associates with the relationship then it is known as a many-to-many relationship.</a:t>
            </a:r>
          </a:p>
          <a:p>
            <a:pPr>
              <a:buNone/>
            </a:pPr>
            <a:r>
              <a:rPr lang="en-US" sz="2000" b="1" dirty="0" smtClean="0">
                <a:latin typeface="Times New Roman" pitchFamily="18" charset="0"/>
                <a:cs typeface="Times New Roman" pitchFamily="18" charset="0"/>
              </a:rPr>
              <a:t>For </a:t>
            </a:r>
            <a:r>
              <a:rPr lang="en-US" sz="2000" b="1" dirty="0" err="1" smtClean="0">
                <a:latin typeface="Times New Roman" pitchFamily="18" charset="0"/>
                <a:cs typeface="Times New Roman" pitchFamily="18" charset="0"/>
              </a:rPr>
              <a:t>eg</a:t>
            </a:r>
            <a:r>
              <a:rPr lang="en-US" sz="2000" b="1" dirty="0" smtClean="0">
                <a:latin typeface="Times New Roman" pitchFamily="18" charset="0"/>
                <a:cs typeface="Times New Roman" pitchFamily="18" charset="0"/>
              </a:rPr>
              <a:t>:</a:t>
            </a:r>
          </a:p>
          <a:p>
            <a:pPr>
              <a:buNone/>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Employee can assign by many projects and project can have many employees.</a:t>
            </a:r>
          </a:p>
          <a:p>
            <a:pPr>
              <a:buNone/>
            </a:pPr>
            <a:r>
              <a:rPr lang="en-US" sz="2000" dirty="0" smtClean="0">
                <a:latin typeface="Times New Roman" pitchFamily="18" charset="0"/>
                <a:cs typeface="Times New Roman" pitchFamily="18" charset="0"/>
              </a:rPr>
              <a:t> </a:t>
            </a:r>
            <a:r>
              <a:rPr lang="en-US" sz="2000" dirty="0" smtClean="0"/>
              <a:t>A student can enroll in </a:t>
            </a:r>
            <a:r>
              <a:rPr lang="en-US" sz="2000" i="1" dirty="0" smtClean="0"/>
              <a:t>many</a:t>
            </a:r>
            <a:r>
              <a:rPr lang="en-US" sz="2000" dirty="0" smtClean="0"/>
              <a:t> classes; a class can have </a:t>
            </a:r>
            <a:r>
              <a:rPr lang="en-US" sz="2000" i="1" dirty="0" smtClean="0"/>
              <a:t>many</a:t>
            </a:r>
            <a:r>
              <a:rPr lang="en-US" sz="2000" dirty="0" smtClean="0"/>
              <a:t> enrolled students.</a:t>
            </a: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pic>
        <p:nvPicPr>
          <p:cNvPr id="4" name="Picture 3" descr="dbms-er-model-concept13.png"/>
          <p:cNvPicPr>
            <a:picLocks noChangeAspect="1"/>
          </p:cNvPicPr>
          <p:nvPr/>
        </p:nvPicPr>
        <p:blipFill>
          <a:blip r:embed="rId2"/>
          <a:stretch>
            <a:fillRect/>
          </a:stretch>
        </p:blipFill>
        <p:spPr>
          <a:xfrm>
            <a:off x="4191000" y="4800600"/>
            <a:ext cx="4724400" cy="791566"/>
          </a:xfrm>
          <a:prstGeom prst="rect">
            <a:avLst/>
          </a:prstGeom>
        </p:spPr>
      </p:pic>
      <p:pic>
        <p:nvPicPr>
          <p:cNvPr id="5" name="Picture 4" descr="many_to_many_relationship.jpg"/>
          <p:cNvPicPr>
            <a:picLocks noChangeAspect="1"/>
          </p:cNvPicPr>
          <p:nvPr/>
        </p:nvPicPr>
        <p:blipFill>
          <a:blip r:embed="rId3"/>
          <a:stretch>
            <a:fillRect/>
          </a:stretch>
        </p:blipFill>
        <p:spPr>
          <a:xfrm>
            <a:off x="1143000" y="4502400"/>
            <a:ext cx="2971800" cy="2355600"/>
          </a:xfrm>
          <a:prstGeom prst="rect">
            <a:avLst/>
          </a:prstGeom>
        </p:spPr>
      </p:pic>
    </p:spTree>
  </p:cSld>
  <p:clrMapOvr>
    <a:masterClrMapping/>
  </p:clrMapOvr>
  <p:transition>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Elements of an ER model</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1435608" y="1143000"/>
            <a:ext cx="7498080" cy="5105400"/>
          </a:xfrm>
        </p:spPr>
        <p:txBody>
          <a:bodyPr/>
          <a:lstStyle/>
          <a:p>
            <a:pPr>
              <a:buNone/>
            </a:pPr>
            <a:r>
              <a:rPr lang="en-US" dirty="0" smtClean="0"/>
              <a:t>Elements in ER diagrams:-</a:t>
            </a:r>
          </a:p>
          <a:p>
            <a:r>
              <a:rPr lang="en-US" sz="2400" dirty="0" smtClean="0">
                <a:latin typeface="Times New Roman" pitchFamily="18" charset="0"/>
                <a:cs typeface="Times New Roman" pitchFamily="18" charset="0"/>
              </a:rPr>
              <a:t>There are three basic elements in an ER Diagram: entity, attribute, relationship. There are more elements which are based on the main elements.</a:t>
            </a:r>
          </a:p>
          <a:p>
            <a:pPr>
              <a:buNone/>
            </a:pPr>
            <a:endParaRPr lang="en-US" dirty="0"/>
          </a:p>
        </p:txBody>
      </p:sp>
      <p:pic>
        <p:nvPicPr>
          <p:cNvPr id="4" name="Picture 3" descr="download.jpg"/>
          <p:cNvPicPr>
            <a:picLocks noChangeAspect="1"/>
          </p:cNvPicPr>
          <p:nvPr/>
        </p:nvPicPr>
        <p:blipFill>
          <a:blip r:embed="rId2"/>
          <a:stretch>
            <a:fillRect/>
          </a:stretch>
        </p:blipFill>
        <p:spPr>
          <a:xfrm>
            <a:off x="3200400" y="2968463"/>
            <a:ext cx="4267200" cy="2865565"/>
          </a:xfrm>
          <a:prstGeom prst="rect">
            <a:avLst/>
          </a:prstGeom>
        </p:spPr>
      </p:pic>
    </p:spTree>
  </p:cSld>
  <p:clrMapOvr>
    <a:masterClrMapping/>
  </p:clrMapOvr>
  <p:transition>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Our Academic Example:</a:t>
            </a:r>
          </a:p>
          <a:p>
            <a:pPr>
              <a:buNone/>
            </a:pPr>
            <a:r>
              <a:rPr lang="en-US" dirty="0" smtClean="0"/>
              <a:t> </a:t>
            </a:r>
            <a:endParaRPr lang="en-US" dirty="0"/>
          </a:p>
        </p:txBody>
      </p:sp>
      <p:pic>
        <p:nvPicPr>
          <p:cNvPr id="4" name="Picture 3" descr="er diagrams.jpg"/>
          <p:cNvPicPr>
            <a:picLocks noChangeAspect="1"/>
          </p:cNvPicPr>
          <p:nvPr/>
        </p:nvPicPr>
        <p:blipFill>
          <a:blip r:embed="rId2"/>
          <a:stretch>
            <a:fillRect/>
          </a:stretch>
        </p:blipFill>
        <p:spPr>
          <a:xfrm>
            <a:off x="1981200" y="2286000"/>
            <a:ext cx="5822263" cy="3257550"/>
          </a:xfrm>
          <a:prstGeom prst="rect">
            <a:avLst/>
          </a:prstGeom>
        </p:spPr>
      </p:pic>
    </p:spTree>
  </p:cSld>
  <p:clrMapOvr>
    <a:masterClrMapping/>
  </p:clrMapOvr>
  <p:transition>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Modeling of key Constraints</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r>
              <a:rPr lang="en-US" b="1" dirty="0" smtClean="0"/>
              <a:t>Keys</a:t>
            </a:r>
            <a:r>
              <a:rPr lang="en-US" dirty="0" smtClean="0"/>
              <a:t> are attributes or sets of attributes that uniquely identify an entity within its entity set. </a:t>
            </a:r>
          </a:p>
          <a:p>
            <a:r>
              <a:rPr lang="en-US" dirty="0" smtClean="0"/>
              <a:t> </a:t>
            </a:r>
            <a:r>
              <a:rPr lang="en-US" b="1" dirty="0" smtClean="0"/>
              <a:t>Single-value</a:t>
            </a:r>
            <a:r>
              <a:rPr lang="en-US" dirty="0" smtClean="0"/>
              <a:t> constraints require that a value be unique in certain contexts. </a:t>
            </a:r>
          </a:p>
          <a:p>
            <a:r>
              <a:rPr lang="en-US" dirty="0" smtClean="0"/>
              <a:t> </a:t>
            </a:r>
            <a:r>
              <a:rPr lang="en-US" b="1" dirty="0" smtClean="0"/>
              <a:t>Referential integrity </a:t>
            </a:r>
            <a:r>
              <a:rPr lang="en-US" dirty="0" smtClean="0"/>
              <a:t>constrains require that a value referred to actually exists in the database.</a:t>
            </a:r>
          </a:p>
          <a:p>
            <a:r>
              <a:rPr lang="en-US" b="1" dirty="0" smtClean="0"/>
              <a:t>Domain</a:t>
            </a:r>
            <a:r>
              <a:rPr lang="en-US" dirty="0" smtClean="0"/>
              <a:t> constraints specify what set of values an attribute can take.  </a:t>
            </a:r>
          </a:p>
          <a:p>
            <a:r>
              <a:rPr lang="en-US" b="1" dirty="0" smtClean="0"/>
              <a:t>General</a:t>
            </a:r>
            <a:r>
              <a:rPr lang="en-US" dirty="0" smtClean="0"/>
              <a:t> constraints are arbitrary constraints that should hold in the database.  Constraints are part of the schema of a database.</a:t>
            </a:r>
            <a:endParaRPr lang="en-US" dirty="0"/>
          </a:p>
        </p:txBody>
      </p:sp>
    </p:spTree>
  </p:cSld>
  <p:clrMapOvr>
    <a:masterClrMapping/>
  </p:clrMapOvr>
  <p:transition>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fontScale="90000"/>
          </a:bodyPr>
          <a:lstStyle/>
          <a:p>
            <a:r>
              <a:rPr lang="en-US" dirty="0" smtClean="0"/>
              <a:t>What is Constraint??</a:t>
            </a:r>
            <a:endParaRPr lang="en-US" dirty="0"/>
          </a:p>
        </p:txBody>
      </p:sp>
      <p:sp>
        <p:nvSpPr>
          <p:cNvPr id="3" name="Content Placeholder 2"/>
          <p:cNvSpPr>
            <a:spLocks noGrp="1"/>
          </p:cNvSpPr>
          <p:nvPr>
            <p:ph idx="1"/>
          </p:nvPr>
        </p:nvSpPr>
        <p:spPr>
          <a:xfrm>
            <a:off x="1435608" y="990600"/>
            <a:ext cx="7498080" cy="5257800"/>
          </a:xfrm>
        </p:spPr>
        <p:txBody>
          <a:bodyPr>
            <a:normAutofit/>
          </a:bodyPr>
          <a:lstStyle/>
          <a:p>
            <a:r>
              <a:rPr lang="en-US" sz="2800" dirty="0" smtClean="0">
                <a:latin typeface="Times New Roman" pitchFamily="18" charset="0"/>
                <a:cs typeface="Times New Roman" pitchFamily="18" charset="0"/>
              </a:rPr>
              <a:t>Constraints are the predefined set of rules and restrictions applied on the tables or columns for restricting </a:t>
            </a:r>
            <a:r>
              <a:rPr lang="en-US" sz="2800" dirty="0" err="1" smtClean="0">
                <a:latin typeface="Times New Roman" pitchFamily="18" charset="0"/>
                <a:cs typeface="Times New Roman" pitchFamily="18" charset="0"/>
              </a:rPr>
              <a:t>unauthorised</a:t>
            </a:r>
            <a:r>
              <a:rPr lang="en-US" sz="2800" dirty="0" smtClean="0">
                <a:latin typeface="Times New Roman" pitchFamily="18" charset="0"/>
                <a:cs typeface="Times New Roman" pitchFamily="18" charset="0"/>
              </a:rPr>
              <a:t> values to be inserted into the tables. </a:t>
            </a:r>
          </a:p>
          <a:p>
            <a:r>
              <a:rPr lang="en-US" sz="2800" dirty="0" smtClean="0">
                <a:latin typeface="Times New Roman" pitchFamily="18" charset="0"/>
                <a:cs typeface="Times New Roman" pitchFamily="18" charset="0"/>
              </a:rPr>
              <a:t>They are responsible for ensuring the column's data accuracy, integrity, and reliability inside the table. </a:t>
            </a:r>
          </a:p>
          <a:p>
            <a:r>
              <a:rPr lang="en-US" sz="2800" dirty="0" smtClean="0">
                <a:latin typeface="Times New Roman" pitchFamily="18" charset="0"/>
                <a:cs typeface="Times New Roman" pitchFamily="18" charset="0"/>
              </a:rPr>
              <a:t>Constraints also tell that the data will be inserted into the table when the inserted data satisfies the constraint rule.</a:t>
            </a: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a:xfrm>
            <a:off x="1435608" y="1371600"/>
            <a:ext cx="7498080" cy="4876800"/>
          </a:xfrm>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Data Consistency: On Live data, i.e. data that is being </a:t>
            </a:r>
            <a:r>
              <a:rPr lang="en-US" sz="2800" dirty="0" err="1" smtClean="0">
                <a:latin typeface="Times New Roman" pitchFamily="18" charset="0"/>
                <a:cs typeface="Times New Roman" pitchFamily="18" charset="0"/>
              </a:rPr>
              <a:t>continuosly</a:t>
            </a:r>
            <a:r>
              <a:rPr lang="en-US" sz="2800" dirty="0" smtClean="0">
                <a:latin typeface="Times New Roman" pitchFamily="18" charset="0"/>
                <a:cs typeface="Times New Roman" pitchFamily="18" charset="0"/>
              </a:rPr>
              <a:t> updated and added, maintaining the consistency of data can become a challenge. But DBMS handles it all by itself.</a:t>
            </a:r>
          </a:p>
          <a:p>
            <a:pPr>
              <a:buFont typeface="Wingdings" pitchFamily="2" charset="2"/>
              <a:buChar char="Ø"/>
            </a:pPr>
            <a:r>
              <a:rPr lang="en-US" sz="2800" dirty="0" smtClean="0">
                <a:latin typeface="Times New Roman" pitchFamily="18" charset="0"/>
                <a:cs typeface="Times New Roman" pitchFamily="18" charset="0"/>
              </a:rPr>
              <a:t>Support Multiple user and Concurrent Access: DBMS allows multiple users to work on it(update, insert, delete data) at the same time and still manages to maintain the data consistency.</a:t>
            </a: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a:bodyPr>
          <a:lstStyle/>
          <a:p>
            <a:r>
              <a:rPr lang="en-US" sz="2800" b="1" dirty="0" smtClean="0">
                <a:latin typeface="Times New Roman" pitchFamily="18" charset="0"/>
                <a:cs typeface="Times New Roman" pitchFamily="18" charset="0"/>
              </a:rPr>
              <a:t>Key Constraints or Uniqueness Constraints :</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066800"/>
            <a:ext cx="7498080" cy="5562600"/>
          </a:xfrm>
        </p:spPr>
        <p:txBody>
          <a:bodyPr>
            <a:normAutofit/>
          </a:bodyPr>
          <a:lstStyle/>
          <a:p>
            <a:r>
              <a:rPr lang="en-US" sz="2000" dirty="0" smtClean="0">
                <a:latin typeface="Times New Roman" pitchFamily="18" charset="0"/>
                <a:cs typeface="Times New Roman" pitchFamily="18" charset="0"/>
              </a:rPr>
              <a:t>These are called uniqueness constraints since it ensures that every </a:t>
            </a:r>
            <a:r>
              <a:rPr lang="en-US" sz="2000" dirty="0" err="1" smtClean="0">
                <a:latin typeface="Times New Roman" pitchFamily="18" charset="0"/>
                <a:cs typeface="Times New Roman" pitchFamily="18" charset="0"/>
              </a:rPr>
              <a:t>tuple</a:t>
            </a:r>
            <a:r>
              <a:rPr lang="en-US" sz="2000" dirty="0" smtClean="0">
                <a:latin typeface="Times New Roman" pitchFamily="18" charset="0"/>
                <a:cs typeface="Times New Roman" pitchFamily="18" charset="0"/>
              </a:rPr>
              <a:t> in the relation should be unique.</a:t>
            </a:r>
          </a:p>
          <a:p>
            <a:r>
              <a:rPr lang="en-US" sz="2000" dirty="0" smtClean="0">
                <a:latin typeface="Times New Roman" pitchFamily="18" charset="0"/>
                <a:cs typeface="Times New Roman" pitchFamily="18" charset="0"/>
              </a:rPr>
              <a:t>Null values are not allowed in the primary key, hence Not Null constraint is also a part of key constraint.</a:t>
            </a:r>
          </a:p>
          <a:p>
            <a:r>
              <a:rPr lang="en-US" sz="2000" b="1" dirty="0" smtClean="0">
                <a:latin typeface="Times New Roman" pitchFamily="18" charset="0"/>
                <a:cs typeface="Times New Roman" pitchFamily="18" charset="0"/>
              </a:rPr>
              <a:t>Example:</a:t>
            </a:r>
            <a:r>
              <a:rPr lang="en-US" sz="2000"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2514600" y="2819400"/>
          <a:ext cx="6019800" cy="1463040"/>
        </p:xfrm>
        <a:graphic>
          <a:graphicData uri="http://schemas.openxmlformats.org/drawingml/2006/table">
            <a:tbl>
              <a:tblPr firstRow="1" bandRow="1">
                <a:tableStyleId>{5940675A-B579-460E-94D1-54222C63F5DA}</a:tableStyleId>
              </a:tblPr>
              <a:tblGrid>
                <a:gridCol w="1504950"/>
                <a:gridCol w="2508250"/>
                <a:gridCol w="2006600"/>
              </a:tblGrid>
              <a:tr h="361950">
                <a:tc>
                  <a:txBody>
                    <a:bodyPr/>
                    <a:lstStyle/>
                    <a:p>
                      <a:pPr algn="ctr"/>
                      <a:r>
                        <a:rPr lang="en-US" dirty="0" smtClean="0"/>
                        <a:t>EID</a:t>
                      </a:r>
                      <a:endParaRPr lang="en-US" dirty="0"/>
                    </a:p>
                  </a:txBody>
                  <a:tcPr/>
                </a:tc>
                <a:tc>
                  <a:txBody>
                    <a:bodyPr/>
                    <a:lstStyle/>
                    <a:p>
                      <a:pPr algn="ctr"/>
                      <a:r>
                        <a:rPr lang="en-US" smtClean="0"/>
                        <a:t>NAME</a:t>
                      </a:r>
                      <a:endParaRPr lang="en-US" dirty="0"/>
                    </a:p>
                  </a:txBody>
                  <a:tcPr/>
                </a:tc>
                <a:tc>
                  <a:txBody>
                    <a:bodyPr/>
                    <a:lstStyle/>
                    <a:p>
                      <a:pPr algn="ctr"/>
                      <a:r>
                        <a:rPr lang="en-US" dirty="0" smtClean="0"/>
                        <a:t>PHONE</a:t>
                      </a:r>
                      <a:endParaRPr lang="en-US" dirty="0"/>
                    </a:p>
                  </a:txBody>
                  <a:tcPr/>
                </a:tc>
              </a:tr>
              <a:tr h="361950">
                <a:tc>
                  <a:txBody>
                    <a:bodyPr/>
                    <a:lstStyle/>
                    <a:p>
                      <a:pPr algn="ctr"/>
                      <a:r>
                        <a:rPr lang="en-US" dirty="0" smtClean="0"/>
                        <a:t>01</a:t>
                      </a:r>
                      <a:endParaRPr lang="en-US" dirty="0"/>
                    </a:p>
                  </a:txBody>
                  <a:tcPr/>
                </a:tc>
                <a:tc>
                  <a:txBody>
                    <a:bodyPr/>
                    <a:lstStyle/>
                    <a:p>
                      <a:pPr algn="ctr"/>
                      <a:r>
                        <a:rPr lang="en-US" baseline="0" dirty="0" smtClean="0"/>
                        <a:t>   </a:t>
                      </a:r>
                      <a:r>
                        <a:rPr lang="en-US" baseline="0" dirty="0" err="1" smtClean="0"/>
                        <a:t>hafeena</a:t>
                      </a:r>
                      <a:endParaRPr lang="en-US" dirty="0"/>
                    </a:p>
                  </a:txBody>
                  <a:tcPr/>
                </a:tc>
                <a:tc>
                  <a:txBody>
                    <a:bodyPr/>
                    <a:lstStyle/>
                    <a:p>
                      <a:pPr algn="ctr"/>
                      <a:r>
                        <a:rPr lang="en-US" dirty="0" smtClean="0"/>
                        <a:t>212213123213</a:t>
                      </a:r>
                      <a:endParaRPr lang="en-US" dirty="0"/>
                    </a:p>
                  </a:txBody>
                  <a:tcPr/>
                </a:tc>
              </a:tr>
              <a:tr h="361950">
                <a:tc>
                  <a:txBody>
                    <a:bodyPr/>
                    <a:lstStyle/>
                    <a:p>
                      <a:pPr algn="ctr"/>
                      <a:r>
                        <a:rPr lang="en-US" dirty="0" smtClean="0"/>
                        <a:t>02</a:t>
                      </a:r>
                      <a:endParaRPr lang="en-US" dirty="0"/>
                    </a:p>
                  </a:txBody>
                  <a:tcPr/>
                </a:tc>
                <a:tc>
                  <a:txBody>
                    <a:bodyPr/>
                    <a:lstStyle/>
                    <a:p>
                      <a:pPr algn="ctr"/>
                      <a:r>
                        <a:rPr lang="en-US" dirty="0" err="1" smtClean="0"/>
                        <a:t>haseena</a:t>
                      </a:r>
                      <a:endParaRPr lang="en-US" dirty="0"/>
                    </a:p>
                  </a:txBody>
                  <a:tcPr/>
                </a:tc>
                <a:tc>
                  <a:txBody>
                    <a:bodyPr/>
                    <a:lstStyle/>
                    <a:p>
                      <a:pPr algn="ctr"/>
                      <a:r>
                        <a:rPr lang="en-US" dirty="0" smtClean="0"/>
                        <a:t>822394721343</a:t>
                      </a:r>
                    </a:p>
                  </a:txBody>
                  <a:tcPr/>
                </a:tc>
              </a:tr>
              <a:tr h="361950">
                <a:tc>
                  <a:txBody>
                    <a:bodyPr/>
                    <a:lstStyle/>
                    <a:p>
                      <a:pPr algn="ctr"/>
                      <a:r>
                        <a:rPr lang="en-US" dirty="0" smtClean="0"/>
                        <a:t>01</a:t>
                      </a:r>
                      <a:endParaRPr lang="en-US" dirty="0"/>
                    </a:p>
                  </a:txBody>
                  <a:tcPr/>
                </a:tc>
                <a:tc>
                  <a:txBody>
                    <a:bodyPr/>
                    <a:lstStyle/>
                    <a:p>
                      <a:pPr algn="ctr"/>
                      <a:r>
                        <a:rPr lang="en-US" dirty="0" err="1" smtClean="0"/>
                        <a:t>aksana</a:t>
                      </a:r>
                      <a:endParaRPr lang="en-US" dirty="0"/>
                    </a:p>
                  </a:txBody>
                  <a:tcPr/>
                </a:tc>
                <a:tc>
                  <a:txBody>
                    <a:bodyPr/>
                    <a:lstStyle/>
                    <a:p>
                      <a:pPr algn="ctr"/>
                      <a:r>
                        <a:rPr lang="en-US" dirty="0" smtClean="0"/>
                        <a:t>234343423343</a:t>
                      </a:r>
                      <a:endParaRPr lang="en-US" dirty="0"/>
                    </a:p>
                  </a:txBody>
                  <a:tcPr/>
                </a:tc>
              </a:tr>
            </a:tbl>
          </a:graphicData>
        </a:graphic>
      </p:graphicFrame>
      <p:sp>
        <p:nvSpPr>
          <p:cNvPr id="5" name="Rectangle 4"/>
          <p:cNvSpPr/>
          <p:nvPr/>
        </p:nvSpPr>
        <p:spPr>
          <a:xfrm>
            <a:off x="1600200" y="4495800"/>
            <a:ext cx="7010400" cy="1015663"/>
          </a:xfrm>
          <a:prstGeom prst="rect">
            <a:avLst/>
          </a:prstGeom>
        </p:spPr>
        <p:txBody>
          <a:bodyPr wrap="square">
            <a:spAutoFit/>
          </a:bodyPr>
          <a:lstStyle/>
          <a:p>
            <a:r>
              <a:rPr lang="en-US" sz="2000" dirty="0" smtClean="0">
                <a:latin typeface="Times New Roman" pitchFamily="18" charset="0"/>
                <a:cs typeface="Times New Roman" pitchFamily="18" charset="0"/>
              </a:rPr>
              <a:t>In the above table, EID is the primary key, and first and the last </a:t>
            </a:r>
            <a:r>
              <a:rPr lang="en-US" sz="2000" dirty="0" err="1" smtClean="0">
                <a:latin typeface="Times New Roman" pitchFamily="18" charset="0"/>
                <a:cs typeface="Times New Roman" pitchFamily="18" charset="0"/>
              </a:rPr>
              <a:t>tuple</a:t>
            </a:r>
            <a:r>
              <a:rPr lang="en-US" sz="2000" dirty="0" smtClean="0">
                <a:latin typeface="Times New Roman" pitchFamily="18" charset="0"/>
                <a:cs typeface="Times New Roman" pitchFamily="18" charset="0"/>
              </a:rPr>
              <a:t> has the same value in EID </a:t>
            </a:r>
            <a:r>
              <a:rPr lang="en-US" sz="2000" dirty="0" err="1" smtClean="0">
                <a:latin typeface="Times New Roman" pitchFamily="18" charset="0"/>
                <a:cs typeface="Times New Roman" pitchFamily="18" charset="0"/>
              </a:rPr>
              <a:t>ie</a:t>
            </a:r>
            <a:r>
              <a:rPr lang="en-US" sz="2000" dirty="0" smtClean="0">
                <a:latin typeface="Times New Roman" pitchFamily="18" charset="0"/>
                <a:cs typeface="Times New Roman" pitchFamily="18" charset="0"/>
              </a:rPr>
              <a:t> 01, so it is violating the key constraint. </a:t>
            </a:r>
            <a:endParaRPr lang="en-US" sz="2000" dirty="0">
              <a:latin typeface="Times New Roman" pitchFamily="18" charset="0"/>
              <a:cs typeface="Times New Roman" pitchFamily="18" charset="0"/>
            </a:endParaRPr>
          </a:p>
        </p:txBody>
      </p:sp>
      <p:pic>
        <p:nvPicPr>
          <p:cNvPr id="6" name="Picture 5" descr="unique.png"/>
          <p:cNvPicPr>
            <a:picLocks noChangeAspect="1"/>
          </p:cNvPicPr>
          <p:nvPr/>
        </p:nvPicPr>
        <p:blipFill>
          <a:blip r:embed="rId2"/>
          <a:stretch>
            <a:fillRect/>
          </a:stretch>
        </p:blipFill>
        <p:spPr>
          <a:xfrm>
            <a:off x="2514600" y="5562600"/>
            <a:ext cx="5763430" cy="1124107"/>
          </a:xfrm>
          <a:prstGeom prst="rect">
            <a:avLst/>
          </a:prstGeom>
        </p:spPr>
      </p:pic>
    </p:spTree>
  </p:cSld>
  <p:clrMapOvr>
    <a:masterClrMapping/>
  </p:clrMapOvr>
  <p:transition>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fontScale="90000"/>
          </a:bodyPr>
          <a:lstStyle/>
          <a:p>
            <a:r>
              <a:rPr lang="en-US" b="1" dirty="0" smtClean="0"/>
              <a:t/>
            </a:r>
            <a:br>
              <a:rPr lang="en-US" b="1" dirty="0" smtClean="0"/>
            </a:br>
            <a:r>
              <a:rPr lang="en-US" b="1" dirty="0" smtClean="0"/>
              <a:t>Single Value Constraints</a:t>
            </a:r>
            <a:br>
              <a:rPr lang="en-US" b="1" dirty="0" smtClean="0"/>
            </a:br>
            <a:endParaRPr lang="en-US" dirty="0"/>
          </a:p>
        </p:txBody>
      </p:sp>
      <p:sp>
        <p:nvSpPr>
          <p:cNvPr id="3" name="Content Placeholder 2"/>
          <p:cNvSpPr>
            <a:spLocks noGrp="1"/>
          </p:cNvSpPr>
          <p:nvPr>
            <p:ph idx="1"/>
          </p:nvPr>
        </p:nvSpPr>
        <p:spPr>
          <a:xfrm>
            <a:off x="1435608" y="1066800"/>
            <a:ext cx="7498080" cy="5181600"/>
          </a:xfrm>
        </p:spPr>
        <p:txBody>
          <a:bodyPr>
            <a:normAutofit/>
          </a:bodyPr>
          <a:lstStyle/>
          <a:p>
            <a:r>
              <a:rPr lang="en-US" sz="2400" dirty="0" smtClean="0">
                <a:latin typeface="Times New Roman" pitchFamily="18" charset="0"/>
                <a:cs typeface="Times New Roman" pitchFamily="18" charset="0"/>
              </a:rPr>
              <a:t>An entity (or object) may have at most one value for a given attribute or relationship.</a:t>
            </a:r>
          </a:p>
          <a:p>
            <a:pPr>
              <a:buNone/>
            </a:pPr>
            <a:r>
              <a:rPr lang="en-US" sz="2400" dirty="0" err="1" smtClean="0">
                <a:latin typeface="Times New Roman" pitchFamily="18" charset="0"/>
                <a:cs typeface="Times New Roman" pitchFamily="18" charset="0"/>
              </a:rPr>
              <a:t>Eg</a:t>
            </a:r>
            <a:r>
              <a:rPr lang="en-US" sz="2400" dirty="0" smtClean="0">
                <a:latin typeface="Times New Roman" pitchFamily="18" charset="0"/>
                <a:cs typeface="Times New Roman" pitchFamily="18" charset="0"/>
              </a:rPr>
              <a:t>:- Person: name, social-security number  ,Company: stock price.</a:t>
            </a:r>
          </a:p>
          <a:p>
            <a:pPr>
              <a:buNone/>
            </a:pPr>
            <a:r>
              <a:rPr lang="en-US" sz="2400" dirty="0" smtClean="0"/>
              <a:t>In E/R, every attribute has at most one value.</a:t>
            </a:r>
          </a:p>
          <a:p>
            <a:r>
              <a:rPr lang="en-US" sz="2400" dirty="0" smtClean="0"/>
              <a:t>If we have a single-valued constraint, we can either:</a:t>
            </a:r>
          </a:p>
          <a:p>
            <a:r>
              <a:rPr lang="en-US" sz="2400" dirty="0" smtClean="0"/>
              <a:t>1. Require that the value exist (see referential integrity shortly)</a:t>
            </a:r>
          </a:p>
          <a:p>
            <a:r>
              <a:rPr lang="en-US" sz="2400" dirty="0" smtClean="0"/>
              <a:t>2. Allow null values.</a:t>
            </a:r>
          </a:p>
          <a:p>
            <a:pPr>
              <a:buNone/>
            </a:pP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transition>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a:bodyPr>
          <a:lstStyle/>
          <a:p>
            <a:r>
              <a:rPr lang="en-US" sz="2800" b="1" dirty="0" smtClean="0">
                <a:latin typeface="Times New Roman" pitchFamily="18" charset="0"/>
                <a:cs typeface="Times New Roman" pitchFamily="18" charset="0"/>
              </a:rPr>
              <a:t>Referential integrity Constraint</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990600"/>
            <a:ext cx="7498080" cy="5257800"/>
          </a:xfrm>
        </p:spPr>
        <p:txBody>
          <a:bodyPr>
            <a:normAutofit/>
          </a:bodyPr>
          <a:lstStyle/>
          <a:p>
            <a:pPr fontAlgn="base"/>
            <a:r>
              <a:rPr lang="en-US" sz="2400" dirty="0" smtClean="0">
                <a:latin typeface="Times New Roman" pitchFamily="18" charset="0"/>
                <a:cs typeface="Times New Roman" pitchFamily="18" charset="0"/>
              </a:rPr>
              <a:t>The Referential integrity constraints is specified between two relations or tables and used to maintain the consistency among the </a:t>
            </a:r>
            <a:r>
              <a:rPr lang="en-US" sz="2400" dirty="0" err="1" smtClean="0">
                <a:latin typeface="Times New Roman" pitchFamily="18" charset="0"/>
                <a:cs typeface="Times New Roman" pitchFamily="18" charset="0"/>
              </a:rPr>
              <a:t>tuples</a:t>
            </a:r>
            <a:r>
              <a:rPr lang="en-US" sz="2400" dirty="0" smtClean="0">
                <a:latin typeface="Times New Roman" pitchFamily="18" charset="0"/>
                <a:cs typeface="Times New Roman" pitchFamily="18" charset="0"/>
              </a:rPr>
              <a:t> in two relations.</a:t>
            </a:r>
          </a:p>
          <a:p>
            <a:pPr fontAlgn="base"/>
            <a:r>
              <a:rPr lang="en-US" sz="2400" dirty="0" smtClean="0">
                <a:latin typeface="Times New Roman" pitchFamily="18" charset="0"/>
                <a:cs typeface="Times New Roman" pitchFamily="18" charset="0"/>
              </a:rPr>
              <a:t>Referential Integrity constraints in DBMS are based on the concept of Foreign Keys</a:t>
            </a:r>
          </a:p>
          <a:p>
            <a:r>
              <a:rPr lang="en-US" sz="2400" dirty="0" smtClean="0">
                <a:latin typeface="Times New Roman" pitchFamily="18" charset="0"/>
                <a:cs typeface="Times New Roman" pitchFamily="18" charset="0"/>
              </a:rPr>
              <a:t>A foreign key is an important attribute of a relation which should be referred to in other relationships. </a:t>
            </a:r>
          </a:p>
          <a:p>
            <a:r>
              <a:rPr lang="en-US" sz="2400" dirty="0" smtClean="0">
                <a:latin typeface="Times New Roman" pitchFamily="18" charset="0"/>
                <a:cs typeface="Times New Roman" pitchFamily="18" charset="0"/>
              </a:rPr>
              <a:t>Referential integrity constraint state happens where relation refers to a key attribute of a different or same relation. However, that key element must exist in the table.</a:t>
            </a:r>
          </a:p>
          <a:p>
            <a:pPr>
              <a:buNone/>
            </a:pPr>
            <a:endParaRPr lang="en-US" sz="2400" dirty="0">
              <a:latin typeface="Times New Roman" pitchFamily="18" charset="0"/>
              <a:cs typeface="Times New Roman" pitchFamily="18" charset="0"/>
            </a:endParaRPr>
          </a:p>
        </p:txBody>
      </p:sp>
    </p:spTree>
  </p:cSld>
  <p:clrMapOvr>
    <a:masterClrMapping/>
  </p:clrMapOvr>
  <p:transition>
    <p:wipe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87362"/>
          </a:xfrm>
        </p:spPr>
        <p:txBody>
          <a:bodyPr>
            <a:normAutofit fontScale="90000"/>
          </a:bodyPr>
          <a:lstStyle/>
          <a:p>
            <a:r>
              <a:rPr lang="en-US" dirty="0" smtClean="0"/>
              <a:t>Example</a:t>
            </a:r>
            <a:endParaRPr lang="en-US" dirty="0"/>
          </a:p>
        </p:txBody>
      </p:sp>
      <p:pic>
        <p:nvPicPr>
          <p:cNvPr id="4" name="Content Placeholder 3" descr="refernce.png"/>
          <p:cNvPicPr>
            <a:picLocks noGrp="1" noChangeAspect="1"/>
          </p:cNvPicPr>
          <p:nvPr>
            <p:ph idx="1"/>
          </p:nvPr>
        </p:nvPicPr>
        <p:blipFill>
          <a:blip r:embed="rId2"/>
          <a:stretch>
            <a:fillRect/>
          </a:stretch>
        </p:blipFill>
        <p:spPr>
          <a:xfrm>
            <a:off x="1676400" y="762000"/>
            <a:ext cx="4763165" cy="4124901"/>
          </a:xfrm>
        </p:spPr>
      </p:pic>
      <p:sp>
        <p:nvSpPr>
          <p:cNvPr id="5" name="Rectangle 4"/>
          <p:cNvSpPr/>
          <p:nvPr/>
        </p:nvSpPr>
        <p:spPr>
          <a:xfrm>
            <a:off x="1676400" y="5181600"/>
            <a:ext cx="6858000" cy="1323439"/>
          </a:xfrm>
          <a:prstGeom prst="rect">
            <a:avLst/>
          </a:prstGeom>
        </p:spPr>
        <p:txBody>
          <a:bodyPr wrap="square">
            <a:spAutoFit/>
          </a:bodyPr>
          <a:lstStyle/>
          <a:p>
            <a:r>
              <a:rPr lang="en-US" sz="2000" dirty="0" smtClean="0">
                <a:latin typeface="Times New Roman" pitchFamily="18" charset="0"/>
                <a:cs typeface="Times New Roman" pitchFamily="18" charset="0"/>
              </a:rPr>
              <a:t>In the above example, we have 2 relations, Customer and Billing.</a:t>
            </a:r>
          </a:p>
          <a:p>
            <a:r>
              <a:rPr lang="en-US" sz="2000" dirty="0" err="1" smtClean="0">
                <a:latin typeface="Times New Roman" pitchFamily="18" charset="0"/>
                <a:cs typeface="Times New Roman" pitchFamily="18" charset="0"/>
              </a:rPr>
              <a:t>Tuple</a:t>
            </a:r>
            <a:r>
              <a:rPr lang="en-US" sz="2000" dirty="0" smtClean="0">
                <a:latin typeface="Times New Roman" pitchFamily="18" charset="0"/>
                <a:cs typeface="Times New Roman" pitchFamily="18" charset="0"/>
              </a:rPr>
              <a:t> for </a:t>
            </a:r>
            <a:r>
              <a:rPr lang="en-US" sz="2000" dirty="0" err="1" smtClean="0">
                <a:latin typeface="Times New Roman" pitchFamily="18" charset="0"/>
                <a:cs typeface="Times New Roman" pitchFamily="18" charset="0"/>
              </a:rPr>
              <a:t>CustomerID</a:t>
            </a:r>
            <a:r>
              <a:rPr lang="en-US" sz="2000" dirty="0" smtClean="0">
                <a:latin typeface="Times New Roman" pitchFamily="18" charset="0"/>
                <a:cs typeface="Times New Roman" pitchFamily="18" charset="0"/>
              </a:rPr>
              <a:t> =1 is referenced twice in the relation Billing. So we know </a:t>
            </a:r>
            <a:r>
              <a:rPr lang="en-US" sz="2000" dirty="0" err="1" smtClean="0">
                <a:latin typeface="Times New Roman" pitchFamily="18" charset="0"/>
                <a:cs typeface="Times New Roman" pitchFamily="18" charset="0"/>
              </a:rPr>
              <a:t>CustomerName</a:t>
            </a:r>
            <a:r>
              <a:rPr lang="en-US" sz="2000" dirty="0" smtClean="0">
                <a:latin typeface="Times New Roman" pitchFamily="18" charset="0"/>
                <a:cs typeface="Times New Roman" pitchFamily="18" charset="0"/>
              </a:rPr>
              <a:t>=Google has billing amount $300</a:t>
            </a:r>
            <a:endParaRPr lang="en-US" sz="2000" dirty="0">
              <a:latin typeface="Times New Roman" pitchFamily="18" charset="0"/>
              <a:cs typeface="Times New Roman" pitchFamily="18" charset="0"/>
            </a:endParaRPr>
          </a:p>
        </p:txBody>
      </p:sp>
    </p:spTree>
  </p:cSld>
  <p:clrMapOvr>
    <a:masterClrMapping/>
  </p:clrMapOvr>
  <p:transition>
    <p:wipe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a:bodyPr>
          <a:lstStyle/>
          <a:p>
            <a:r>
              <a:rPr lang="en-US" sz="3200" dirty="0" smtClean="0">
                <a:latin typeface="Times New Roman" pitchFamily="18" charset="0"/>
                <a:cs typeface="Times New Roman" pitchFamily="18" charset="0"/>
              </a:rPr>
              <a:t>Domain integrity constraint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219200"/>
            <a:ext cx="7498080" cy="5029200"/>
          </a:xfrm>
        </p:spPr>
        <p:txBody>
          <a:bodyPr>
            <a:normAutofit/>
          </a:bodyPr>
          <a:lstStyle/>
          <a:p>
            <a:r>
              <a:rPr lang="en-US" sz="2800" dirty="0" smtClean="0">
                <a:latin typeface="Times New Roman" pitchFamily="18" charset="0"/>
                <a:cs typeface="Times New Roman" pitchFamily="18" charset="0"/>
              </a:rPr>
              <a:t>A domain integrity constraint is a set of rules that restricts the kind of attributes or values a column or relation can hold in the database table. </a:t>
            </a:r>
          </a:p>
          <a:p>
            <a:r>
              <a:rPr lang="en-US" sz="2800" dirty="0" smtClean="0">
                <a:latin typeface="Times New Roman" pitchFamily="18" charset="0"/>
                <a:cs typeface="Times New Roman" pitchFamily="18" charset="0"/>
              </a:rPr>
              <a:t>For example, we can specify if a particular column can hold null values or not, if the values have to be unique or not, the data type or size of values that can be entered in the column, the default values for the column, etc.</a:t>
            </a: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838200"/>
            <a:ext cx="7498080" cy="5410200"/>
          </a:xfrm>
        </p:spPr>
        <p:txBody>
          <a:bodyPr>
            <a:normAutofit fontScale="92500"/>
          </a:bodyPr>
          <a:lstStyle/>
          <a:p>
            <a:r>
              <a:rPr lang="en-US" sz="2400" dirty="0" smtClean="0">
                <a:latin typeface="Times New Roman" pitchFamily="18" charset="0"/>
                <a:cs typeface="Times New Roman" pitchFamily="18" charset="0"/>
              </a:rPr>
              <a:t>For example, we want to create a “</a:t>
            </a:r>
            <a:r>
              <a:rPr lang="en-US" sz="2400" dirty="0" err="1" smtClean="0">
                <a:latin typeface="Times New Roman" pitchFamily="18" charset="0"/>
                <a:cs typeface="Times New Roman" pitchFamily="18" charset="0"/>
              </a:rPr>
              <a:t>customer_details</a:t>
            </a:r>
            <a:r>
              <a:rPr lang="en-US" sz="2400" dirty="0" smtClean="0">
                <a:latin typeface="Times New Roman" pitchFamily="18" charset="0"/>
                <a:cs typeface="Times New Roman" pitchFamily="18" charset="0"/>
              </a:rPr>
              <a:t>” table, with information such as customer id, customer name, the number of items purchased, date of purchase, etc. </a:t>
            </a:r>
          </a:p>
          <a:p>
            <a:r>
              <a:rPr lang="en-US" sz="2400" dirty="0" smtClean="0">
                <a:latin typeface="Times New Roman" pitchFamily="18" charset="0"/>
                <a:cs typeface="Times New Roman" pitchFamily="18" charset="0"/>
              </a:rPr>
              <a:t>So, in order to ensure domain integrity, we can specify the </a:t>
            </a:r>
            <a:r>
              <a:rPr lang="en-US" sz="2400" dirty="0" err="1" smtClean="0">
                <a:latin typeface="Times New Roman" pitchFamily="18" charset="0"/>
                <a:cs typeface="Times New Roman" pitchFamily="18" charset="0"/>
              </a:rPr>
              <a:t>customer_id</a:t>
            </a:r>
            <a:r>
              <a:rPr lang="en-US" sz="2400" dirty="0" smtClean="0">
                <a:latin typeface="Times New Roman" pitchFamily="18" charset="0"/>
                <a:cs typeface="Times New Roman" pitchFamily="18" charset="0"/>
              </a:rPr>
              <a:t> has to be unique, the quantity of items purchased has to be an integer number only and the date of purchase has to be a date or timestamp, etc. This can be achieved in the following manner while creating the table.</a:t>
            </a:r>
          </a:p>
          <a:p>
            <a:pPr>
              <a:buNone/>
            </a:pPr>
            <a:r>
              <a:rPr lang="en-US" sz="2400" dirty="0" smtClean="0"/>
              <a:t>CREATE TABLE </a:t>
            </a:r>
            <a:r>
              <a:rPr lang="en-US" sz="2400" dirty="0" err="1" smtClean="0"/>
              <a:t>customer_details</a:t>
            </a:r>
            <a:r>
              <a:rPr lang="en-US" sz="2400" dirty="0" smtClean="0"/>
              <a:t/>
            </a:r>
            <a:br>
              <a:rPr lang="en-US" sz="2400" dirty="0" smtClean="0"/>
            </a:br>
            <a:r>
              <a:rPr lang="en-US" sz="2400" dirty="0" smtClean="0"/>
              <a:t>(</a:t>
            </a:r>
            <a:br>
              <a:rPr lang="en-US" sz="2400" dirty="0" smtClean="0"/>
            </a:br>
            <a:r>
              <a:rPr lang="en-US" sz="2400" dirty="0" err="1" smtClean="0"/>
              <a:t>customer_id</a:t>
            </a:r>
            <a:r>
              <a:rPr lang="en-US" sz="2400" dirty="0" smtClean="0"/>
              <a:t> character varying(255) NOT NULL,</a:t>
            </a:r>
            <a:br>
              <a:rPr lang="en-US" sz="2400" dirty="0" smtClean="0"/>
            </a:br>
            <a:r>
              <a:rPr lang="en-US" sz="2400" dirty="0" err="1" smtClean="0"/>
              <a:t>customer_name</a:t>
            </a:r>
            <a:r>
              <a:rPr lang="en-US" sz="2400" dirty="0" smtClean="0"/>
              <a:t> character varying(255) NOT NULL,</a:t>
            </a:r>
            <a:br>
              <a:rPr lang="en-US" sz="2400" dirty="0" smtClean="0"/>
            </a:br>
            <a:r>
              <a:rPr lang="en-US" sz="2400" dirty="0" smtClean="0"/>
              <a:t>quantity integer NOT NULL,</a:t>
            </a:r>
            <a:br>
              <a:rPr lang="en-US" sz="2400" dirty="0" smtClean="0"/>
            </a:br>
            <a:r>
              <a:rPr lang="en-US" sz="2400" dirty="0" err="1" smtClean="0"/>
              <a:t>date_purchased</a:t>
            </a:r>
            <a:r>
              <a:rPr lang="en-US" sz="2400" dirty="0" smtClean="0"/>
              <a:t> date</a:t>
            </a:r>
            <a:br>
              <a:rPr lang="en-US" sz="2400" dirty="0" smtClean="0"/>
            </a:br>
            <a:r>
              <a:rPr lang="en-US" sz="2400" dirty="0" smtClean="0"/>
              <a:t>);</a:t>
            </a:r>
            <a:endParaRPr lang="en-US" sz="2400" dirty="0">
              <a:latin typeface="Times New Roman" pitchFamily="18" charset="0"/>
              <a:cs typeface="Times New Roman" pitchFamily="18" charset="0"/>
            </a:endParaRPr>
          </a:p>
        </p:txBody>
      </p:sp>
    </p:spTree>
  </p:cSld>
  <p:clrMapOvr>
    <a:masterClrMapping/>
  </p:clrMapOvr>
  <p:transition>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990600"/>
            <a:ext cx="7498080" cy="5257800"/>
          </a:xfrm>
        </p:spPr>
        <p:txBody>
          <a:bodyPr>
            <a:normAutofit/>
          </a:bodyPr>
          <a:lstStyle/>
          <a:p>
            <a:r>
              <a:rPr lang="en-US" sz="2400" dirty="0" smtClean="0">
                <a:latin typeface="Times New Roman" pitchFamily="18" charset="0"/>
                <a:cs typeface="Times New Roman" pitchFamily="18" charset="0"/>
              </a:rPr>
              <a:t>INSERT INTO </a:t>
            </a:r>
            <a:r>
              <a:rPr lang="en-US" sz="2400" dirty="0" err="1" smtClean="0">
                <a:latin typeface="Times New Roman" pitchFamily="18" charset="0"/>
                <a:cs typeface="Times New Roman" pitchFamily="18" charset="0"/>
              </a:rPr>
              <a:t>public.customer_details</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err="1" smtClean="0">
                <a:latin typeface="Times New Roman" pitchFamily="18" charset="0"/>
                <a:cs typeface="Times New Roman" pitchFamily="18" charset="0"/>
              </a:rPr>
              <a:t>customer_id</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customer_name</a:t>
            </a:r>
            <a:r>
              <a:rPr lang="en-US" sz="2400" dirty="0" smtClean="0">
                <a:latin typeface="Times New Roman" pitchFamily="18" charset="0"/>
                <a:cs typeface="Times New Roman" pitchFamily="18" charset="0"/>
              </a:rPr>
              <a:t>, quantity, </a:t>
            </a:r>
            <a:r>
              <a:rPr lang="en-US" sz="2400" dirty="0" err="1" smtClean="0">
                <a:latin typeface="Times New Roman" pitchFamily="18" charset="0"/>
                <a:cs typeface="Times New Roman" pitchFamily="18" charset="0"/>
              </a:rPr>
              <a:t>date_purchased</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VALUES ('US1002','Kabir </a:t>
            </a:r>
            <a:r>
              <a:rPr lang="en-US" sz="2400" dirty="0" err="1" smtClean="0">
                <a:latin typeface="Times New Roman" pitchFamily="18" charset="0"/>
                <a:cs typeface="Times New Roman" pitchFamily="18" charset="0"/>
              </a:rPr>
              <a:t>Khan','ABC</a:t>
            </a:r>
            <a:r>
              <a:rPr lang="en-US" sz="2400" dirty="0" smtClean="0">
                <a:latin typeface="Times New Roman" pitchFamily="18" charset="0"/>
                <a:cs typeface="Times New Roman" pitchFamily="18" charset="0"/>
              </a:rPr>
              <a:t>', 2019-12-31);</a:t>
            </a:r>
          </a:p>
          <a:p>
            <a:pPr>
              <a:buNone/>
            </a:pPr>
            <a:endParaRPr lang="en-US" sz="2400" dirty="0">
              <a:latin typeface="Times New Roman" pitchFamily="18" charset="0"/>
              <a:cs typeface="Times New Roman" pitchFamily="18" charset="0"/>
            </a:endParaRPr>
          </a:p>
        </p:txBody>
      </p:sp>
      <p:pic>
        <p:nvPicPr>
          <p:cNvPr id="4" name="Picture 3" descr="domain.png"/>
          <p:cNvPicPr>
            <a:picLocks noChangeAspect="1"/>
          </p:cNvPicPr>
          <p:nvPr/>
        </p:nvPicPr>
        <p:blipFill>
          <a:blip r:embed="rId2"/>
          <a:stretch>
            <a:fillRect/>
          </a:stretch>
        </p:blipFill>
        <p:spPr>
          <a:xfrm>
            <a:off x="1905000" y="2438400"/>
            <a:ext cx="6544589" cy="2276793"/>
          </a:xfrm>
          <a:prstGeom prst="rect">
            <a:avLst/>
          </a:prstGeom>
        </p:spPr>
      </p:pic>
      <p:sp>
        <p:nvSpPr>
          <p:cNvPr id="5" name="Rectangle 4"/>
          <p:cNvSpPr/>
          <p:nvPr/>
        </p:nvSpPr>
        <p:spPr>
          <a:xfrm>
            <a:off x="1600200" y="4876800"/>
            <a:ext cx="6934200" cy="923330"/>
          </a:xfrm>
          <a:prstGeom prst="rect">
            <a:avLst/>
          </a:prstGeom>
        </p:spPr>
        <p:txBody>
          <a:bodyPr wrap="square">
            <a:spAutoFit/>
          </a:bodyPr>
          <a:lstStyle/>
          <a:p>
            <a:r>
              <a:rPr lang="en-US" dirty="0" smtClean="0">
                <a:latin typeface="Times New Roman" pitchFamily="18" charset="0"/>
                <a:cs typeface="Times New Roman" pitchFamily="18" charset="0"/>
              </a:rPr>
              <a:t>we can see that for the ‘quantity’ attribute when we tried to insert a character value instead of an integer, the domain constraint enables the server to throw an error.</a:t>
            </a:r>
            <a:endParaRPr lang="en-US" dirty="0">
              <a:latin typeface="Times New Roman" pitchFamily="18" charset="0"/>
              <a:cs typeface="Times New Roman" pitchFamily="18" charset="0"/>
            </a:endParaRPr>
          </a:p>
        </p:txBody>
      </p:sp>
    </p:spTree>
  </p:cSld>
  <p:clrMapOvr>
    <a:masterClrMapping/>
  </p:clrMapOvr>
  <p:transition>
    <p:wipe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
            </a:r>
            <a:br>
              <a:rPr lang="en-US" dirty="0" smtClean="0"/>
            </a:br>
            <a:r>
              <a:rPr lang="en-US" dirty="0" smtClean="0"/>
              <a:t>Reduction of ER diagrams to tables. </a:t>
            </a:r>
            <a:br>
              <a:rPr lang="en-US" dirty="0" smtClean="0"/>
            </a:br>
            <a:endParaRPr lang="en-US" dirty="0"/>
          </a:p>
        </p:txBody>
      </p:sp>
      <p:sp>
        <p:nvSpPr>
          <p:cNvPr id="3" name="Content Placeholder 2"/>
          <p:cNvSpPr>
            <a:spLocks noGrp="1"/>
          </p:cNvSpPr>
          <p:nvPr>
            <p:ph idx="1"/>
          </p:nvPr>
        </p:nvSpPr>
        <p:spPr>
          <a:xfrm>
            <a:off x="1435608" y="990600"/>
            <a:ext cx="7498080" cy="5257800"/>
          </a:xfrm>
        </p:spPr>
        <p:txBody>
          <a:bodyPr>
            <a:normAutofit/>
          </a:bodyPr>
          <a:lstStyle/>
          <a:p>
            <a:pPr fontAlgn="base"/>
            <a:r>
              <a:rPr lang="en-US" sz="2800" dirty="0" smtClean="0">
                <a:latin typeface="Times New Roman" pitchFamily="18" charset="0"/>
                <a:cs typeface="Times New Roman" pitchFamily="18" charset="0"/>
              </a:rPr>
              <a:t>After designing an </a:t>
            </a:r>
            <a:r>
              <a:rPr lang="en-US" sz="2800" b="1" dirty="0" smtClean="0">
                <a:latin typeface="Times New Roman" pitchFamily="18" charset="0"/>
                <a:cs typeface="Times New Roman" pitchFamily="18" charset="0"/>
              </a:rPr>
              <a:t>ER </a:t>
            </a:r>
            <a:r>
              <a:rPr lang="en-US" sz="2800" b="1" dirty="0" smtClean="0">
                <a:latin typeface="Times New Roman" pitchFamily="18" charset="0"/>
                <a:cs typeface="Times New Roman" pitchFamily="18" charset="0"/>
              </a:rPr>
              <a:t>Diagram</a:t>
            </a:r>
            <a:endParaRPr lang="en-US" sz="2800" dirty="0" smtClean="0">
              <a:latin typeface="Times New Roman" pitchFamily="18" charset="0"/>
              <a:cs typeface="Times New Roman" pitchFamily="18" charset="0"/>
            </a:endParaRPr>
          </a:p>
          <a:p>
            <a:pPr fontAlgn="base"/>
            <a:r>
              <a:rPr lang="en-US" sz="2800" dirty="0" smtClean="0">
                <a:latin typeface="Times New Roman" pitchFamily="18" charset="0"/>
                <a:cs typeface="Times New Roman" pitchFamily="18" charset="0"/>
              </a:rPr>
              <a:t>ER diagram is converted into the tables in relational model.</a:t>
            </a:r>
          </a:p>
          <a:p>
            <a:pPr fontAlgn="base"/>
            <a:r>
              <a:rPr lang="en-US" sz="2800" dirty="0" smtClean="0">
                <a:latin typeface="Times New Roman" pitchFamily="18" charset="0"/>
                <a:cs typeface="Times New Roman" pitchFamily="18" charset="0"/>
              </a:rPr>
              <a:t>This is because relational models can be easily implemented by RDBMS like </a:t>
            </a:r>
            <a:r>
              <a:rPr lang="en-US" sz="2800" dirty="0" err="1" smtClean="0">
                <a:latin typeface="Times New Roman" pitchFamily="18" charset="0"/>
                <a:cs typeface="Times New Roman" pitchFamily="18" charset="0"/>
              </a:rPr>
              <a:t>MySQL</a:t>
            </a:r>
            <a:r>
              <a:rPr lang="en-US" sz="2800" dirty="0" smtClean="0">
                <a:latin typeface="Times New Roman" pitchFamily="18" charset="0"/>
                <a:cs typeface="Times New Roman" pitchFamily="18" charset="0"/>
              </a:rPr>
              <a:t> , Oracle etc.</a:t>
            </a:r>
          </a:p>
          <a:p>
            <a:pPr fontAlgn="base"/>
            <a:r>
              <a:rPr lang="en-US" sz="2800" dirty="0" smtClean="0">
                <a:latin typeface="Times New Roman" pitchFamily="18" charset="0"/>
                <a:cs typeface="Times New Roman" pitchFamily="18" charset="0"/>
              </a:rPr>
              <a:t>Following rules are used for converting an ER diagram into the tables-</a:t>
            </a:r>
          </a:p>
          <a:p>
            <a:pPr>
              <a:buNone/>
            </a:pPr>
            <a:endParaRPr lang="en-US" sz="2800" b="1"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u="sng" dirty="0" smtClean="0">
                <a:latin typeface="Times New Roman" pitchFamily="18" charset="0"/>
                <a:cs typeface="Times New Roman" pitchFamily="18" charset="0"/>
              </a:rPr>
              <a:t>Rule-01: For Strong Entity Set With Only </a:t>
            </a:r>
            <a:r>
              <a:rPr lang="en-US" sz="2800" b="1" u="sng" smtClean="0">
                <a:latin typeface="Times New Roman" pitchFamily="18" charset="0"/>
                <a:cs typeface="Times New Roman" pitchFamily="18" charset="0"/>
              </a:rPr>
              <a:t>key attributes</a:t>
            </a:r>
            <a:r>
              <a:rPr lang="en-US" sz="2800" b="1" u="sng"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Attributes-</a:t>
            </a: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295400"/>
            <a:ext cx="7498080" cy="4953000"/>
          </a:xfrm>
        </p:spPr>
        <p:txBody>
          <a:bodyPr>
            <a:normAutofit/>
          </a:bodyPr>
          <a:lstStyle/>
          <a:p>
            <a:pPr fontAlgn="base"/>
            <a:r>
              <a:rPr lang="en-US" sz="2400" dirty="0" smtClean="0">
                <a:latin typeface="Times New Roman" pitchFamily="18" charset="0"/>
                <a:cs typeface="Times New Roman" pitchFamily="18" charset="0"/>
              </a:rPr>
              <a:t>A strong entity set with only simple attributes will require only one table in relational model.</a:t>
            </a:r>
          </a:p>
          <a:p>
            <a:pPr fontAlgn="base"/>
            <a:r>
              <a:rPr lang="en-US" sz="2400" dirty="0" smtClean="0">
                <a:latin typeface="Times New Roman" pitchFamily="18" charset="0"/>
                <a:cs typeface="Times New Roman" pitchFamily="18" charset="0"/>
              </a:rPr>
              <a:t>Attributes of the table will be the attributes of the entity set.</a:t>
            </a:r>
          </a:p>
          <a:p>
            <a:pPr fontAlgn="base"/>
            <a:r>
              <a:rPr lang="en-US" sz="2400" dirty="0" smtClean="0">
                <a:latin typeface="Times New Roman" pitchFamily="18" charset="0"/>
                <a:cs typeface="Times New Roman" pitchFamily="18" charset="0"/>
              </a:rPr>
              <a:t>The primary key of the table will be the key attribute of the entity set.</a:t>
            </a:r>
            <a:endParaRPr lang="en-US" sz="2400" dirty="0">
              <a:latin typeface="Times New Roman" pitchFamily="18" charset="0"/>
              <a:cs typeface="Times New Roman" pitchFamily="18" charset="0"/>
            </a:endParaRPr>
          </a:p>
        </p:txBody>
      </p:sp>
      <p:pic>
        <p:nvPicPr>
          <p:cNvPr id="4" name="Picture 3" descr="st1.png"/>
          <p:cNvPicPr>
            <a:picLocks noChangeAspect="1"/>
          </p:cNvPicPr>
          <p:nvPr/>
        </p:nvPicPr>
        <p:blipFill>
          <a:blip r:embed="rId2"/>
          <a:stretch>
            <a:fillRect/>
          </a:stretch>
        </p:blipFill>
        <p:spPr>
          <a:xfrm>
            <a:off x="3581400" y="3581400"/>
            <a:ext cx="2738724" cy="2967481"/>
          </a:xfrm>
          <a:prstGeom prst="rect">
            <a:avLst/>
          </a:prstGeom>
        </p:spPr>
      </p:pic>
    </p:spTree>
  </p:cSld>
  <p:clrMapOvr>
    <a:masterClrMapping/>
  </p:clrMapOvr>
  <p:transition>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44562"/>
          </a:xfrm>
        </p:spPr>
        <p:txBody>
          <a:bodyPr>
            <a:noAutofit/>
          </a:bodyPr>
          <a:lstStyle/>
          <a:p>
            <a:r>
              <a:rPr lang="en-US" sz="2400" b="1" u="sng" dirty="0" smtClean="0">
                <a:latin typeface="Times New Roman" pitchFamily="18" charset="0"/>
                <a:cs typeface="Times New Roman" pitchFamily="18" charset="0"/>
              </a:rPr>
              <a:t>Rule-02: For Strong Entity Set With Composite Attributes-</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295400"/>
            <a:ext cx="7498080" cy="4953000"/>
          </a:xfrm>
        </p:spPr>
        <p:txBody>
          <a:bodyPr>
            <a:normAutofit/>
          </a:bodyPr>
          <a:lstStyle/>
          <a:p>
            <a:pPr fontAlgn="base"/>
            <a:r>
              <a:rPr lang="en-US" sz="2400" dirty="0" smtClean="0">
                <a:latin typeface="Times New Roman" pitchFamily="18" charset="0"/>
                <a:cs typeface="Times New Roman" pitchFamily="18" charset="0"/>
              </a:rPr>
              <a:t>A strong entity set with any number of composite attributes will require only one table in relational model.</a:t>
            </a:r>
          </a:p>
          <a:p>
            <a:pPr fontAlgn="base"/>
            <a:r>
              <a:rPr lang="en-US" sz="2400" dirty="0" smtClean="0">
                <a:latin typeface="Times New Roman" pitchFamily="18" charset="0"/>
                <a:cs typeface="Times New Roman" pitchFamily="18" charset="0"/>
              </a:rPr>
              <a:t>While conversion, simple attributes of the composite attributes are taken into account and not the composite attribute itself.</a:t>
            </a:r>
          </a:p>
          <a:p>
            <a:endParaRPr lang="en-US" sz="2400" dirty="0">
              <a:latin typeface="Times New Roman" pitchFamily="18" charset="0"/>
              <a:cs typeface="Times New Roman" pitchFamily="18" charset="0"/>
            </a:endParaRPr>
          </a:p>
        </p:txBody>
      </p:sp>
      <p:pic>
        <p:nvPicPr>
          <p:cNvPr id="4" name="Picture 3" descr="er2.png"/>
          <p:cNvPicPr>
            <a:picLocks noChangeAspect="1"/>
          </p:cNvPicPr>
          <p:nvPr/>
        </p:nvPicPr>
        <p:blipFill>
          <a:blip r:embed="rId2"/>
          <a:stretch>
            <a:fillRect/>
          </a:stretch>
        </p:blipFill>
        <p:spPr>
          <a:xfrm>
            <a:off x="4114800" y="3044746"/>
            <a:ext cx="4148557" cy="3813254"/>
          </a:xfrm>
          <a:prstGeom prst="rect">
            <a:avLst/>
          </a:prstGeom>
        </p:spPr>
      </p:pic>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Times New Roman" pitchFamily="18" charset="0"/>
                <a:cs typeface="Times New Roman" pitchFamily="18" charset="0"/>
              </a:rPr>
              <a:t>Query Language: DBMS provides users with a simple Query language, using which data can be easily fetched, inserted, deleted and updated in a database.</a:t>
            </a:r>
          </a:p>
          <a:p>
            <a:pPr>
              <a:buFont typeface="Wingdings" pitchFamily="2" charset="2"/>
              <a:buChar char="Ø"/>
            </a:pPr>
            <a:r>
              <a:rPr lang="en-US" sz="2800" dirty="0" smtClean="0">
                <a:latin typeface="Times New Roman" pitchFamily="18" charset="0"/>
                <a:cs typeface="Times New Roman" pitchFamily="18" charset="0"/>
              </a:rPr>
              <a:t>Security: The DBMS also takes care of the security of data, protecting the data from un-</a:t>
            </a:r>
            <a:r>
              <a:rPr lang="en-US" sz="2800" dirty="0" err="1" smtClean="0">
                <a:latin typeface="Times New Roman" pitchFamily="18" charset="0"/>
                <a:cs typeface="Times New Roman" pitchFamily="18" charset="0"/>
              </a:rPr>
              <a:t>authorised</a:t>
            </a:r>
            <a:r>
              <a:rPr lang="en-US" sz="2800" dirty="0" smtClean="0">
                <a:latin typeface="Times New Roman" pitchFamily="18" charset="0"/>
                <a:cs typeface="Times New Roman" pitchFamily="18" charset="0"/>
              </a:rPr>
              <a:t> access. In a typical DBMS, we can create user accounts with different access permissions, using which we can easily secure our data by restricting user access.</a:t>
            </a:r>
          </a:p>
          <a:p>
            <a:pPr>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ransition>
    <p:wipe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u="sng" dirty="0" smtClean="0">
                <a:latin typeface="Times New Roman" pitchFamily="18" charset="0"/>
                <a:cs typeface="Times New Roman" pitchFamily="18" charset="0"/>
              </a:rPr>
              <a:t>Rule-03: For Strong Entity Set With Multi Valued Attributes-</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219200"/>
            <a:ext cx="7498080" cy="5029200"/>
          </a:xfrm>
        </p:spPr>
        <p:txBody>
          <a:bodyPr>
            <a:normAutofit/>
          </a:bodyPr>
          <a:lstStyle/>
          <a:p>
            <a:pPr fontAlgn="base"/>
            <a:r>
              <a:rPr lang="en-US" sz="2400" dirty="0" smtClean="0">
                <a:latin typeface="Times New Roman" pitchFamily="18" charset="0"/>
                <a:cs typeface="Times New Roman" pitchFamily="18" charset="0"/>
              </a:rPr>
              <a:t>A strong entity set with any number of multi valued attributes will require two tables in relational model.</a:t>
            </a:r>
          </a:p>
          <a:p>
            <a:pPr fontAlgn="base"/>
            <a:r>
              <a:rPr lang="en-US" sz="2400" dirty="0" smtClean="0">
                <a:latin typeface="Times New Roman" pitchFamily="18" charset="0"/>
                <a:cs typeface="Times New Roman" pitchFamily="18" charset="0"/>
              </a:rPr>
              <a:t>One table will contain all the simple attributes with the primary key.</a:t>
            </a:r>
          </a:p>
          <a:p>
            <a:pPr fontAlgn="base"/>
            <a:r>
              <a:rPr lang="en-US" sz="2400" dirty="0" smtClean="0">
                <a:latin typeface="Times New Roman" pitchFamily="18" charset="0"/>
                <a:cs typeface="Times New Roman" pitchFamily="18" charset="0"/>
              </a:rPr>
              <a:t>Other table will contain the primary key and all the multi valued attributes.</a:t>
            </a:r>
          </a:p>
          <a:p>
            <a:pPr fontAlgn="base">
              <a:buNone/>
            </a:pPr>
            <a:r>
              <a:rPr lang="en-US" sz="2400" dirty="0" smtClean="0">
                <a:latin typeface="Times New Roman" pitchFamily="18" charset="0"/>
                <a:cs typeface="Times New Roman" pitchFamily="18" charset="0"/>
              </a:rPr>
              <a:t>  </a:t>
            </a:r>
          </a:p>
          <a:p>
            <a:endParaRPr lang="en-US" sz="2400" dirty="0">
              <a:latin typeface="Times New Roman" pitchFamily="18" charset="0"/>
              <a:cs typeface="Times New Roman" pitchFamily="18" charset="0"/>
            </a:endParaRPr>
          </a:p>
        </p:txBody>
      </p:sp>
      <p:pic>
        <p:nvPicPr>
          <p:cNvPr id="4" name="Picture 3" descr="er3.png"/>
          <p:cNvPicPr>
            <a:picLocks noChangeAspect="1"/>
          </p:cNvPicPr>
          <p:nvPr/>
        </p:nvPicPr>
        <p:blipFill>
          <a:blip r:embed="rId2"/>
          <a:stretch>
            <a:fillRect/>
          </a:stretch>
        </p:blipFill>
        <p:spPr>
          <a:xfrm>
            <a:off x="2667000" y="3733800"/>
            <a:ext cx="5734851" cy="2133898"/>
          </a:xfrm>
          <a:prstGeom prst="rect">
            <a:avLst/>
          </a:prstGeom>
        </p:spPr>
      </p:pic>
    </p:spTree>
  </p:cSld>
  <p:clrMapOvr>
    <a:masterClrMapping/>
  </p:clrMapOvr>
  <p:transition>
    <p:wipe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graphicFrame>
        <p:nvGraphicFramePr>
          <p:cNvPr id="4" name="Content Placeholder 3"/>
          <p:cNvGraphicFramePr>
            <a:graphicFrameLocks noGrp="1"/>
          </p:cNvGraphicFramePr>
          <p:nvPr>
            <p:ph idx="1"/>
          </p:nvPr>
        </p:nvGraphicFramePr>
        <p:xfrm>
          <a:off x="1435100" y="1447800"/>
          <a:ext cx="7499350" cy="1112520"/>
        </p:xfrm>
        <a:graphic>
          <a:graphicData uri="http://schemas.openxmlformats.org/drawingml/2006/table">
            <a:tbl>
              <a:tblPr firstRow="1" bandRow="1">
                <a:tableStyleId>{5940675A-B579-460E-94D1-54222C63F5DA}</a:tableStyleId>
              </a:tblPr>
              <a:tblGrid>
                <a:gridCol w="1499870"/>
                <a:gridCol w="1499870"/>
                <a:gridCol w="1499870"/>
                <a:gridCol w="1499870"/>
                <a:gridCol w="1499870"/>
              </a:tblGrid>
              <a:tr h="370840">
                <a:tc>
                  <a:txBody>
                    <a:bodyPr/>
                    <a:lstStyle/>
                    <a:p>
                      <a:r>
                        <a:rPr lang="en-US" u="sng" dirty="0" err="1" smtClean="0"/>
                        <a:t>Emp_id</a:t>
                      </a:r>
                      <a:endParaRPr lang="en-US" u="sng" dirty="0"/>
                    </a:p>
                  </a:txBody>
                  <a:tcPr/>
                </a:tc>
                <a:tc>
                  <a:txBody>
                    <a:bodyPr/>
                    <a:lstStyle/>
                    <a:p>
                      <a:r>
                        <a:rPr lang="en-US" dirty="0" err="1" smtClean="0"/>
                        <a:t>First_N</a:t>
                      </a:r>
                      <a:endParaRPr lang="en-US" dirty="0"/>
                    </a:p>
                  </a:txBody>
                  <a:tcPr/>
                </a:tc>
                <a:tc>
                  <a:txBody>
                    <a:bodyPr/>
                    <a:lstStyle/>
                    <a:p>
                      <a:r>
                        <a:rPr lang="en-US" dirty="0" err="1" smtClean="0"/>
                        <a:t>Last_N</a:t>
                      </a:r>
                      <a:endParaRPr lang="en-US" dirty="0"/>
                    </a:p>
                  </a:txBody>
                  <a:tcPr/>
                </a:tc>
                <a:tc>
                  <a:txBody>
                    <a:bodyPr/>
                    <a:lstStyle/>
                    <a:p>
                      <a:r>
                        <a:rPr lang="en-US" dirty="0" smtClean="0"/>
                        <a:t>Age</a:t>
                      </a:r>
                      <a:endParaRPr lang="en-US" dirty="0"/>
                    </a:p>
                  </a:txBody>
                  <a:tcPr/>
                </a:tc>
                <a:tc>
                  <a:txBody>
                    <a:bodyPr/>
                    <a:lstStyle/>
                    <a:p>
                      <a:r>
                        <a:rPr lang="en-US" dirty="0" smtClean="0"/>
                        <a:t>Salary</a:t>
                      </a:r>
                      <a:endParaRPr lang="en-US" dirty="0"/>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graphicFrame>
        <p:nvGraphicFramePr>
          <p:cNvPr id="5" name="Table 4"/>
          <p:cNvGraphicFramePr>
            <a:graphicFrameLocks noGrp="1"/>
          </p:cNvGraphicFramePr>
          <p:nvPr/>
        </p:nvGraphicFramePr>
        <p:xfrm>
          <a:off x="1752600" y="3581400"/>
          <a:ext cx="3733800" cy="741680"/>
        </p:xfrm>
        <a:graphic>
          <a:graphicData uri="http://schemas.openxmlformats.org/drawingml/2006/table">
            <a:tbl>
              <a:tblPr firstRow="1" bandRow="1">
                <a:tableStyleId>{5940675A-B579-460E-94D1-54222C63F5DA}</a:tableStyleId>
              </a:tblPr>
              <a:tblGrid>
                <a:gridCol w="1828800"/>
                <a:gridCol w="1905000"/>
              </a:tblGrid>
              <a:tr h="370840">
                <a:tc>
                  <a:txBody>
                    <a:bodyPr/>
                    <a:lstStyle/>
                    <a:p>
                      <a:r>
                        <a:rPr lang="en-US" u="sng" dirty="0" err="1" smtClean="0"/>
                        <a:t>Emp_id</a:t>
                      </a:r>
                      <a:endParaRPr lang="en-US" u="sng" dirty="0"/>
                    </a:p>
                  </a:txBody>
                  <a:tcPr/>
                </a:tc>
                <a:tc>
                  <a:txBody>
                    <a:bodyPr/>
                    <a:lstStyle/>
                    <a:p>
                      <a:r>
                        <a:rPr lang="en-US" dirty="0" smtClean="0"/>
                        <a:t>Dept</a:t>
                      </a:r>
                      <a:endParaRPr lang="en-US" dirty="0"/>
                    </a:p>
                  </a:txBody>
                  <a:tcPr/>
                </a:tc>
              </a:tr>
              <a:tr h="370840">
                <a:tc>
                  <a:txBody>
                    <a:bodyPr/>
                    <a:lstStyle/>
                    <a:p>
                      <a:endParaRPr lang="en-US"/>
                    </a:p>
                  </a:txBody>
                  <a:tcPr/>
                </a:tc>
                <a:tc>
                  <a:txBody>
                    <a:bodyPr/>
                    <a:lstStyle/>
                    <a:p>
                      <a:endParaRPr lang="en-US" dirty="0"/>
                    </a:p>
                  </a:txBody>
                  <a:tcPr/>
                </a:tc>
              </a:tr>
            </a:tbl>
          </a:graphicData>
        </a:graphic>
      </p:graphicFrame>
      <p:sp>
        <p:nvSpPr>
          <p:cNvPr id="6" name="Plus 5"/>
          <p:cNvSpPr/>
          <p:nvPr/>
        </p:nvSpPr>
        <p:spPr>
          <a:xfrm>
            <a:off x="2971800" y="2667000"/>
            <a:ext cx="914400" cy="838200"/>
          </a:xfrm>
          <a:prstGeom prst="mathPlus">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cSld>
  <p:clrMapOvr>
    <a:masterClrMapping/>
  </p:clrMapOvr>
  <p:transition>
    <p:wipe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Relationship Set to Table conversion</a:t>
            </a:r>
            <a:br>
              <a:rPr lang="en-US" sz="3200" b="1" dirty="0" smtClean="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143000"/>
            <a:ext cx="7498080" cy="5105400"/>
          </a:xfrm>
        </p:spPr>
        <p:txBody>
          <a:bodyPr>
            <a:noAutofit/>
          </a:bodyPr>
          <a:lstStyle/>
          <a:p>
            <a:r>
              <a:rPr lang="en-US" sz="2700" dirty="0" smtClean="0">
                <a:latin typeface="Times New Roman" pitchFamily="18" charset="0"/>
                <a:cs typeface="Times New Roman" pitchFamily="18" charset="0"/>
              </a:rPr>
              <a:t>While converting the relationship set to a table, the primary attributes of the two entity sets becomes the table attributes and if the relationship set has any attribute that also becomes the attribute of the table.</a:t>
            </a:r>
          </a:p>
          <a:p>
            <a:r>
              <a:rPr lang="en-US" sz="2700" dirty="0" smtClean="0">
                <a:latin typeface="Times New Roman" pitchFamily="18" charset="0"/>
                <a:cs typeface="Times New Roman" pitchFamily="18" charset="0"/>
              </a:rPr>
              <a:t>In the following example, we have two entity sets Employee and Department. These entity sets are associated to each other using the Works relationship set. </a:t>
            </a:r>
          </a:p>
        </p:txBody>
      </p:sp>
    </p:spTree>
  </p:cSld>
  <p:clrMapOvr>
    <a:masterClrMapping/>
  </p:clrMapOvr>
  <p:transition>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1435608" y="1066800"/>
            <a:ext cx="7498080" cy="5181600"/>
          </a:xfrm>
        </p:spPr>
        <p:txBody>
          <a:bodyPr>
            <a:normAutofit/>
          </a:bodyPr>
          <a:lstStyle/>
          <a:p>
            <a:r>
              <a:rPr lang="en-US" sz="2400" dirty="0" smtClean="0">
                <a:latin typeface="Times New Roman" pitchFamily="18" charset="0"/>
                <a:cs typeface="Times New Roman" pitchFamily="18" charset="0"/>
              </a:rPr>
              <a:t>To convert this relationship set Works to the table, we take the primary attributes of each entity set, these are </a:t>
            </a:r>
            <a:r>
              <a:rPr lang="en-US" sz="2400" dirty="0" err="1" smtClean="0">
                <a:latin typeface="Times New Roman" pitchFamily="18" charset="0"/>
                <a:cs typeface="Times New Roman" pitchFamily="18" charset="0"/>
              </a:rPr>
              <a:t>Emp_Id</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Dept_Id</a:t>
            </a:r>
            <a:r>
              <a:rPr lang="en-US" sz="2400" dirty="0" smtClean="0">
                <a:latin typeface="Times New Roman" pitchFamily="18" charset="0"/>
                <a:cs typeface="Times New Roman" pitchFamily="18" charset="0"/>
              </a:rPr>
              <a:t> and all the attributes of the relationship set and form a table.</a:t>
            </a:r>
          </a:p>
          <a:p>
            <a:endParaRPr lang="en-US" sz="2400" dirty="0"/>
          </a:p>
        </p:txBody>
      </p:sp>
      <p:pic>
        <p:nvPicPr>
          <p:cNvPr id="4" name="Picture 3" descr="relation12.png"/>
          <p:cNvPicPr>
            <a:picLocks noChangeAspect="1"/>
          </p:cNvPicPr>
          <p:nvPr/>
        </p:nvPicPr>
        <p:blipFill>
          <a:blip r:embed="rId2"/>
          <a:stretch>
            <a:fillRect/>
          </a:stretch>
        </p:blipFill>
        <p:spPr>
          <a:xfrm>
            <a:off x="2362200" y="2590800"/>
            <a:ext cx="6019800" cy="3982458"/>
          </a:xfrm>
          <a:prstGeom prst="rect">
            <a:avLst/>
          </a:prstGeom>
        </p:spPr>
      </p:pic>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File System vs. Database Systems</a:t>
            </a:r>
            <a:endParaRPr lang="en-US" dirty="0"/>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File Management System, better known as File System is the most ancient and still the most popular way to keep your data files </a:t>
            </a:r>
            <a:r>
              <a:rPr lang="en-US" sz="2800" dirty="0" err="1" smtClean="0">
                <a:latin typeface="Times New Roman" pitchFamily="18" charset="0"/>
                <a:cs typeface="Times New Roman" pitchFamily="18" charset="0"/>
              </a:rPr>
              <a:t>organised</a:t>
            </a:r>
            <a:r>
              <a:rPr lang="en-US" sz="2800" dirty="0" smtClean="0">
                <a:latin typeface="Times New Roman" pitchFamily="18" charset="0"/>
                <a:cs typeface="Times New Roman" pitchFamily="18" charset="0"/>
              </a:rPr>
              <a:t> on your drives.</a:t>
            </a:r>
          </a:p>
          <a:p>
            <a:pPr fontAlgn="base"/>
            <a:r>
              <a:rPr lang="en-US" sz="2800" dirty="0" smtClean="0">
                <a:latin typeface="Times New Roman" pitchFamily="18" charset="0"/>
                <a:cs typeface="Times New Roman" pitchFamily="18" charset="0"/>
              </a:rPr>
              <a:t>File Systems is the traditional way to keep your data </a:t>
            </a:r>
            <a:r>
              <a:rPr lang="en-US" sz="2800" dirty="0" err="1" smtClean="0">
                <a:latin typeface="Times New Roman" pitchFamily="18" charset="0"/>
                <a:cs typeface="Times New Roman" pitchFamily="18" charset="0"/>
              </a:rPr>
              <a:t>organised</a:t>
            </a:r>
            <a:r>
              <a:rPr lang="en-US" sz="2800" dirty="0" smtClean="0">
                <a:latin typeface="Times New Roman" pitchFamily="18" charset="0"/>
                <a:cs typeface="Times New Roman" pitchFamily="18" charset="0"/>
              </a:rPr>
              <a:t> in a way which is easy for physical access, whether it’s on your shelf or on the drives.</a:t>
            </a:r>
          </a:p>
          <a:p>
            <a:endParaRPr lang="en-US" sz="2800" dirty="0">
              <a:latin typeface="Times New Roman" pitchFamily="18" charset="0"/>
              <a:cs typeface="Times New Roman" pitchFamily="18" charset="0"/>
            </a:endParaRPr>
          </a:p>
        </p:txBody>
      </p:sp>
    </p:spTree>
  </p:cSld>
  <p:clrMapOvr>
    <a:masterClrMapping/>
  </p:clrMapOvr>
  <p:transition>
    <p:wipe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3897</TotalTime>
  <Words>3760</Words>
  <Application>Microsoft Office PowerPoint</Application>
  <PresentationFormat>On-screen Show (4:3)</PresentationFormat>
  <Paragraphs>405</Paragraphs>
  <Slides>83</Slides>
  <Notes>0</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Solstice</vt:lpstr>
      <vt:lpstr>Unit :-1(Introduction and ER model)</vt:lpstr>
      <vt:lpstr> Introduction to database systems </vt:lpstr>
      <vt:lpstr>Slide 3</vt:lpstr>
      <vt:lpstr> What is a Database? </vt:lpstr>
      <vt:lpstr> What is DBMS? </vt:lpstr>
      <vt:lpstr>Characteristics of Database Management System </vt:lpstr>
      <vt:lpstr>Cont…</vt:lpstr>
      <vt:lpstr>Cont..</vt:lpstr>
      <vt:lpstr>File System vs. Database Systems</vt:lpstr>
      <vt:lpstr>Cont..</vt:lpstr>
      <vt:lpstr>Cont..</vt:lpstr>
      <vt:lpstr>Cont..</vt:lpstr>
      <vt:lpstr>Cont..</vt:lpstr>
      <vt:lpstr>Cont..</vt:lpstr>
      <vt:lpstr> File System vs DBMS – Difference between File System and DBMS </vt:lpstr>
      <vt:lpstr> Database system structure </vt:lpstr>
      <vt:lpstr> Database system structure </vt:lpstr>
      <vt:lpstr>Cont..</vt:lpstr>
      <vt:lpstr> Database system structure </vt:lpstr>
      <vt:lpstr>Cont..</vt:lpstr>
      <vt:lpstr> Database system structure </vt:lpstr>
      <vt:lpstr>Cont..</vt:lpstr>
      <vt:lpstr> Database system structure </vt:lpstr>
      <vt:lpstr>Cont..</vt:lpstr>
      <vt:lpstr> Database system structure </vt:lpstr>
      <vt:lpstr>Cont…</vt:lpstr>
      <vt:lpstr>VIEWS OF DATA IN DBMS</vt:lpstr>
      <vt:lpstr>Cont..</vt:lpstr>
      <vt:lpstr>Cont…</vt:lpstr>
      <vt:lpstr>Cont..</vt:lpstr>
      <vt:lpstr>Data Models and Database Languages</vt:lpstr>
      <vt:lpstr>Data Models and Database Languages</vt:lpstr>
      <vt:lpstr>Cont…</vt:lpstr>
      <vt:lpstr>Object Based Data Models</vt:lpstr>
      <vt:lpstr>Cont..</vt:lpstr>
      <vt:lpstr>Cont..</vt:lpstr>
      <vt:lpstr>Cont..</vt:lpstr>
      <vt:lpstr>Physical Data Models </vt:lpstr>
      <vt:lpstr> Record Based Logical Models </vt:lpstr>
      <vt:lpstr>Cont..</vt:lpstr>
      <vt:lpstr>Database Languages</vt:lpstr>
      <vt:lpstr>Cont..</vt:lpstr>
      <vt:lpstr> Data Definition Language (DDL)  </vt:lpstr>
      <vt:lpstr>The following table gives an overview about usage of DDL statements in SQL</vt:lpstr>
      <vt:lpstr> Data Manipulation Language (DML) </vt:lpstr>
      <vt:lpstr>The following table gives an overview about the usage of DML statements in SQL:</vt:lpstr>
      <vt:lpstr> Data Control Language (DCL) </vt:lpstr>
      <vt:lpstr>Cont..</vt:lpstr>
      <vt:lpstr> (ER-Model)-Introduction to Entity-Relationship data model </vt:lpstr>
      <vt:lpstr>Cont..</vt:lpstr>
      <vt:lpstr>Cont..</vt:lpstr>
      <vt:lpstr> Component of ER Diagram </vt:lpstr>
      <vt:lpstr>Cont..</vt:lpstr>
      <vt:lpstr>Cont…</vt:lpstr>
      <vt:lpstr>Cont..</vt:lpstr>
      <vt:lpstr>Cont..</vt:lpstr>
      <vt:lpstr>Cont..</vt:lpstr>
      <vt:lpstr>Cont…</vt:lpstr>
      <vt:lpstr>Cont..</vt:lpstr>
      <vt:lpstr>Cont…</vt:lpstr>
      <vt:lpstr>Cont..</vt:lpstr>
      <vt:lpstr>Cont…</vt:lpstr>
      <vt:lpstr>Cont..</vt:lpstr>
      <vt:lpstr>Cont..</vt:lpstr>
      <vt:lpstr>Cont…</vt:lpstr>
      <vt:lpstr> Elements of an ER model </vt:lpstr>
      <vt:lpstr>Slide 67</vt:lpstr>
      <vt:lpstr>Modeling of key Constraints</vt:lpstr>
      <vt:lpstr>What is Constraint??</vt:lpstr>
      <vt:lpstr>Key Constraints or Uniqueness Constraints : </vt:lpstr>
      <vt:lpstr> Single Value Constraints </vt:lpstr>
      <vt:lpstr>Referential integrity Constraint</vt:lpstr>
      <vt:lpstr>Example</vt:lpstr>
      <vt:lpstr>Domain integrity constraint</vt:lpstr>
      <vt:lpstr>Cont…</vt:lpstr>
      <vt:lpstr>Cont..</vt:lpstr>
      <vt:lpstr> Reduction of ER diagrams to tables.  </vt:lpstr>
      <vt:lpstr>Rule-01: For Strong Entity Set With Only key attributes Attributes- </vt:lpstr>
      <vt:lpstr>Rule-02: For Strong Entity Set With Composite Attributes- </vt:lpstr>
      <vt:lpstr>Rule-03: For Strong Entity Set With Multi Valued Attributes- </vt:lpstr>
      <vt:lpstr>Cont..</vt:lpstr>
      <vt:lpstr> Relationship Set to Table conversion </vt:lpstr>
      <vt:lpstr>Cont..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:-1(Introduction and ER model)</dc:title>
  <dc:creator>RGUKT</dc:creator>
  <cp:lastModifiedBy>RGUKT</cp:lastModifiedBy>
  <cp:revision>442</cp:revision>
  <dcterms:created xsi:type="dcterms:W3CDTF">2006-08-16T00:00:00Z</dcterms:created>
  <dcterms:modified xsi:type="dcterms:W3CDTF">2021-12-24T04:50:17Z</dcterms:modified>
</cp:coreProperties>
</file>