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06B60E-04AF-4D88-BD3C-7211DB21572F}" type="datetimeFigureOut">
              <a:rPr lang="en-US" smtClean="0"/>
              <a:pPr/>
              <a:t>1/7/2022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8BAE31-AECF-4A49-AAA8-D61A1DA66CC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8BAE31-AECF-4A49-AAA8-D61A1DA66CCB}"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688975"/>
          </a:xfrm>
        </p:spPr>
        <p:txBody>
          <a:bodyPr>
            <a:normAutofit fontScale="90000"/>
          </a:bodyPr>
          <a:lstStyle/>
          <a:p>
            <a:r>
              <a:rPr lang="en-US" b="1" dirty="0" smtClean="0"/>
              <a:t>Unit III (SQL)</a:t>
            </a:r>
            <a:endParaRPr lang="en-US" dirty="0"/>
          </a:p>
        </p:txBody>
      </p:sp>
      <p:sp>
        <p:nvSpPr>
          <p:cNvPr id="3" name="Subtitle 2"/>
          <p:cNvSpPr>
            <a:spLocks noGrp="1"/>
          </p:cNvSpPr>
          <p:nvPr>
            <p:ph type="subTitle" idx="1"/>
          </p:nvPr>
        </p:nvSpPr>
        <p:spPr>
          <a:xfrm>
            <a:off x="914400" y="1143000"/>
            <a:ext cx="7620000" cy="5181600"/>
          </a:xfrm>
        </p:spPr>
        <p:txBody>
          <a:bodyPr/>
          <a:lstStyle/>
          <a:p>
            <a:pPr algn="l">
              <a:buFont typeface="Wingdings" pitchFamily="2" charset="2"/>
              <a:buChar char="Ø"/>
            </a:pPr>
            <a:r>
              <a:rPr lang="en-US" dirty="0" smtClean="0">
                <a:solidFill>
                  <a:schemeClr val="tx1"/>
                </a:solidFill>
              </a:rPr>
              <a:t>Basic structure of SQL queries, </a:t>
            </a:r>
          </a:p>
          <a:p>
            <a:pPr algn="l">
              <a:buFont typeface="Wingdings" pitchFamily="2" charset="2"/>
              <a:buChar char="Ø"/>
            </a:pPr>
            <a:r>
              <a:rPr lang="en-US" dirty="0" smtClean="0">
                <a:solidFill>
                  <a:schemeClr val="tx1"/>
                </a:solidFill>
              </a:rPr>
              <a:t>Writing simple queries</a:t>
            </a:r>
          </a:p>
          <a:p>
            <a:pPr algn="l">
              <a:buFont typeface="Wingdings" pitchFamily="2" charset="2"/>
              <a:buChar char="Ø"/>
            </a:pPr>
            <a:r>
              <a:rPr lang="en-US" dirty="0" smtClean="0">
                <a:solidFill>
                  <a:schemeClr val="tx1"/>
                </a:solidFill>
              </a:rPr>
              <a:t>Complex queries and nested Sub queries in SQL</a:t>
            </a:r>
          </a:p>
          <a:p>
            <a:pPr algn="l">
              <a:buFont typeface="Wingdings" pitchFamily="2" charset="2"/>
              <a:buChar char="Ø"/>
            </a:pPr>
            <a:r>
              <a:rPr lang="en-US" dirty="0" smtClean="0">
                <a:solidFill>
                  <a:schemeClr val="tx1"/>
                </a:solidFill>
              </a:rPr>
              <a:t>Aggregate functions in SQL</a:t>
            </a:r>
          </a:p>
          <a:p>
            <a:pPr algn="l">
              <a:buFont typeface="Wingdings" pitchFamily="2" charset="2"/>
              <a:buChar char="Ø"/>
            </a:pPr>
            <a:r>
              <a:rPr lang="en-US" dirty="0" smtClean="0">
                <a:solidFill>
                  <a:schemeClr val="tx1"/>
                </a:solidFill>
              </a:rPr>
              <a:t> Effect of NULL values on result.</a:t>
            </a:r>
          </a:p>
          <a:p>
            <a:pPr algn="l">
              <a:buFont typeface="Wingdings" pitchFamily="2" charset="2"/>
              <a:buChar char="Ø"/>
            </a:pPr>
            <a:r>
              <a:rPr lang="en-US" dirty="0" smtClean="0">
                <a:solidFill>
                  <a:schemeClr val="tx1"/>
                </a:solidFill>
              </a:rPr>
              <a:t>Defining a Relational Schema, View definitions.</a:t>
            </a:r>
          </a:p>
          <a:p>
            <a:pPr algn="l">
              <a:buFont typeface="Wingdings" pitchFamily="2" charset="2"/>
              <a:buChar char="Ø"/>
            </a:pPr>
            <a:r>
              <a:rPr lang="en-US" dirty="0" smtClean="0">
                <a:solidFill>
                  <a:schemeClr val="tx1"/>
                </a:solidFill>
              </a:rPr>
              <a:t>constraints Types of keys</a:t>
            </a:r>
          </a:p>
          <a:p>
            <a:pPr algn="l"/>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a:buNone/>
            </a:pPr>
            <a:r>
              <a:rPr lang="en-US" b="1" dirty="0" smtClean="0"/>
              <a:t>ALTER TABLE Statement</a:t>
            </a:r>
          </a:p>
          <a:p>
            <a:r>
              <a:rPr lang="en-US" sz="3000" dirty="0" smtClean="0">
                <a:latin typeface="Times New Roman" pitchFamily="18" charset="0"/>
                <a:cs typeface="Times New Roman" pitchFamily="18" charset="0"/>
              </a:rPr>
              <a:t>The ALTER TABLE statement is used to add, delete, or modify columns in an existing table.</a:t>
            </a:r>
          </a:p>
          <a:p>
            <a:r>
              <a:rPr lang="en-US" sz="3000" dirty="0" smtClean="0">
                <a:latin typeface="Times New Roman" pitchFamily="18" charset="0"/>
                <a:cs typeface="Times New Roman" pitchFamily="18" charset="0"/>
              </a:rPr>
              <a:t>The ALTER TABLE statement is also used to add and drop various constraints on an existing table</a:t>
            </a:r>
            <a:r>
              <a:rPr lang="en-US" dirty="0" smtClean="0"/>
              <a:t>.</a:t>
            </a:r>
          </a:p>
          <a:p>
            <a:pPr>
              <a:buNone/>
            </a:pPr>
            <a:r>
              <a:rPr lang="en-US" b="1" dirty="0" smtClean="0"/>
              <a:t>ALTER TABLE - ADD Column</a:t>
            </a:r>
          </a:p>
          <a:p>
            <a:r>
              <a:rPr lang="en-US" dirty="0" smtClean="0"/>
              <a:t>      </a:t>
            </a:r>
            <a:r>
              <a:rPr lang="en-US" sz="3000" dirty="0" smtClean="0">
                <a:latin typeface="Times New Roman" pitchFamily="18" charset="0"/>
                <a:cs typeface="Times New Roman" pitchFamily="18" charset="0"/>
              </a:rPr>
              <a:t>To add a column in a table, use the following syntax:</a:t>
            </a:r>
          </a:p>
          <a:p>
            <a:pPr>
              <a:buNone/>
            </a:pPr>
            <a:r>
              <a:rPr lang="en-US" dirty="0" smtClean="0"/>
              <a:t>Syntax:-  </a:t>
            </a:r>
            <a:r>
              <a:rPr lang="en-US" sz="2200" dirty="0" smtClean="0">
                <a:latin typeface="Times New Roman" pitchFamily="18" charset="0"/>
                <a:cs typeface="Times New Roman" pitchFamily="18" charset="0"/>
              </a:rPr>
              <a:t>ALTER TABLE </a:t>
            </a:r>
            <a:r>
              <a:rPr lang="en-US" sz="2200" i="1" dirty="0" err="1" smtClean="0">
                <a:latin typeface="Times New Roman" pitchFamily="18" charset="0"/>
                <a:cs typeface="Times New Roman" pitchFamily="18" charset="0"/>
              </a:rPr>
              <a:t>table_name</a:t>
            </a:r>
            <a:r>
              <a:rPr lang="en-US" sz="2200" i="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ADD </a:t>
            </a:r>
            <a:r>
              <a:rPr lang="en-US" sz="2200" i="1" dirty="0" err="1" smtClean="0">
                <a:latin typeface="Times New Roman" pitchFamily="18" charset="0"/>
                <a:cs typeface="Times New Roman" pitchFamily="18" charset="0"/>
              </a:rPr>
              <a:t>column_name</a:t>
            </a:r>
            <a:r>
              <a:rPr lang="en-US" sz="2200" i="1" dirty="0" smtClean="0">
                <a:latin typeface="Times New Roman" pitchFamily="18" charset="0"/>
                <a:cs typeface="Times New Roman" pitchFamily="18" charset="0"/>
              </a:rPr>
              <a:t> </a:t>
            </a:r>
            <a:r>
              <a:rPr lang="en-US" sz="2200" i="1" dirty="0" err="1" smtClean="0">
                <a:latin typeface="Times New Roman" pitchFamily="18" charset="0"/>
                <a:cs typeface="Times New Roman" pitchFamily="18" charset="0"/>
              </a:rPr>
              <a:t>datatype</a:t>
            </a:r>
            <a:r>
              <a:rPr lang="en-US" sz="2200" dirty="0" smtClean="0">
                <a:latin typeface="Times New Roman" pitchFamily="18" charset="0"/>
                <a:cs typeface="Times New Roman" pitchFamily="18" charset="0"/>
              </a:rPr>
              <a:t>;</a:t>
            </a:r>
          </a:p>
          <a:p>
            <a:pPr>
              <a:buNone/>
            </a:pPr>
            <a:r>
              <a:rPr lang="en-US" dirty="0" smtClean="0"/>
              <a:t> Example:-  ALTER TABLE STUDENT ADD PHONE    NUMBER(10);</a:t>
            </a:r>
          </a:p>
          <a:p>
            <a:r>
              <a:rPr lang="en-US" dirty="0" smtClean="0"/>
              <a:t>After adding column to insert data in it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buNone/>
            </a:pPr>
            <a:r>
              <a:rPr lang="en-US" sz="2800" b="1" dirty="0" smtClean="0">
                <a:latin typeface="Times New Roman" pitchFamily="18" charset="0"/>
                <a:cs typeface="Times New Roman" pitchFamily="18" charset="0"/>
              </a:rPr>
              <a:t>ALTER TABLE - DROP COLUMN</a:t>
            </a:r>
          </a:p>
          <a:p>
            <a:r>
              <a:rPr lang="en-US" sz="2800" dirty="0" smtClean="0">
                <a:latin typeface="Times New Roman" pitchFamily="18" charset="0"/>
                <a:cs typeface="Times New Roman" pitchFamily="18" charset="0"/>
              </a:rPr>
              <a:t>To delete a column in a table, use the following syntax (notice that some database systems don't allow deleting a column):</a:t>
            </a:r>
            <a:endParaRPr lang="en-US" sz="2800" b="1" dirty="0" smtClean="0">
              <a:latin typeface="Times New Roman" pitchFamily="18" charset="0"/>
              <a:cs typeface="Times New Roman" pitchFamily="18" charset="0"/>
            </a:endParaRPr>
          </a:p>
          <a:p>
            <a:pPr>
              <a:buNone/>
            </a:pPr>
            <a:r>
              <a:rPr lang="en-US" sz="2800" dirty="0" smtClean="0">
                <a:latin typeface="Times New Roman" pitchFamily="18" charset="0"/>
                <a:cs typeface="Times New Roman" pitchFamily="18" charset="0"/>
              </a:rPr>
              <a:t>Syntax:-Alter table </a:t>
            </a:r>
            <a:r>
              <a:rPr lang="en-US" sz="2800" i="1" dirty="0" err="1" smtClean="0">
                <a:latin typeface="Times New Roman" pitchFamily="18" charset="0"/>
                <a:cs typeface="Times New Roman" pitchFamily="18" charset="0"/>
              </a:rPr>
              <a:t>table_name</a:t>
            </a:r>
            <a:r>
              <a:rPr lang="en-US" sz="2800" dirty="0" smtClean="0">
                <a:latin typeface="Times New Roman" pitchFamily="18" charset="0"/>
                <a:cs typeface="Times New Roman" pitchFamily="18" charset="0"/>
              </a:rPr>
              <a:t> drop column </a:t>
            </a:r>
            <a:r>
              <a:rPr lang="en-US" sz="2800" i="1" dirty="0" err="1" smtClean="0">
                <a:latin typeface="Times New Roman" pitchFamily="18" charset="0"/>
                <a:cs typeface="Times New Roman" pitchFamily="18" charset="0"/>
              </a:rPr>
              <a:t>column_name</a:t>
            </a:r>
            <a:r>
              <a:rPr lang="en-US" sz="2800" dirty="0" smtClean="0">
                <a:latin typeface="Times New Roman" pitchFamily="18" charset="0"/>
                <a:cs typeface="Times New Roman" pitchFamily="18" charset="0"/>
              </a:rPr>
              <a:t>;</a:t>
            </a:r>
          </a:p>
          <a:p>
            <a:r>
              <a:rPr lang="en-US" sz="2800" dirty="0" err="1" smtClean="0">
                <a:latin typeface="Times New Roman" pitchFamily="18" charset="0"/>
                <a:cs typeface="Times New Roman" pitchFamily="18" charset="0"/>
              </a:rPr>
              <a:t>Eg</a:t>
            </a:r>
            <a:r>
              <a:rPr lang="en-US" sz="2800" dirty="0" smtClean="0">
                <a:latin typeface="Times New Roman" pitchFamily="18" charset="0"/>
                <a:cs typeface="Times New Roman" pitchFamily="18" charset="0"/>
              </a:rPr>
              <a:t>:- Alter table student drop column id;</a:t>
            </a:r>
          </a:p>
          <a:p>
            <a:pPr>
              <a:buNone/>
            </a:pPr>
            <a:r>
              <a:rPr lang="en-US" sz="2800" dirty="0" smtClean="0">
                <a:latin typeface="Times New Roman" pitchFamily="18" charset="0"/>
                <a:cs typeface="Times New Roman" pitchFamily="18" charset="0"/>
              </a:rPr>
              <a:t>Syntax:- Alter table </a:t>
            </a:r>
            <a:r>
              <a:rPr lang="en-US" sz="2800" i="1" dirty="0" err="1" smtClean="0">
                <a:latin typeface="Times New Roman" pitchFamily="18" charset="0"/>
                <a:cs typeface="Times New Roman" pitchFamily="18" charset="0"/>
              </a:rPr>
              <a:t>table_name</a:t>
            </a:r>
            <a:r>
              <a:rPr lang="en-US" sz="2800" dirty="0" smtClean="0">
                <a:latin typeface="Times New Roman" pitchFamily="18" charset="0"/>
                <a:cs typeface="Times New Roman" pitchFamily="18" charset="0"/>
              </a:rPr>
              <a:t> modify </a:t>
            </a:r>
            <a:r>
              <a:rPr lang="en-US" sz="2800" i="1" dirty="0" err="1" smtClean="0">
                <a:latin typeface="Times New Roman" pitchFamily="18" charset="0"/>
                <a:cs typeface="Times New Roman" pitchFamily="18" charset="0"/>
              </a:rPr>
              <a:t>column_name</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datatype</a:t>
            </a:r>
            <a:r>
              <a:rPr lang="en-US" sz="2800" dirty="0" smtClean="0">
                <a:latin typeface="Times New Roman" pitchFamily="18" charset="0"/>
                <a:cs typeface="Times New Roman" pitchFamily="18" charset="0"/>
              </a:rPr>
              <a: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b="1" dirty="0" smtClean="0"/>
              <a:t/>
            </a:r>
            <a:br>
              <a:rPr lang="en-US" b="1" dirty="0" smtClean="0"/>
            </a:br>
            <a:r>
              <a:rPr lang="en-US" b="1" dirty="0" smtClean="0"/>
              <a:t>TRUNCATE </a:t>
            </a:r>
            <a:r>
              <a:rPr lang="en-US" dirty="0" smtClean="0"/>
              <a:t/>
            </a:r>
            <a:br>
              <a:rPr lang="en-US" dirty="0" smtClean="0"/>
            </a:br>
            <a:endParaRPr lang="en-US" dirty="0"/>
          </a:p>
        </p:txBody>
      </p:sp>
      <p:sp>
        <p:nvSpPr>
          <p:cNvPr id="3" name="Content Placeholder 2"/>
          <p:cNvSpPr>
            <a:spLocks noGrp="1"/>
          </p:cNvSpPr>
          <p:nvPr>
            <p:ph idx="1"/>
          </p:nvPr>
        </p:nvSpPr>
        <p:spPr>
          <a:xfrm>
            <a:off x="457200" y="1143000"/>
            <a:ext cx="8229600" cy="5486400"/>
          </a:xfrm>
        </p:spPr>
        <p:txBody>
          <a:bodyPr>
            <a:normAutofit fontScale="92500" lnSpcReduction="20000"/>
          </a:bodyPr>
          <a:lstStyle/>
          <a:p>
            <a:r>
              <a:rPr lang="en-US" sz="2400" dirty="0" smtClean="0">
                <a:latin typeface="Times New Roman" pitchFamily="18" charset="0"/>
                <a:cs typeface="Times New Roman" pitchFamily="18" charset="0"/>
              </a:rPr>
              <a:t>The TRUNCATE TABLE statement is used to delete the data inside a table, but not the table itself.</a:t>
            </a:r>
          </a:p>
          <a:p>
            <a:pPr>
              <a:buNone/>
            </a:pPr>
            <a:r>
              <a:rPr lang="en-US" dirty="0" smtClean="0"/>
              <a:t>Syntax:- </a:t>
            </a:r>
          </a:p>
          <a:p>
            <a:pPr>
              <a:buNone/>
            </a:pPr>
            <a:r>
              <a:rPr lang="en-US" dirty="0" smtClean="0"/>
              <a:t>     TRUNCATE TABLE </a:t>
            </a:r>
            <a:r>
              <a:rPr lang="en-US" i="1" dirty="0" err="1" smtClean="0"/>
              <a:t>table_name</a:t>
            </a:r>
            <a:r>
              <a:rPr lang="en-US" dirty="0" smtClean="0"/>
              <a:t>; </a:t>
            </a:r>
          </a:p>
          <a:p>
            <a:pPr>
              <a:buNone/>
            </a:pPr>
            <a:r>
              <a:rPr lang="en-US" dirty="0" smtClean="0"/>
              <a:t>      Example :- truncate table student;</a:t>
            </a:r>
          </a:p>
          <a:p>
            <a:pPr>
              <a:buNone/>
            </a:pPr>
            <a:r>
              <a:rPr lang="en-US" b="1" dirty="0" smtClean="0"/>
              <a:t>DROP	</a:t>
            </a:r>
            <a:endParaRPr lang="en-US" dirty="0" smtClean="0"/>
          </a:p>
          <a:p>
            <a:r>
              <a:rPr lang="en-US" sz="3000" dirty="0" smtClean="0">
                <a:latin typeface="Times New Roman" pitchFamily="18" charset="0"/>
                <a:cs typeface="Times New Roman" pitchFamily="18" charset="0"/>
              </a:rPr>
              <a:t>The DROP TABLE statement is used to drop an existing table in a database.</a:t>
            </a:r>
          </a:p>
          <a:p>
            <a:pPr>
              <a:buNone/>
            </a:pPr>
            <a:r>
              <a:rPr lang="en-US" sz="3000" dirty="0" smtClean="0">
                <a:latin typeface="Times New Roman" pitchFamily="18" charset="0"/>
                <a:cs typeface="Times New Roman" pitchFamily="18" charset="0"/>
              </a:rPr>
              <a:t>Syntax:-</a:t>
            </a:r>
          </a:p>
          <a:p>
            <a:r>
              <a:rPr lang="en-US" sz="3000" dirty="0" smtClean="0">
                <a:latin typeface="Times New Roman" pitchFamily="18" charset="0"/>
                <a:cs typeface="Times New Roman" pitchFamily="18" charset="0"/>
              </a:rPr>
              <a:t>  DROP TABLE </a:t>
            </a:r>
            <a:r>
              <a:rPr lang="en-US" sz="3000" i="1" dirty="0" err="1" smtClean="0">
                <a:latin typeface="Times New Roman" pitchFamily="18" charset="0"/>
                <a:cs typeface="Times New Roman" pitchFamily="18" charset="0"/>
              </a:rPr>
              <a:t>table_name</a:t>
            </a:r>
            <a:r>
              <a:rPr lang="en-US" sz="3000" dirty="0" smtClean="0">
                <a:latin typeface="Times New Roman" pitchFamily="18" charset="0"/>
                <a:cs typeface="Times New Roman" pitchFamily="18" charset="0"/>
              </a:rPr>
              <a:t>;</a:t>
            </a:r>
          </a:p>
          <a:p>
            <a:pPr>
              <a:buNone/>
            </a:pPr>
            <a:r>
              <a:rPr lang="en-US" b="1" dirty="0" smtClean="0"/>
              <a:t>RENAME TABLE</a:t>
            </a:r>
            <a:endParaRPr lang="en-US" dirty="0" smtClean="0"/>
          </a:p>
          <a:p>
            <a:pPr>
              <a:buNone/>
            </a:pPr>
            <a:r>
              <a:rPr lang="en-US" sz="3000" dirty="0" smtClean="0">
                <a:latin typeface="Times New Roman" pitchFamily="18" charset="0"/>
                <a:cs typeface="Times New Roman" pitchFamily="18" charset="0"/>
              </a:rPr>
              <a:t>Syntax:-</a:t>
            </a:r>
          </a:p>
          <a:p>
            <a:pPr>
              <a:buNone/>
            </a:pPr>
            <a:r>
              <a:rPr lang="en-US" sz="3000" dirty="0" smtClean="0">
                <a:latin typeface="Times New Roman" pitchFamily="18" charset="0"/>
                <a:cs typeface="Times New Roman" pitchFamily="18" charset="0"/>
              </a:rPr>
              <a:t> rename table </a:t>
            </a:r>
            <a:r>
              <a:rPr lang="en-US" sz="3000" dirty="0" err="1" smtClean="0">
                <a:latin typeface="Times New Roman" pitchFamily="18" charset="0"/>
                <a:cs typeface="Times New Roman" pitchFamily="18" charset="0"/>
              </a:rPr>
              <a:t>old_tablename</a:t>
            </a:r>
            <a:r>
              <a:rPr lang="en-US" sz="3000" dirty="0" smtClean="0">
                <a:latin typeface="Times New Roman" pitchFamily="18" charset="0"/>
                <a:cs typeface="Times New Roman" pitchFamily="18" charset="0"/>
              </a:rPr>
              <a:t> to </a:t>
            </a:r>
            <a:r>
              <a:rPr lang="en-US" sz="3000" dirty="0" err="1" smtClean="0">
                <a:latin typeface="Times New Roman" pitchFamily="18" charset="0"/>
                <a:cs typeface="Times New Roman" pitchFamily="18" charset="0"/>
              </a:rPr>
              <a:t>new_table</a:t>
            </a:r>
            <a:r>
              <a:rPr lang="en-US" sz="3000" dirty="0" smtClean="0">
                <a:latin typeface="Times New Roman" pitchFamily="18" charset="0"/>
                <a:cs typeface="Times New Roman" pitchFamily="18" charset="0"/>
              </a:rPr>
              <a:t> name;</a:t>
            </a:r>
          </a:p>
          <a:p>
            <a:endParaRPr lang="en-US" dirty="0" smtClean="0"/>
          </a:p>
          <a:p>
            <a:endParaRPr lang="en-US" dirty="0" smtClean="0"/>
          </a:p>
          <a:p>
            <a:pPr>
              <a:buNone/>
            </a:pP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DML QUERIES</a:t>
            </a:r>
            <a:endParaRPr lang="en-US" dirty="0"/>
          </a:p>
        </p:txBody>
      </p:sp>
      <p:sp>
        <p:nvSpPr>
          <p:cNvPr id="3" name="Content Placeholder 2"/>
          <p:cNvSpPr>
            <a:spLocks noGrp="1"/>
          </p:cNvSpPr>
          <p:nvPr>
            <p:ph idx="1"/>
          </p:nvPr>
        </p:nvSpPr>
        <p:spPr>
          <a:xfrm>
            <a:off x="457200" y="1066800"/>
            <a:ext cx="8229600" cy="5059363"/>
          </a:xfrm>
        </p:spPr>
        <p:txBody>
          <a:bodyPr>
            <a:normAutofit fontScale="92500" lnSpcReduction="10000"/>
          </a:bodyPr>
          <a:lstStyle/>
          <a:p>
            <a:pPr>
              <a:buNone/>
            </a:pPr>
            <a:r>
              <a:rPr lang="en-US" b="1" dirty="0" smtClean="0"/>
              <a:t>Inserting data into table Syntax:- </a:t>
            </a:r>
            <a:endParaRPr lang="en-US" dirty="0" smtClean="0"/>
          </a:p>
          <a:p>
            <a:r>
              <a:rPr lang="en-US" dirty="0" smtClean="0"/>
              <a:t>The INSERT INTO statement is used to insert new records in a table.</a:t>
            </a:r>
          </a:p>
          <a:p>
            <a:pPr lvl="0"/>
            <a:r>
              <a:rPr lang="en-US" dirty="0" smtClean="0"/>
              <a:t>Specify both the column names and the values to be inserted:</a:t>
            </a:r>
          </a:p>
          <a:p>
            <a:pPr>
              <a:buNone/>
            </a:pPr>
            <a:r>
              <a:rPr lang="en-US" dirty="0" smtClean="0"/>
              <a:t>Syntax :- </a:t>
            </a:r>
          </a:p>
          <a:p>
            <a:pPr lvl="0"/>
            <a:r>
              <a:rPr lang="en-US" sz="2600" dirty="0" smtClean="0">
                <a:latin typeface="Times New Roman" pitchFamily="18" charset="0"/>
                <a:cs typeface="Times New Roman" pitchFamily="18" charset="0"/>
              </a:rPr>
              <a:t>INSERT INTO </a:t>
            </a:r>
            <a:r>
              <a:rPr lang="en-US" sz="2600" i="1" dirty="0" err="1" smtClean="0">
                <a:latin typeface="Times New Roman" pitchFamily="18" charset="0"/>
                <a:cs typeface="Times New Roman" pitchFamily="18" charset="0"/>
              </a:rPr>
              <a:t>table_name</a:t>
            </a:r>
            <a:r>
              <a:rPr lang="en-US" sz="2600" dirty="0" smtClean="0">
                <a:latin typeface="Times New Roman" pitchFamily="18" charset="0"/>
                <a:cs typeface="Times New Roman" pitchFamily="18" charset="0"/>
              </a:rPr>
              <a:t> (</a:t>
            </a:r>
            <a:r>
              <a:rPr lang="en-US" sz="2600" i="1" dirty="0" smtClean="0">
                <a:latin typeface="Times New Roman" pitchFamily="18" charset="0"/>
                <a:cs typeface="Times New Roman" pitchFamily="18" charset="0"/>
              </a:rPr>
              <a:t>column1</a:t>
            </a:r>
            <a:r>
              <a:rPr lang="en-US" sz="2600" dirty="0" smtClean="0">
                <a:latin typeface="Times New Roman" pitchFamily="18" charset="0"/>
                <a:cs typeface="Times New Roman" pitchFamily="18" charset="0"/>
              </a:rPr>
              <a:t>,</a:t>
            </a:r>
            <a:r>
              <a:rPr lang="en-US" sz="2600" i="1" dirty="0" smtClean="0">
                <a:latin typeface="Times New Roman" pitchFamily="18" charset="0"/>
                <a:cs typeface="Times New Roman" pitchFamily="18" charset="0"/>
              </a:rPr>
              <a:t> column2</a:t>
            </a:r>
            <a:r>
              <a:rPr lang="en-US" sz="2600" dirty="0" smtClean="0">
                <a:latin typeface="Times New Roman" pitchFamily="18" charset="0"/>
                <a:cs typeface="Times New Roman" pitchFamily="18" charset="0"/>
              </a:rPr>
              <a:t>,</a:t>
            </a:r>
            <a:r>
              <a:rPr lang="en-US" sz="2600" i="1" dirty="0" smtClean="0">
                <a:latin typeface="Times New Roman" pitchFamily="18" charset="0"/>
                <a:cs typeface="Times New Roman" pitchFamily="18" charset="0"/>
              </a:rPr>
              <a:t> column3</a:t>
            </a:r>
            <a:r>
              <a:rPr lang="en-US" sz="2600" dirty="0" smtClean="0">
                <a:latin typeface="Times New Roman" pitchFamily="18" charset="0"/>
                <a:cs typeface="Times New Roman" pitchFamily="18" charset="0"/>
              </a:rPr>
              <a:t>,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VALUES (</a:t>
            </a:r>
            <a:r>
              <a:rPr lang="en-US" sz="2600" i="1" dirty="0" smtClean="0">
                <a:latin typeface="Times New Roman" pitchFamily="18" charset="0"/>
                <a:cs typeface="Times New Roman" pitchFamily="18" charset="0"/>
              </a:rPr>
              <a:t>value1</a:t>
            </a:r>
            <a:r>
              <a:rPr lang="en-US" sz="2600" dirty="0" smtClean="0">
                <a:latin typeface="Times New Roman" pitchFamily="18" charset="0"/>
                <a:cs typeface="Times New Roman" pitchFamily="18" charset="0"/>
              </a:rPr>
              <a:t>,</a:t>
            </a:r>
            <a:r>
              <a:rPr lang="en-US" sz="2600" i="1" dirty="0" smtClean="0">
                <a:latin typeface="Times New Roman" pitchFamily="18" charset="0"/>
                <a:cs typeface="Times New Roman" pitchFamily="18" charset="0"/>
              </a:rPr>
              <a:t> value2</a:t>
            </a:r>
            <a:r>
              <a:rPr lang="en-US" sz="2600" dirty="0" smtClean="0">
                <a:latin typeface="Times New Roman" pitchFamily="18" charset="0"/>
                <a:cs typeface="Times New Roman" pitchFamily="18" charset="0"/>
              </a:rPr>
              <a:t>,</a:t>
            </a:r>
            <a:r>
              <a:rPr lang="en-US" sz="2600" i="1" dirty="0" smtClean="0">
                <a:latin typeface="Times New Roman" pitchFamily="18" charset="0"/>
                <a:cs typeface="Times New Roman" pitchFamily="18" charset="0"/>
              </a:rPr>
              <a:t> value3</a:t>
            </a:r>
            <a:r>
              <a:rPr lang="en-US" sz="2600" dirty="0" smtClean="0">
                <a:latin typeface="Times New Roman" pitchFamily="18" charset="0"/>
                <a:cs typeface="Times New Roman" pitchFamily="18" charset="0"/>
              </a:rPr>
              <a:t>, ...);</a:t>
            </a:r>
            <a:r>
              <a:rPr lang="en-US" dirty="0" smtClean="0"/>
              <a:t> </a:t>
            </a:r>
          </a:p>
          <a:p>
            <a:r>
              <a:rPr lang="en-US" dirty="0" smtClean="0"/>
              <a:t>Example:-</a:t>
            </a:r>
          </a:p>
          <a:p>
            <a:pPr>
              <a:buNone/>
            </a:pPr>
            <a:r>
              <a:rPr lang="en-US" dirty="0" smtClean="0"/>
              <a:t>   </a:t>
            </a:r>
            <a:r>
              <a:rPr lang="en-US" sz="3000" dirty="0" smtClean="0">
                <a:latin typeface="Times New Roman" pitchFamily="18" charset="0"/>
                <a:cs typeface="Times New Roman" pitchFamily="18" charset="0"/>
              </a:rPr>
              <a:t>Insert into student((name, id) values(</a:t>
            </a:r>
            <a:r>
              <a:rPr lang="en-US" sz="3000" dirty="0" err="1" smtClean="0">
                <a:latin typeface="Times New Roman" pitchFamily="18" charset="0"/>
                <a:cs typeface="Times New Roman" pitchFamily="18" charset="0"/>
              </a:rPr>
              <a:t>hafeena</a:t>
            </a:r>
            <a:r>
              <a:rPr lang="en-US" sz="3000" dirty="0" smtClean="0">
                <a:latin typeface="Times New Roman" pitchFamily="18" charset="0"/>
                <a:cs typeface="Times New Roman" pitchFamily="18" charset="0"/>
              </a:rPr>
              <a:t>, 123a));</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t/>
            </a:r>
            <a:br>
              <a:rPr lang="en-US" b="1" dirty="0" smtClean="0"/>
            </a:br>
            <a:r>
              <a:rPr lang="en-US" b="1" dirty="0" smtClean="0"/>
              <a:t>UPDATE COMMAND</a:t>
            </a: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4830763"/>
          </a:xfrm>
        </p:spPr>
        <p:txBody>
          <a:bodyPr>
            <a:normAutofit/>
          </a:bodyPr>
          <a:lstStyle/>
          <a:p>
            <a:r>
              <a:rPr lang="en-US" sz="2800" dirty="0" smtClean="0">
                <a:latin typeface="Times New Roman" pitchFamily="18" charset="0"/>
                <a:cs typeface="Times New Roman" pitchFamily="18" charset="0"/>
              </a:rPr>
              <a:t>The UPDATE statement is used to modify the existing records in a table.</a:t>
            </a:r>
          </a:p>
          <a:p>
            <a:r>
              <a:rPr lang="en-US" sz="2800" b="1" dirty="0" smtClean="0">
                <a:latin typeface="Times New Roman" pitchFamily="18" charset="0"/>
                <a:cs typeface="Times New Roman" pitchFamily="18" charset="0"/>
              </a:rPr>
              <a:t>UPDATE Syntax</a:t>
            </a:r>
          </a:p>
          <a:p>
            <a:r>
              <a:rPr lang="en-US" sz="2000" dirty="0" smtClean="0">
                <a:latin typeface="Times New Roman" pitchFamily="18" charset="0"/>
                <a:cs typeface="Times New Roman" pitchFamily="18" charset="0"/>
              </a:rPr>
              <a:t>UPDATE </a:t>
            </a:r>
            <a:r>
              <a:rPr lang="en-US" sz="2000" i="1" dirty="0" err="1" smtClean="0">
                <a:latin typeface="Times New Roman" pitchFamily="18" charset="0"/>
                <a:cs typeface="Times New Roman" pitchFamily="18" charset="0"/>
              </a:rPr>
              <a:t>table_name</a:t>
            </a:r>
            <a:r>
              <a:rPr lang="en-US" sz="2000" dirty="0" smtClean="0">
                <a:latin typeface="Times New Roman" pitchFamily="18" charset="0"/>
                <a:cs typeface="Times New Roman" pitchFamily="18" charset="0"/>
              </a:rPr>
              <a:t> SET </a:t>
            </a:r>
            <a:r>
              <a:rPr lang="en-US" sz="2000" i="1" dirty="0" smtClean="0">
                <a:latin typeface="Times New Roman" pitchFamily="18" charset="0"/>
                <a:cs typeface="Times New Roman" pitchFamily="18" charset="0"/>
              </a:rPr>
              <a:t>column1 </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 value1</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 column2 </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 value2</a:t>
            </a:r>
            <a:r>
              <a:rPr lang="en-US" sz="2000" dirty="0" smtClean="0">
                <a:latin typeface="Times New Roman" pitchFamily="18" charset="0"/>
                <a:cs typeface="Times New Roman" pitchFamily="18" charset="0"/>
              </a:rPr>
              <a:t>, ... WHERE </a:t>
            </a:r>
            <a:r>
              <a:rPr lang="en-US" sz="2000" i="1" dirty="0" smtClean="0">
                <a:latin typeface="Times New Roman" pitchFamily="18" charset="0"/>
                <a:cs typeface="Times New Roman" pitchFamily="18" charset="0"/>
              </a:rPr>
              <a:t>condition</a:t>
            </a:r>
            <a:r>
              <a:rPr lang="en-US" sz="20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Update student set location=’</a:t>
            </a:r>
            <a:r>
              <a:rPr lang="en-US" sz="2400" dirty="0" err="1" smtClean="0">
                <a:latin typeface="Times New Roman" pitchFamily="18" charset="0"/>
                <a:cs typeface="Times New Roman" pitchFamily="18" charset="0"/>
              </a:rPr>
              <a:t>vijaywada</a:t>
            </a:r>
            <a:r>
              <a:rPr lang="en-US" sz="2400" dirty="0" smtClean="0">
                <a:latin typeface="Times New Roman" pitchFamily="18" charset="0"/>
                <a:cs typeface="Times New Roman" pitchFamily="18" charset="0"/>
              </a:rPr>
              <a:t>’ where </a:t>
            </a:r>
            <a:r>
              <a:rPr lang="en-US" sz="2400" dirty="0" err="1" smtClean="0">
                <a:latin typeface="Times New Roman" pitchFamily="18" charset="0"/>
                <a:cs typeface="Times New Roman" pitchFamily="18" charset="0"/>
              </a:rPr>
              <a:t>idno</a:t>
            </a:r>
            <a:r>
              <a:rPr lang="en-US" sz="2400" dirty="0" smtClean="0">
                <a:latin typeface="Times New Roman" pitchFamily="18" charset="0"/>
                <a:cs typeface="Times New Roman" pitchFamily="18" charset="0"/>
              </a:rPr>
              <a:t>=’12da’; </a:t>
            </a:r>
            <a:endParaRPr lang="en-US" sz="2800" b="1" dirty="0" smtClean="0"/>
          </a:p>
          <a:p>
            <a:pPr>
              <a:buNone/>
            </a:pPr>
            <a:r>
              <a:rPr lang="en-US" sz="2800" b="1" dirty="0" smtClean="0"/>
              <a:t>Note:</a:t>
            </a:r>
            <a:r>
              <a:rPr lang="en-US" sz="2800" dirty="0" smtClean="0"/>
              <a:t> </a:t>
            </a:r>
            <a:r>
              <a:rPr lang="en-US" sz="2000" dirty="0" smtClean="0">
                <a:latin typeface="Times New Roman" pitchFamily="18" charset="0"/>
                <a:cs typeface="Times New Roman" pitchFamily="18" charset="0"/>
              </a:rPr>
              <a:t>Be careful when updating records in a </a:t>
            </a:r>
            <a:r>
              <a:rPr lang="en-US" sz="2000" dirty="0" err="1" smtClean="0">
                <a:latin typeface="Times New Roman" pitchFamily="18" charset="0"/>
                <a:cs typeface="Times New Roman" pitchFamily="18" charset="0"/>
              </a:rPr>
              <a:t>table!Notice</a:t>
            </a:r>
            <a:r>
              <a:rPr lang="en-US" sz="2000" dirty="0" smtClean="0">
                <a:latin typeface="Times New Roman" pitchFamily="18" charset="0"/>
                <a:cs typeface="Times New Roman" pitchFamily="18" charset="0"/>
              </a:rPr>
              <a:t> the WHERE clause in the UPDATE statement. The WHERE clause specifies which record(s) that should be updated. If you omit the WHERE clause, all records in the table will be updated</a:t>
            </a:r>
            <a:endParaRPr lang="en-US"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
            </a:r>
            <a:br>
              <a:rPr lang="en-US" dirty="0" smtClean="0"/>
            </a:br>
            <a:r>
              <a:rPr lang="en-US" dirty="0" smtClean="0"/>
              <a:t>DELETE Syntax</a:t>
            </a:r>
            <a:r>
              <a:rPr lang="en-US" b="1" dirty="0" smtClean="0"/>
              <a:t/>
            </a:r>
            <a:br>
              <a:rPr lang="en-US" b="1" dirty="0" smtClean="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dirty="0" smtClean="0">
                <a:latin typeface="Times New Roman" pitchFamily="18" charset="0"/>
                <a:cs typeface="Times New Roman" pitchFamily="18" charset="0"/>
              </a:rPr>
              <a:t>Syntax:-</a:t>
            </a:r>
          </a:p>
          <a:p>
            <a:pPr>
              <a:buNone/>
            </a:pPr>
            <a:r>
              <a:rPr lang="en-US" sz="2400" dirty="0" smtClean="0">
                <a:latin typeface="Times New Roman" pitchFamily="18" charset="0"/>
                <a:cs typeface="Times New Roman" pitchFamily="18" charset="0"/>
              </a:rPr>
              <a:t>         DELETE FROM </a:t>
            </a:r>
            <a:r>
              <a:rPr lang="en-US" sz="2400" i="1" dirty="0" err="1" smtClean="0">
                <a:latin typeface="Times New Roman" pitchFamily="18" charset="0"/>
                <a:cs typeface="Times New Roman" pitchFamily="18" charset="0"/>
              </a:rPr>
              <a:t>table_name</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WHERE </a:t>
            </a:r>
            <a:r>
              <a:rPr lang="en-US" sz="2400" i="1" dirty="0" smtClean="0">
                <a:latin typeface="Times New Roman" pitchFamily="18" charset="0"/>
                <a:cs typeface="Times New Roman" pitchFamily="18" charset="0"/>
              </a:rPr>
              <a:t>condition</a:t>
            </a:r>
            <a:r>
              <a:rPr lang="en-US" sz="2400" dirty="0" smtClean="0">
                <a:latin typeface="Times New Roman" pitchFamily="18" charset="0"/>
                <a:cs typeface="Times New Roman" pitchFamily="18" charset="0"/>
              </a:rPr>
              <a:t>;</a:t>
            </a:r>
          </a:p>
          <a:p>
            <a:r>
              <a:rPr lang="en-US" sz="2400" b="1" dirty="0" smtClean="0">
                <a:latin typeface="Times New Roman" pitchFamily="18" charset="0"/>
                <a:cs typeface="Times New Roman" pitchFamily="18" charset="0"/>
              </a:rPr>
              <a:t>Example:- </a:t>
            </a:r>
          </a:p>
          <a:p>
            <a:pPr>
              <a:buNone/>
            </a:pPr>
            <a:r>
              <a:rPr lang="en-US" sz="24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Delete from student where name=’</a:t>
            </a:r>
            <a:r>
              <a:rPr lang="en-US" sz="2800" dirty="0" err="1" smtClean="0">
                <a:latin typeface="Times New Roman" pitchFamily="18" charset="0"/>
                <a:cs typeface="Times New Roman" pitchFamily="18" charset="0"/>
              </a:rPr>
              <a:t>hafeena</a:t>
            </a:r>
            <a:r>
              <a:rPr lang="en-US" sz="2800" dirty="0" smtClean="0">
                <a:latin typeface="Times New Roman" pitchFamily="18" charset="0"/>
                <a:cs typeface="Times New Roman" pitchFamily="18" charset="0"/>
              </a:rPr>
              <a:t>’;</a:t>
            </a:r>
          </a:p>
          <a:p>
            <a:pPr>
              <a:buNone/>
            </a:pPr>
            <a:endParaRPr lang="en-US" sz="28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Data Control Language</a:t>
            </a:r>
            <a:br>
              <a:rPr lang="en-US" dirty="0" smtClean="0"/>
            </a:br>
            <a:endParaRPr lang="en-US" dirty="0"/>
          </a:p>
        </p:txBody>
      </p:sp>
      <p:sp>
        <p:nvSpPr>
          <p:cNvPr id="3" name="Content Placeholder 2"/>
          <p:cNvSpPr>
            <a:spLocks noGrp="1"/>
          </p:cNvSpPr>
          <p:nvPr>
            <p:ph idx="1"/>
          </p:nvPr>
        </p:nvSpPr>
        <p:spPr>
          <a:xfrm>
            <a:off x="457200" y="1143000"/>
            <a:ext cx="8229600" cy="4983163"/>
          </a:xfrm>
        </p:spPr>
        <p:txBody>
          <a:bodyPr>
            <a:noAutofit/>
          </a:bodyPr>
          <a:lstStyle/>
          <a:p>
            <a:pPr>
              <a:buNone/>
            </a:pPr>
            <a:r>
              <a:rPr lang="en-US" sz="2400" dirty="0" smtClean="0">
                <a:latin typeface="Times New Roman" pitchFamily="18" charset="0"/>
                <a:cs typeface="Times New Roman" pitchFamily="18" charset="0"/>
              </a:rPr>
              <a:t>DCL commands are used to grant and take back authority from any database user.</a:t>
            </a:r>
          </a:p>
          <a:p>
            <a:pPr>
              <a:buNone/>
            </a:pPr>
            <a:r>
              <a:rPr lang="en-US" sz="2400" dirty="0" smtClean="0">
                <a:latin typeface="Times New Roman" pitchFamily="18" charset="0"/>
                <a:cs typeface="Times New Roman" pitchFamily="18" charset="0"/>
              </a:rPr>
              <a:t>Here are some commands that come under DCL:</a:t>
            </a:r>
          </a:p>
          <a:p>
            <a:r>
              <a:rPr lang="en-US" sz="2400" dirty="0" smtClean="0">
                <a:latin typeface="Times New Roman" pitchFamily="18" charset="0"/>
                <a:cs typeface="Times New Roman" pitchFamily="18" charset="0"/>
              </a:rPr>
              <a:t>Grant</a:t>
            </a:r>
          </a:p>
          <a:p>
            <a:r>
              <a:rPr lang="en-US" sz="2400" dirty="0" smtClean="0">
                <a:latin typeface="Times New Roman" pitchFamily="18" charset="0"/>
                <a:cs typeface="Times New Roman" pitchFamily="18" charset="0"/>
              </a:rPr>
              <a:t>Revoke</a:t>
            </a:r>
          </a:p>
          <a:p>
            <a:pPr>
              <a:buNone/>
            </a:pPr>
            <a:r>
              <a:rPr lang="en-US" sz="2400" b="1" dirty="0" smtClean="0">
                <a:latin typeface="Times New Roman" pitchFamily="18" charset="0"/>
                <a:cs typeface="Times New Roman" pitchFamily="18" charset="0"/>
              </a:rPr>
              <a:t> a. Grant:</a:t>
            </a:r>
            <a:r>
              <a:rPr lang="en-US" sz="2400" dirty="0" smtClean="0">
                <a:latin typeface="Times New Roman" pitchFamily="18" charset="0"/>
                <a:cs typeface="Times New Roman" pitchFamily="18" charset="0"/>
              </a:rPr>
              <a:t> It is used to give user access privileges to a database.</a:t>
            </a:r>
          </a:p>
          <a:p>
            <a:pPr>
              <a:buNone/>
            </a:pPr>
            <a:r>
              <a:rPr lang="en-US" sz="2400" b="1" dirty="0" smtClean="0">
                <a:latin typeface="Times New Roman" pitchFamily="18" charset="0"/>
                <a:cs typeface="Times New Roman" pitchFamily="18" charset="0"/>
              </a:rPr>
              <a:t>Example</a:t>
            </a:r>
            <a:endParaRPr lang="en-US" sz="24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GRANT SELECT, UPDATE ON MY_TABLE TO SOME_USER, ANOTHER_USER;  </a:t>
            </a:r>
          </a:p>
          <a:p>
            <a:pPr>
              <a:buNone/>
            </a:pPr>
            <a:r>
              <a:rPr lang="en-US" sz="2400" b="1" dirty="0" smtClean="0">
                <a:latin typeface="Times New Roman" pitchFamily="18" charset="0"/>
                <a:cs typeface="Times New Roman" pitchFamily="18" charset="0"/>
              </a:rPr>
              <a:t> b. Revoke:</a:t>
            </a:r>
            <a:r>
              <a:rPr lang="en-US" sz="2400" dirty="0" smtClean="0">
                <a:latin typeface="Times New Roman" pitchFamily="18" charset="0"/>
                <a:cs typeface="Times New Roman" pitchFamily="18" charset="0"/>
              </a:rPr>
              <a:t> It is used to take back permissions from the user.</a:t>
            </a:r>
          </a:p>
          <a:p>
            <a:pPr>
              <a:buNone/>
            </a:pPr>
            <a:r>
              <a:rPr lang="en-US" sz="2400" b="1" dirty="0" smtClean="0">
                <a:latin typeface="Times New Roman" pitchFamily="18" charset="0"/>
                <a:cs typeface="Times New Roman" pitchFamily="18" charset="0"/>
              </a:rPr>
              <a:t>Example</a:t>
            </a:r>
            <a:endParaRPr lang="en-US" sz="24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REVOKE SELECT, UPDATE ON MY_TABLE FROM USER1, USER2;</a:t>
            </a:r>
            <a:r>
              <a:rPr lang="en-US" sz="2400" dirty="0" smtClean="0">
                <a:latin typeface="Times New Roman" pitchFamily="18" charset="0"/>
                <a:cs typeface="Times New Roman" pitchFamily="18" charset="0"/>
              </a:rPr>
              <a:t>  </a:t>
            </a:r>
          </a:p>
          <a:p>
            <a:pPr>
              <a:buNone/>
            </a:pPr>
            <a:endParaRPr lang="en-US"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
            </a:r>
            <a:br>
              <a:rPr lang="en-US" dirty="0" smtClean="0"/>
            </a:br>
            <a:r>
              <a:rPr lang="en-US" dirty="0" smtClean="0"/>
              <a:t>Transaction Control Language</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sz="2800" dirty="0" smtClean="0">
                <a:latin typeface="Times New Roman" pitchFamily="18" charset="0"/>
                <a:cs typeface="Times New Roman" pitchFamily="18" charset="0"/>
              </a:rPr>
              <a:t>TCL commands can only use with DML commands like INSERT, DELETE and UPDATE only.</a:t>
            </a:r>
          </a:p>
          <a:p>
            <a:r>
              <a:rPr lang="en-US" sz="2800" dirty="0" smtClean="0">
                <a:latin typeface="Times New Roman" pitchFamily="18" charset="0"/>
                <a:cs typeface="Times New Roman" pitchFamily="18" charset="0"/>
              </a:rPr>
              <a:t>These operations are automatically committed in the database that's why they cannot be used while creating tables or dropping them.</a:t>
            </a:r>
          </a:p>
          <a:p>
            <a:r>
              <a:rPr lang="en-US" sz="2800" dirty="0" smtClean="0">
                <a:latin typeface="Times New Roman" pitchFamily="18" charset="0"/>
                <a:cs typeface="Times New Roman" pitchFamily="18" charset="0"/>
              </a:rPr>
              <a:t>Here are some commands that come under TCL:</a:t>
            </a:r>
          </a:p>
          <a:p>
            <a:r>
              <a:rPr lang="en-US" sz="2800" dirty="0" smtClean="0">
                <a:latin typeface="Times New Roman" pitchFamily="18" charset="0"/>
                <a:cs typeface="Times New Roman" pitchFamily="18" charset="0"/>
              </a:rPr>
              <a:t>COMMIT</a:t>
            </a:r>
          </a:p>
          <a:p>
            <a:r>
              <a:rPr lang="en-US" sz="2800" dirty="0" smtClean="0">
                <a:latin typeface="Times New Roman" pitchFamily="18" charset="0"/>
                <a:cs typeface="Times New Roman" pitchFamily="18" charset="0"/>
              </a:rPr>
              <a:t>ROLLBACK</a:t>
            </a:r>
          </a:p>
          <a:p>
            <a:r>
              <a:rPr lang="en-US" sz="2800" dirty="0" smtClean="0">
                <a:latin typeface="Times New Roman" pitchFamily="18" charset="0"/>
                <a:cs typeface="Times New Roman" pitchFamily="18" charset="0"/>
              </a:rPr>
              <a:t>SAVEPOINT</a:t>
            </a:r>
          </a:p>
          <a:p>
            <a:pPr>
              <a:buNone/>
            </a:pPr>
            <a:endParaRPr lang="en-US" sz="28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buNone/>
            </a:pPr>
            <a:r>
              <a:rPr lang="en-US" b="1" dirty="0" smtClean="0"/>
              <a:t>Commit:</a:t>
            </a:r>
            <a:r>
              <a:rPr lang="en-US" dirty="0" smtClean="0"/>
              <a:t> Commit command is used to save all the transactions to the database.</a:t>
            </a:r>
          </a:p>
          <a:p>
            <a:pPr>
              <a:buNone/>
            </a:pPr>
            <a:r>
              <a:rPr lang="en-US" b="1" dirty="0" smtClean="0"/>
              <a:t>Syntax:</a:t>
            </a:r>
            <a:endParaRPr lang="en-US" dirty="0" smtClean="0"/>
          </a:p>
          <a:p>
            <a:pPr>
              <a:buNone/>
            </a:pPr>
            <a:r>
              <a:rPr lang="en-US" dirty="0" smtClean="0"/>
              <a:t>COMMIT;  </a:t>
            </a:r>
          </a:p>
          <a:p>
            <a:pPr>
              <a:buNone/>
            </a:pPr>
            <a:r>
              <a:rPr lang="en-US" b="1" dirty="0" smtClean="0"/>
              <a:t>Example:</a:t>
            </a:r>
            <a:endParaRPr lang="en-US" dirty="0" smtClean="0"/>
          </a:p>
          <a:p>
            <a:pPr>
              <a:buNone/>
            </a:pPr>
            <a:r>
              <a:rPr lang="en-US" sz="2000" dirty="0" smtClean="0">
                <a:latin typeface="Times New Roman" pitchFamily="18" charset="0"/>
                <a:cs typeface="Times New Roman" pitchFamily="18" charset="0"/>
              </a:rPr>
              <a:t>DELETE FROM CUSTOMERS   WHERE AGE = 25;  </a:t>
            </a:r>
          </a:p>
          <a:p>
            <a:pPr>
              <a:buNone/>
            </a:pPr>
            <a:r>
              <a:rPr lang="en-US" sz="2000" dirty="0" smtClean="0">
                <a:latin typeface="Times New Roman" pitchFamily="18" charset="0"/>
                <a:cs typeface="Times New Roman" pitchFamily="18" charset="0"/>
              </a:rPr>
              <a:t>COMMIT;  </a:t>
            </a:r>
          </a:p>
          <a:p>
            <a:pPr>
              <a:buNone/>
            </a:pPr>
            <a:r>
              <a:rPr lang="en-US" b="1" dirty="0" smtClean="0"/>
              <a:t>Rollback:</a:t>
            </a:r>
            <a:r>
              <a:rPr lang="en-US" dirty="0" smtClean="0"/>
              <a:t> Rollback command is used to undo transactions that have not already been saved to the database.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buNone/>
            </a:pPr>
            <a:r>
              <a:rPr lang="en-US" b="1" dirty="0" smtClean="0"/>
              <a:t>Syntax:</a:t>
            </a:r>
            <a:endParaRPr lang="en-US" dirty="0" smtClean="0"/>
          </a:p>
          <a:p>
            <a:pPr>
              <a:buNone/>
            </a:pPr>
            <a:r>
              <a:rPr lang="en-US" dirty="0" smtClean="0"/>
              <a:t>ROLLBACK;  </a:t>
            </a:r>
            <a:endParaRPr lang="en-US" b="1" dirty="0" smtClean="0"/>
          </a:p>
          <a:p>
            <a:pPr>
              <a:buNone/>
            </a:pPr>
            <a:r>
              <a:rPr lang="en-US" b="1" dirty="0" smtClean="0"/>
              <a:t>Example:</a:t>
            </a:r>
            <a:endParaRPr lang="en-US" dirty="0" smtClean="0"/>
          </a:p>
          <a:p>
            <a:pPr>
              <a:buNone/>
            </a:pPr>
            <a:r>
              <a:rPr lang="en-US" sz="2400" dirty="0" smtClean="0">
                <a:latin typeface="Times New Roman" pitchFamily="18" charset="0"/>
                <a:cs typeface="Times New Roman" pitchFamily="18" charset="0"/>
              </a:rPr>
              <a:t>DELETE FROM CUSTOMERS   WHERE AGE = 25;  </a:t>
            </a:r>
          </a:p>
          <a:p>
            <a:pPr>
              <a:buNone/>
            </a:pPr>
            <a:r>
              <a:rPr lang="en-US" sz="2400" dirty="0" smtClean="0">
                <a:latin typeface="Times New Roman" pitchFamily="18" charset="0"/>
                <a:cs typeface="Times New Roman" pitchFamily="18" charset="0"/>
              </a:rPr>
              <a:t>ROLLBACK;</a:t>
            </a:r>
            <a:r>
              <a:rPr lang="en-US" dirty="0" smtClean="0"/>
              <a:t>  </a:t>
            </a:r>
          </a:p>
          <a:p>
            <a:pPr>
              <a:buNone/>
            </a:pPr>
            <a:r>
              <a:rPr lang="en-US" b="1" dirty="0" smtClean="0"/>
              <a:t> SAVEPOINT:</a:t>
            </a:r>
            <a:r>
              <a:rPr lang="en-US" dirty="0" smtClean="0"/>
              <a:t> It is used to roll the transaction back to a certain point without rolling back the entire transaction.</a:t>
            </a:r>
          </a:p>
          <a:p>
            <a:pPr>
              <a:buNone/>
            </a:pPr>
            <a:r>
              <a:rPr lang="en-US" b="1" dirty="0" smtClean="0"/>
              <a:t>Syntax:</a:t>
            </a:r>
            <a:endParaRPr lang="en-US" dirty="0" smtClean="0"/>
          </a:p>
          <a:p>
            <a:pPr>
              <a:buNone/>
            </a:pPr>
            <a:r>
              <a:rPr lang="en-US" dirty="0" smtClean="0"/>
              <a:t>SAVEPOINT SAVEPOINT_NAME;  </a:t>
            </a:r>
          </a:p>
          <a:p>
            <a:pPr>
              <a:buNone/>
            </a:pPr>
            <a:endParaRPr lang="en-US" dirty="0" smtClean="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Basic Structure of SQL Queries</a:t>
            </a:r>
            <a:endParaRPr lang="en-US" dirty="0"/>
          </a:p>
        </p:txBody>
      </p:sp>
      <p:sp>
        <p:nvSpPr>
          <p:cNvPr id="3" name="Content Placeholder 2"/>
          <p:cNvSpPr>
            <a:spLocks noGrp="1"/>
          </p:cNvSpPr>
          <p:nvPr>
            <p:ph idx="1"/>
          </p:nvPr>
        </p:nvSpPr>
        <p:spPr>
          <a:xfrm>
            <a:off x="457200" y="1219200"/>
            <a:ext cx="8229600" cy="4906963"/>
          </a:xfrm>
        </p:spPr>
        <p:txBody>
          <a:bodyPr>
            <a:normAutofit/>
          </a:bodyPr>
          <a:lstStyle/>
          <a:p>
            <a:r>
              <a:rPr lang="en-US" dirty="0" smtClean="0"/>
              <a:t>Structured Query Language (SQL) is the standard language for data manipulation in a DBMS. In in simple words its used to talk to the data in a DBMS. Following are types of SQL Statements</a:t>
            </a:r>
          </a:p>
          <a:p>
            <a:pPr lvl="0"/>
            <a:r>
              <a:rPr lang="en-US" dirty="0" smtClean="0"/>
              <a:t>Data Definition Language (DDL) allows you to create objects like Schemas, Tables in the database</a:t>
            </a:r>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latin typeface="Times New Roman" pitchFamily="18" charset="0"/>
                <a:cs typeface="Times New Roman" pitchFamily="18" charset="0"/>
              </a:rPr>
              <a:t>Complex queries and nested Sub queries in SQL</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en-US" dirty="0" smtClean="0"/>
              <a:t>A </a:t>
            </a:r>
            <a:r>
              <a:rPr lang="en-US" dirty="0" err="1" smtClean="0"/>
              <a:t>Subquery</a:t>
            </a:r>
            <a:r>
              <a:rPr lang="en-US" dirty="0" smtClean="0"/>
              <a:t> is a query within another SQL query and embedded within the WHERE clause.</a:t>
            </a:r>
          </a:p>
          <a:p>
            <a:pPr>
              <a:buNone/>
            </a:pPr>
            <a:r>
              <a:rPr lang="en-US" b="1" dirty="0" smtClean="0"/>
              <a:t>Important Rule:</a:t>
            </a:r>
          </a:p>
          <a:p>
            <a:r>
              <a:rPr lang="en-US" b="1" dirty="0" smtClean="0"/>
              <a:t>  </a:t>
            </a:r>
            <a:r>
              <a:rPr lang="en-US" dirty="0" smtClean="0"/>
              <a:t>A </a:t>
            </a:r>
            <a:r>
              <a:rPr lang="en-US" dirty="0" err="1" smtClean="0"/>
              <a:t>subquery</a:t>
            </a:r>
            <a:r>
              <a:rPr lang="en-US" dirty="0" smtClean="0"/>
              <a:t> can be placed in a number of SQL clauses like WHERE clause, FROM clause, HAVING clause.</a:t>
            </a:r>
          </a:p>
          <a:p>
            <a:r>
              <a:rPr lang="en-US" dirty="0" smtClean="0"/>
              <a:t>You can use </a:t>
            </a:r>
            <a:r>
              <a:rPr lang="en-US" dirty="0" err="1" smtClean="0"/>
              <a:t>Subquery</a:t>
            </a:r>
            <a:r>
              <a:rPr lang="en-US" dirty="0" smtClean="0"/>
              <a:t> with SELECT, UPDATE, INSERT, DELETE statements along with the operators like =, &lt;, &gt;, &gt;=, &lt;=, IN, BETWEEN, etc.</a:t>
            </a:r>
          </a:p>
          <a:p>
            <a:r>
              <a:rPr lang="en-US" dirty="0" smtClean="0"/>
              <a:t>A </a:t>
            </a:r>
            <a:r>
              <a:rPr lang="en-US" dirty="0" err="1" smtClean="0"/>
              <a:t>subquery</a:t>
            </a:r>
            <a:r>
              <a:rPr lang="en-US" dirty="0" smtClean="0"/>
              <a:t> is a query within another query. The outer query is known as the main query, and the inner query is known as a </a:t>
            </a:r>
            <a:r>
              <a:rPr lang="en-US" dirty="0" err="1" smtClean="0"/>
              <a:t>subquery</a:t>
            </a:r>
            <a:r>
              <a:rPr lang="en-US" dirty="0" smtClean="0"/>
              <a:t>.</a:t>
            </a:r>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smtClean="0"/>
              <a:t>Subqueries are on the right side of the comparison operator.</a:t>
            </a:r>
          </a:p>
          <a:p>
            <a:r>
              <a:rPr lang="en-US" dirty="0" smtClean="0"/>
              <a:t>A </a:t>
            </a:r>
            <a:r>
              <a:rPr lang="en-US" dirty="0" err="1" smtClean="0"/>
              <a:t>subquery</a:t>
            </a:r>
            <a:r>
              <a:rPr lang="en-US" dirty="0" smtClean="0"/>
              <a:t> is enclosed in parentheses.</a:t>
            </a:r>
          </a:p>
          <a:p>
            <a:r>
              <a:rPr lang="en-US" dirty="0" smtClean="0"/>
              <a:t>In the </a:t>
            </a:r>
            <a:r>
              <a:rPr lang="en-US" dirty="0" err="1" smtClean="0"/>
              <a:t>Subquery</a:t>
            </a:r>
            <a:r>
              <a:rPr lang="en-US" dirty="0" smtClean="0"/>
              <a:t>, ORDER BY command cannot be used. But GROUP BY command can be used to perform the same function as ORDER BY command.</a:t>
            </a:r>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Subqueries with the Select Statement</a:t>
            </a:r>
            <a:br>
              <a:rPr lang="en-US" dirty="0" smtClean="0"/>
            </a:br>
            <a:endParaRPr lang="en-US" dirty="0"/>
          </a:p>
        </p:txBody>
      </p:sp>
      <p:sp>
        <p:nvSpPr>
          <p:cNvPr id="3" name="Content Placeholder 2"/>
          <p:cNvSpPr>
            <a:spLocks noGrp="1"/>
          </p:cNvSpPr>
          <p:nvPr>
            <p:ph idx="1"/>
          </p:nvPr>
        </p:nvSpPr>
        <p:spPr>
          <a:xfrm>
            <a:off x="457200" y="1066800"/>
            <a:ext cx="8229600" cy="5562600"/>
          </a:xfrm>
        </p:spPr>
        <p:txBody>
          <a:bodyPr>
            <a:normAutofit/>
          </a:bodyPr>
          <a:lstStyle/>
          <a:p>
            <a:r>
              <a:rPr lang="en-US" sz="2400" dirty="0" smtClean="0">
                <a:latin typeface="Times New Roman" pitchFamily="18" charset="0"/>
                <a:cs typeface="Times New Roman" pitchFamily="18" charset="0"/>
              </a:rPr>
              <a:t>SQL </a:t>
            </a:r>
            <a:r>
              <a:rPr lang="en-US" sz="2400" dirty="0" err="1" smtClean="0">
                <a:latin typeface="Times New Roman" pitchFamily="18" charset="0"/>
                <a:cs typeface="Times New Roman" pitchFamily="18" charset="0"/>
              </a:rPr>
              <a:t>subqueries</a:t>
            </a:r>
            <a:r>
              <a:rPr lang="en-US" sz="2400" dirty="0" smtClean="0">
                <a:latin typeface="Times New Roman" pitchFamily="18" charset="0"/>
                <a:cs typeface="Times New Roman" pitchFamily="18" charset="0"/>
              </a:rPr>
              <a:t> are most frequently used with the Select statement.</a:t>
            </a:r>
          </a:p>
          <a:p>
            <a:pPr>
              <a:buNone/>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Syntax:</a:t>
            </a:r>
            <a:endParaRPr lang="en-US" sz="24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SELECT </a:t>
            </a:r>
            <a:r>
              <a:rPr lang="en-US" sz="2000" dirty="0" err="1" smtClean="0">
                <a:latin typeface="Times New Roman" pitchFamily="18" charset="0"/>
                <a:cs typeface="Times New Roman" pitchFamily="18" charset="0"/>
              </a:rPr>
              <a:t>column_name</a:t>
            </a:r>
            <a:r>
              <a:rPr lang="en-US" sz="2000" dirty="0" smtClean="0">
                <a:latin typeface="Times New Roman" pitchFamily="18" charset="0"/>
                <a:cs typeface="Times New Roman" pitchFamily="18" charset="0"/>
              </a:rPr>
              <a:t>   FROM </a:t>
            </a:r>
            <a:r>
              <a:rPr lang="en-US" sz="2000" dirty="0" err="1" smtClean="0">
                <a:latin typeface="Times New Roman" pitchFamily="18" charset="0"/>
                <a:cs typeface="Times New Roman" pitchFamily="18" charset="0"/>
              </a:rPr>
              <a:t>table_name</a:t>
            </a:r>
            <a:r>
              <a:rPr lang="en-US" sz="2000" dirty="0" smtClean="0">
                <a:latin typeface="Times New Roman" pitchFamily="18" charset="0"/>
                <a:cs typeface="Times New Roman" pitchFamily="18" charset="0"/>
              </a:rPr>
              <a:t>  WHERE </a:t>
            </a:r>
            <a:r>
              <a:rPr lang="en-US" sz="2000" dirty="0" err="1" smtClean="0">
                <a:latin typeface="Times New Roman" pitchFamily="18" charset="0"/>
                <a:cs typeface="Times New Roman" pitchFamily="18" charset="0"/>
              </a:rPr>
              <a:t>column_name</a:t>
            </a:r>
            <a:r>
              <a:rPr lang="en-US" sz="2000" dirty="0" smtClean="0">
                <a:latin typeface="Times New Roman" pitchFamily="18" charset="0"/>
                <a:cs typeface="Times New Roman" pitchFamily="18" charset="0"/>
              </a:rPr>
              <a:t>  expression operator   ( SELECT </a:t>
            </a:r>
            <a:r>
              <a:rPr lang="en-US" sz="2000" dirty="0" err="1" smtClean="0">
                <a:latin typeface="Times New Roman" pitchFamily="18" charset="0"/>
                <a:cs typeface="Times New Roman" pitchFamily="18" charset="0"/>
              </a:rPr>
              <a:t>column_name</a:t>
            </a:r>
            <a:r>
              <a:rPr lang="en-US" sz="2000" dirty="0" smtClean="0">
                <a:latin typeface="Times New Roman" pitchFamily="18" charset="0"/>
                <a:cs typeface="Times New Roman" pitchFamily="18" charset="0"/>
              </a:rPr>
              <a:t>  from </a:t>
            </a:r>
            <a:r>
              <a:rPr lang="en-US" sz="2000" dirty="0" err="1" smtClean="0">
                <a:latin typeface="Times New Roman" pitchFamily="18" charset="0"/>
                <a:cs typeface="Times New Roman" pitchFamily="18" charset="0"/>
              </a:rPr>
              <a:t>table_name</a:t>
            </a:r>
            <a:r>
              <a:rPr lang="en-US" sz="2000" dirty="0" smtClean="0">
                <a:latin typeface="Times New Roman" pitchFamily="18" charset="0"/>
                <a:cs typeface="Times New Roman" pitchFamily="18" charset="0"/>
              </a:rPr>
              <a:t> WHERE ... ); </a:t>
            </a:r>
          </a:p>
          <a:p>
            <a:pPr>
              <a:buNone/>
            </a:pPr>
            <a:r>
              <a:rPr lang="en-US" sz="2400" b="1" dirty="0" smtClean="0">
                <a:latin typeface="Times New Roman" pitchFamily="18" charset="0"/>
                <a:cs typeface="Times New Roman" pitchFamily="18" charset="0"/>
              </a:rPr>
              <a:t>Example:</a:t>
            </a:r>
          </a:p>
          <a:p>
            <a:pPr>
              <a:buNone/>
            </a:pPr>
            <a:r>
              <a:rPr lang="en-US" sz="2400" dirty="0" smtClean="0"/>
              <a:t>     Consider the EMPLOYEE table have the following records:</a:t>
            </a:r>
          </a:p>
          <a:p>
            <a:pPr>
              <a:buNone/>
            </a:pPr>
            <a:endParaRPr lang="en-US" sz="2400" dirty="0" smtClean="0"/>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1447800" y="3962400"/>
          <a:ext cx="6629400" cy="2743200"/>
        </p:xfrm>
        <a:graphic>
          <a:graphicData uri="http://schemas.openxmlformats.org/drawingml/2006/table">
            <a:tbl>
              <a:tblPr firstRow="1" bandRow="1">
                <a:tableStyleId>{5940675A-B579-460E-94D1-54222C63F5DA}</a:tableStyleId>
              </a:tblPr>
              <a:tblGrid>
                <a:gridCol w="990600"/>
                <a:gridCol w="1661160"/>
                <a:gridCol w="1325880"/>
                <a:gridCol w="1325880"/>
                <a:gridCol w="1325880"/>
              </a:tblGrid>
              <a:tr h="457200">
                <a:tc>
                  <a:txBody>
                    <a:bodyPr/>
                    <a:lstStyle/>
                    <a:p>
                      <a:pPr algn="ctr"/>
                      <a:r>
                        <a:rPr lang="en-US" sz="1800" b="1" i="0" kern="1200" dirty="0" smtClean="0">
                          <a:solidFill>
                            <a:schemeClr val="tx1"/>
                          </a:solidFill>
                          <a:latin typeface="+mn-lt"/>
                          <a:ea typeface="+mn-ea"/>
                          <a:cs typeface="+mn-cs"/>
                        </a:rPr>
                        <a:t>ID</a:t>
                      </a:r>
                      <a:endParaRPr lang="en-US" dirty="0"/>
                    </a:p>
                  </a:txBody>
                  <a:tcPr/>
                </a:tc>
                <a:tc>
                  <a:txBody>
                    <a:bodyPr/>
                    <a:lstStyle/>
                    <a:p>
                      <a:pPr algn="ctr"/>
                      <a:r>
                        <a:rPr lang="en-US" sz="1800" b="1" i="0" kern="1200" dirty="0" smtClean="0">
                          <a:solidFill>
                            <a:schemeClr val="tx1"/>
                          </a:solidFill>
                          <a:latin typeface="+mn-lt"/>
                          <a:ea typeface="+mn-ea"/>
                          <a:cs typeface="+mn-cs"/>
                        </a:rPr>
                        <a:t>NAME</a:t>
                      </a:r>
                      <a:endParaRPr lang="en-US" dirty="0"/>
                    </a:p>
                  </a:txBody>
                  <a:tcPr/>
                </a:tc>
                <a:tc>
                  <a:txBody>
                    <a:bodyPr/>
                    <a:lstStyle/>
                    <a:p>
                      <a:pPr algn="ctr"/>
                      <a:r>
                        <a:rPr lang="en-US" sz="1800" b="1" i="0" kern="1200" dirty="0" smtClean="0">
                          <a:solidFill>
                            <a:schemeClr val="tx1"/>
                          </a:solidFill>
                          <a:latin typeface="+mn-lt"/>
                          <a:ea typeface="+mn-ea"/>
                          <a:cs typeface="+mn-cs"/>
                        </a:rPr>
                        <a:t>AGE</a:t>
                      </a:r>
                      <a:endParaRPr lang="en-US" dirty="0"/>
                    </a:p>
                  </a:txBody>
                  <a:tcPr/>
                </a:tc>
                <a:tc>
                  <a:txBody>
                    <a:bodyPr/>
                    <a:lstStyle/>
                    <a:p>
                      <a:pPr algn="ctr"/>
                      <a:r>
                        <a:rPr lang="en-US" sz="1800" b="1" i="0" kern="1200" dirty="0" smtClean="0">
                          <a:solidFill>
                            <a:schemeClr val="tx1"/>
                          </a:solidFill>
                          <a:latin typeface="+mn-lt"/>
                          <a:ea typeface="+mn-ea"/>
                          <a:cs typeface="+mn-cs"/>
                        </a:rPr>
                        <a:t>ADDRESS</a:t>
                      </a:r>
                      <a:endParaRPr lang="en-US" dirty="0"/>
                    </a:p>
                  </a:txBody>
                  <a:tcPr/>
                </a:tc>
                <a:tc>
                  <a:txBody>
                    <a:bodyPr/>
                    <a:lstStyle/>
                    <a:p>
                      <a:pPr algn="ctr"/>
                      <a:r>
                        <a:rPr lang="en-US" sz="1800" b="1" i="0" kern="1200" dirty="0" smtClean="0">
                          <a:solidFill>
                            <a:schemeClr val="tx1"/>
                          </a:solidFill>
                          <a:latin typeface="+mn-lt"/>
                          <a:ea typeface="+mn-ea"/>
                          <a:cs typeface="+mn-cs"/>
                        </a:rPr>
                        <a:t>SALARY</a:t>
                      </a:r>
                      <a:endParaRPr lang="en-US" dirty="0"/>
                    </a:p>
                  </a:txBody>
                  <a:tcPr/>
                </a:tc>
              </a:tr>
              <a:tr h="457200">
                <a:tc>
                  <a:txBody>
                    <a:bodyPr/>
                    <a:lstStyle/>
                    <a:p>
                      <a:pPr algn="ctr"/>
                      <a:r>
                        <a:rPr lang="en-US" dirty="0" smtClean="0"/>
                        <a:t>1</a:t>
                      </a:r>
                      <a:endParaRPr lang="en-US" dirty="0"/>
                    </a:p>
                  </a:txBody>
                  <a:tcPr/>
                </a:tc>
                <a:tc>
                  <a:txBody>
                    <a:bodyPr/>
                    <a:lstStyle/>
                    <a:p>
                      <a:pPr algn="ctr"/>
                      <a:r>
                        <a:rPr lang="en-US" sz="1800" b="0" i="0" kern="1200" dirty="0" smtClean="0">
                          <a:solidFill>
                            <a:schemeClr val="tx1"/>
                          </a:solidFill>
                          <a:latin typeface="+mn-lt"/>
                          <a:ea typeface="+mn-ea"/>
                          <a:cs typeface="+mn-cs"/>
                        </a:rPr>
                        <a:t>John</a:t>
                      </a:r>
                      <a:endParaRPr lang="en-US" dirty="0"/>
                    </a:p>
                  </a:txBody>
                  <a:tcPr/>
                </a:tc>
                <a:tc>
                  <a:txBody>
                    <a:bodyPr/>
                    <a:lstStyle/>
                    <a:p>
                      <a:pPr algn="ctr"/>
                      <a:r>
                        <a:rPr lang="en-US" b="0" i="0" dirty="0" smtClean="0">
                          <a:solidFill>
                            <a:srgbClr val="333333"/>
                          </a:solidFill>
                          <a:latin typeface="inter-regular"/>
                        </a:rPr>
                        <a:t>20</a:t>
                      </a:r>
                      <a:endParaRPr lang="en-US" dirty="0"/>
                    </a:p>
                  </a:txBody>
                  <a:tcPr/>
                </a:tc>
                <a:tc>
                  <a:txBody>
                    <a:bodyPr/>
                    <a:lstStyle/>
                    <a:p>
                      <a:pPr algn="ctr"/>
                      <a:r>
                        <a:rPr lang="en-US" sz="1800" b="0" i="0" kern="1200" dirty="0" smtClean="0">
                          <a:solidFill>
                            <a:schemeClr val="tx1"/>
                          </a:solidFill>
                          <a:latin typeface="+mn-lt"/>
                          <a:ea typeface="+mn-ea"/>
                          <a:cs typeface="+mn-cs"/>
                        </a:rPr>
                        <a:t>US</a:t>
                      </a:r>
                      <a:endParaRPr lang="en-US" dirty="0"/>
                    </a:p>
                  </a:txBody>
                  <a:tcPr/>
                </a:tc>
                <a:tc>
                  <a:txBody>
                    <a:bodyPr/>
                    <a:lstStyle/>
                    <a:p>
                      <a:pPr algn="ctr"/>
                      <a:r>
                        <a:rPr lang="en-US" sz="1800" b="0" i="0" kern="1200" dirty="0" smtClean="0">
                          <a:solidFill>
                            <a:schemeClr val="tx1"/>
                          </a:solidFill>
                          <a:latin typeface="+mn-lt"/>
                          <a:ea typeface="+mn-ea"/>
                          <a:cs typeface="+mn-cs"/>
                        </a:rPr>
                        <a:t>2000.00</a:t>
                      </a:r>
                      <a:endParaRPr lang="en-US" dirty="0"/>
                    </a:p>
                  </a:txBody>
                  <a:tcPr/>
                </a:tc>
              </a:tr>
              <a:tr h="457200">
                <a:tc>
                  <a:txBody>
                    <a:bodyPr/>
                    <a:lstStyle/>
                    <a:p>
                      <a:pPr algn="ctr"/>
                      <a:r>
                        <a:rPr lang="en-US" dirty="0" smtClean="0"/>
                        <a:t>2</a:t>
                      </a:r>
                      <a:endParaRPr lang="en-US" dirty="0"/>
                    </a:p>
                  </a:txBody>
                  <a:tcPr/>
                </a:tc>
                <a:tc>
                  <a:txBody>
                    <a:bodyPr/>
                    <a:lstStyle/>
                    <a:p>
                      <a:pPr algn="ctr"/>
                      <a:r>
                        <a:rPr lang="en-US" sz="1800" b="0" i="0" kern="1200" dirty="0" smtClean="0">
                          <a:solidFill>
                            <a:schemeClr val="tx1"/>
                          </a:solidFill>
                          <a:latin typeface="+mn-lt"/>
                          <a:ea typeface="+mn-ea"/>
                          <a:cs typeface="+mn-cs"/>
                        </a:rPr>
                        <a:t>Stephan</a:t>
                      </a:r>
                      <a:endParaRPr lang="en-US" dirty="0"/>
                    </a:p>
                  </a:txBody>
                  <a:tcPr/>
                </a:tc>
                <a:tc>
                  <a:txBody>
                    <a:bodyPr/>
                    <a:lstStyle/>
                    <a:p>
                      <a:pPr algn="ctr"/>
                      <a:r>
                        <a:rPr lang="en-US" sz="1800" b="0" i="0" kern="1200" dirty="0" smtClean="0">
                          <a:solidFill>
                            <a:schemeClr val="tx1"/>
                          </a:solidFill>
                          <a:latin typeface="+mn-lt"/>
                          <a:ea typeface="+mn-ea"/>
                          <a:cs typeface="+mn-cs"/>
                        </a:rPr>
                        <a:t>26</a:t>
                      </a:r>
                      <a:endParaRPr lang="en-US" dirty="0"/>
                    </a:p>
                  </a:txBody>
                  <a:tcPr/>
                </a:tc>
                <a:tc>
                  <a:txBody>
                    <a:bodyPr/>
                    <a:lstStyle/>
                    <a:p>
                      <a:pPr algn="ctr"/>
                      <a:r>
                        <a:rPr lang="en-US" sz="1800" b="0" i="0" kern="1200" dirty="0" smtClean="0">
                          <a:solidFill>
                            <a:schemeClr val="tx1"/>
                          </a:solidFill>
                          <a:latin typeface="+mn-lt"/>
                          <a:ea typeface="+mn-ea"/>
                          <a:cs typeface="+mn-cs"/>
                        </a:rPr>
                        <a:t>Dubai</a:t>
                      </a:r>
                      <a:endParaRPr lang="en-US" dirty="0"/>
                    </a:p>
                  </a:txBody>
                  <a:tcPr/>
                </a:tc>
                <a:tc>
                  <a:txBody>
                    <a:bodyPr/>
                    <a:lstStyle/>
                    <a:p>
                      <a:pPr algn="ctr"/>
                      <a:r>
                        <a:rPr lang="en-US" sz="1800" b="0" i="0" kern="1200" dirty="0" smtClean="0">
                          <a:solidFill>
                            <a:schemeClr val="tx1"/>
                          </a:solidFill>
                          <a:latin typeface="+mn-lt"/>
                          <a:ea typeface="+mn-ea"/>
                          <a:cs typeface="+mn-cs"/>
                        </a:rPr>
                        <a:t>1500.00</a:t>
                      </a:r>
                      <a:endParaRPr lang="en-US" dirty="0"/>
                    </a:p>
                  </a:txBody>
                  <a:tcPr/>
                </a:tc>
              </a:tr>
              <a:tr h="457200">
                <a:tc>
                  <a:txBody>
                    <a:bodyPr/>
                    <a:lstStyle/>
                    <a:p>
                      <a:pPr algn="ctr"/>
                      <a:r>
                        <a:rPr lang="en-US" dirty="0" smtClean="0"/>
                        <a:t>3</a:t>
                      </a:r>
                      <a:endParaRPr lang="en-US" dirty="0"/>
                    </a:p>
                  </a:txBody>
                  <a:tcPr/>
                </a:tc>
                <a:tc>
                  <a:txBody>
                    <a:bodyPr/>
                    <a:lstStyle/>
                    <a:p>
                      <a:pPr algn="ctr"/>
                      <a:r>
                        <a:rPr lang="en-US" sz="1800" b="0" i="0" kern="1200" dirty="0" smtClean="0">
                          <a:solidFill>
                            <a:schemeClr val="tx1"/>
                          </a:solidFill>
                          <a:latin typeface="+mn-lt"/>
                          <a:ea typeface="+mn-ea"/>
                          <a:cs typeface="+mn-cs"/>
                        </a:rPr>
                        <a:t>David</a:t>
                      </a:r>
                      <a:endParaRPr lang="en-US" dirty="0"/>
                    </a:p>
                  </a:txBody>
                  <a:tcPr/>
                </a:tc>
                <a:tc>
                  <a:txBody>
                    <a:bodyPr/>
                    <a:lstStyle/>
                    <a:p>
                      <a:pPr algn="ctr"/>
                      <a:r>
                        <a:rPr lang="en-US" sz="1800" b="0" i="0" kern="1200" dirty="0" smtClean="0">
                          <a:solidFill>
                            <a:schemeClr val="tx1"/>
                          </a:solidFill>
                          <a:latin typeface="+mn-lt"/>
                          <a:ea typeface="+mn-ea"/>
                          <a:cs typeface="+mn-cs"/>
                        </a:rPr>
                        <a:t>27</a:t>
                      </a:r>
                      <a:endParaRPr lang="en-US" dirty="0"/>
                    </a:p>
                  </a:txBody>
                  <a:tcPr/>
                </a:tc>
                <a:tc>
                  <a:txBody>
                    <a:bodyPr/>
                    <a:lstStyle/>
                    <a:p>
                      <a:pPr algn="ctr"/>
                      <a:r>
                        <a:rPr lang="en-US" sz="1800" b="0" i="0" kern="1200" dirty="0" smtClean="0">
                          <a:solidFill>
                            <a:schemeClr val="tx1"/>
                          </a:solidFill>
                          <a:latin typeface="+mn-lt"/>
                          <a:ea typeface="+mn-ea"/>
                          <a:cs typeface="+mn-cs"/>
                        </a:rPr>
                        <a:t>Bangkok</a:t>
                      </a:r>
                      <a:endParaRPr lang="en-US" dirty="0"/>
                    </a:p>
                  </a:txBody>
                  <a:tcPr/>
                </a:tc>
                <a:tc>
                  <a:txBody>
                    <a:bodyPr/>
                    <a:lstStyle/>
                    <a:p>
                      <a:pPr algn="ctr"/>
                      <a:r>
                        <a:rPr lang="en-US" sz="1800" b="0" i="0" kern="1200" dirty="0" smtClean="0">
                          <a:solidFill>
                            <a:schemeClr val="tx1"/>
                          </a:solidFill>
                          <a:latin typeface="+mn-lt"/>
                          <a:ea typeface="+mn-ea"/>
                          <a:cs typeface="+mn-cs"/>
                        </a:rPr>
                        <a:t>2000.00</a:t>
                      </a:r>
                      <a:endParaRPr lang="en-US" dirty="0"/>
                    </a:p>
                  </a:txBody>
                  <a:tcPr/>
                </a:tc>
              </a:tr>
              <a:tr h="457200">
                <a:tc>
                  <a:txBody>
                    <a:bodyPr/>
                    <a:lstStyle/>
                    <a:p>
                      <a:pPr algn="ctr"/>
                      <a:r>
                        <a:rPr lang="en-US" dirty="0" smtClean="0"/>
                        <a:t>4</a:t>
                      </a:r>
                      <a:endParaRPr lang="en-US" dirty="0"/>
                    </a:p>
                  </a:txBody>
                  <a:tcPr/>
                </a:tc>
                <a:tc>
                  <a:txBody>
                    <a:bodyPr/>
                    <a:lstStyle/>
                    <a:p>
                      <a:pPr algn="ctr"/>
                      <a:r>
                        <a:rPr lang="en-US" sz="1800" b="0" i="0" kern="1200" dirty="0" err="1" smtClean="0">
                          <a:solidFill>
                            <a:schemeClr val="tx1"/>
                          </a:solidFill>
                          <a:latin typeface="+mn-lt"/>
                          <a:ea typeface="+mn-ea"/>
                          <a:cs typeface="+mn-cs"/>
                        </a:rPr>
                        <a:t>Alina</a:t>
                      </a:r>
                      <a:endParaRPr lang="en-US" dirty="0"/>
                    </a:p>
                  </a:txBody>
                  <a:tcPr/>
                </a:tc>
                <a:tc>
                  <a:txBody>
                    <a:bodyPr/>
                    <a:lstStyle/>
                    <a:p>
                      <a:pPr algn="ctr"/>
                      <a:r>
                        <a:rPr lang="en-US" sz="1800" b="0" i="0" kern="1200" dirty="0" smtClean="0">
                          <a:solidFill>
                            <a:schemeClr val="tx1"/>
                          </a:solidFill>
                          <a:latin typeface="+mn-lt"/>
                          <a:ea typeface="+mn-ea"/>
                          <a:cs typeface="+mn-cs"/>
                        </a:rPr>
                        <a:t>29</a:t>
                      </a:r>
                      <a:endParaRPr lang="en-US" dirty="0"/>
                    </a:p>
                  </a:txBody>
                  <a:tcPr/>
                </a:tc>
                <a:tc>
                  <a:txBody>
                    <a:bodyPr/>
                    <a:lstStyle/>
                    <a:p>
                      <a:pPr algn="ctr"/>
                      <a:r>
                        <a:rPr lang="en-US" sz="1800" b="0" i="0" kern="1200" dirty="0" smtClean="0">
                          <a:solidFill>
                            <a:schemeClr val="tx1"/>
                          </a:solidFill>
                          <a:latin typeface="+mn-lt"/>
                          <a:ea typeface="+mn-ea"/>
                          <a:cs typeface="+mn-cs"/>
                        </a:rPr>
                        <a:t>UK</a:t>
                      </a:r>
                      <a:endParaRPr lang="en-US" dirty="0"/>
                    </a:p>
                  </a:txBody>
                  <a:tcPr/>
                </a:tc>
                <a:tc>
                  <a:txBody>
                    <a:bodyPr/>
                    <a:lstStyle/>
                    <a:p>
                      <a:pPr algn="ctr"/>
                      <a:r>
                        <a:rPr lang="en-US" sz="1800" b="0" i="0" kern="1200" dirty="0" smtClean="0">
                          <a:solidFill>
                            <a:schemeClr val="tx1"/>
                          </a:solidFill>
                          <a:latin typeface="+mn-lt"/>
                          <a:ea typeface="+mn-ea"/>
                          <a:cs typeface="+mn-cs"/>
                        </a:rPr>
                        <a:t>6500.00</a:t>
                      </a:r>
                      <a:endParaRPr lang="en-US" dirty="0"/>
                    </a:p>
                  </a:txBody>
                  <a:tcPr/>
                </a:tc>
              </a:tr>
              <a:tr h="457200">
                <a:tc>
                  <a:txBody>
                    <a:bodyPr/>
                    <a:lstStyle/>
                    <a:p>
                      <a:pPr algn="ctr"/>
                      <a:r>
                        <a:rPr lang="en-US" dirty="0" smtClean="0"/>
                        <a:t>5</a:t>
                      </a:r>
                      <a:endParaRPr lang="en-US" dirty="0"/>
                    </a:p>
                  </a:txBody>
                  <a:tcPr/>
                </a:tc>
                <a:tc>
                  <a:txBody>
                    <a:bodyPr/>
                    <a:lstStyle/>
                    <a:p>
                      <a:pPr algn="ctr"/>
                      <a:r>
                        <a:rPr lang="en-US" sz="1800" b="0" i="0" kern="1200" dirty="0" smtClean="0">
                          <a:solidFill>
                            <a:schemeClr val="tx1"/>
                          </a:solidFill>
                          <a:latin typeface="+mn-lt"/>
                          <a:ea typeface="+mn-ea"/>
                          <a:cs typeface="+mn-cs"/>
                        </a:rPr>
                        <a:t>Kathrin</a:t>
                      </a:r>
                      <a:endParaRPr lang="en-US" dirty="0"/>
                    </a:p>
                  </a:txBody>
                  <a:tcPr/>
                </a:tc>
                <a:tc>
                  <a:txBody>
                    <a:bodyPr/>
                    <a:lstStyle/>
                    <a:p>
                      <a:pPr algn="ctr"/>
                      <a:r>
                        <a:rPr lang="en-US" sz="1800" b="0" i="0" kern="1200" dirty="0" smtClean="0">
                          <a:solidFill>
                            <a:schemeClr val="tx1"/>
                          </a:solidFill>
                          <a:latin typeface="+mn-lt"/>
                          <a:ea typeface="+mn-ea"/>
                          <a:cs typeface="+mn-cs"/>
                        </a:rPr>
                        <a:t>34</a:t>
                      </a:r>
                      <a:endParaRPr lang="en-US" dirty="0"/>
                    </a:p>
                  </a:txBody>
                  <a:tcPr/>
                </a:tc>
                <a:tc>
                  <a:txBody>
                    <a:bodyPr/>
                    <a:lstStyle/>
                    <a:p>
                      <a:pPr algn="ctr"/>
                      <a:r>
                        <a:rPr lang="en-US" sz="1800" b="0" i="0" kern="1200" dirty="0" smtClean="0">
                          <a:solidFill>
                            <a:schemeClr val="tx1"/>
                          </a:solidFill>
                          <a:latin typeface="+mn-lt"/>
                          <a:ea typeface="+mn-ea"/>
                          <a:cs typeface="+mn-cs"/>
                        </a:rPr>
                        <a:t>Bangalore</a:t>
                      </a:r>
                      <a:endParaRPr lang="en-US" dirty="0"/>
                    </a:p>
                  </a:txBody>
                  <a:tcPr/>
                </a:tc>
                <a:tc>
                  <a:txBody>
                    <a:bodyPr/>
                    <a:lstStyle/>
                    <a:p>
                      <a:pPr algn="ctr"/>
                      <a:r>
                        <a:rPr lang="en-US" sz="1800" b="0" i="0" kern="1200" dirty="0" smtClean="0">
                          <a:solidFill>
                            <a:schemeClr val="tx1"/>
                          </a:solidFill>
                          <a:latin typeface="+mn-lt"/>
                          <a:ea typeface="+mn-ea"/>
                          <a:cs typeface="+mn-cs"/>
                        </a:rPr>
                        <a:t>8500.00</a:t>
                      </a:r>
                      <a:endParaRPr lang="en-US" dirty="0"/>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smtClean="0"/>
              <a:t>The </a:t>
            </a:r>
            <a:r>
              <a:rPr lang="en-US" dirty="0" err="1" smtClean="0"/>
              <a:t>subquery</a:t>
            </a:r>
            <a:r>
              <a:rPr lang="en-US" dirty="0" smtClean="0"/>
              <a:t> with a SELECT statement will be:</a:t>
            </a:r>
          </a:p>
          <a:p>
            <a:pPr>
              <a:buNone/>
            </a:pPr>
            <a:r>
              <a:rPr lang="en-US" dirty="0" smtClean="0"/>
              <a:t> </a:t>
            </a:r>
            <a:r>
              <a:rPr lang="en-US" sz="2000" dirty="0" smtClean="0">
                <a:latin typeface="Times New Roman" pitchFamily="18" charset="0"/>
                <a:cs typeface="Times New Roman" pitchFamily="18" charset="0"/>
              </a:rPr>
              <a:t>SELECT *     FROM EMPLOYEE   WHERE ID IN (SELECT ID   </a:t>
            </a:r>
          </a:p>
          <a:p>
            <a:pPr>
              <a:buNone/>
            </a:pPr>
            <a:r>
              <a:rPr lang="en-US" sz="2000" dirty="0" smtClean="0">
                <a:latin typeface="Times New Roman" pitchFamily="18" charset="0"/>
                <a:cs typeface="Times New Roman" pitchFamily="18" charset="0"/>
              </a:rPr>
              <a:t>    FROM EMPLOYEE    WHERE SALARY &gt; 4500);  </a:t>
            </a:r>
          </a:p>
          <a:p>
            <a:pPr>
              <a:buNone/>
            </a:pPr>
            <a:r>
              <a:rPr lang="en-US" sz="2000" dirty="0" smtClean="0"/>
              <a:t>This would produce the following result:</a:t>
            </a:r>
          </a:p>
          <a:p>
            <a:pPr>
              <a:buNone/>
            </a:pPr>
            <a:endParaRPr lang="en-US" sz="2000" dirty="0" smtClean="0">
              <a:latin typeface="Times New Roman" pitchFamily="18" charset="0"/>
              <a:cs typeface="Times New Roman" pitchFamily="18" charset="0"/>
            </a:endParaRPr>
          </a:p>
          <a:p>
            <a:pPr>
              <a:buNone/>
            </a:pPr>
            <a:endParaRPr lang="en-US" dirty="0"/>
          </a:p>
        </p:txBody>
      </p:sp>
      <p:graphicFrame>
        <p:nvGraphicFramePr>
          <p:cNvPr id="4" name="Table 3"/>
          <p:cNvGraphicFramePr>
            <a:graphicFrameLocks noGrp="1"/>
          </p:cNvGraphicFramePr>
          <p:nvPr/>
        </p:nvGraphicFramePr>
        <p:xfrm>
          <a:off x="1219200" y="2438400"/>
          <a:ext cx="6934200" cy="2286000"/>
        </p:xfrm>
        <a:graphic>
          <a:graphicData uri="http://schemas.openxmlformats.org/drawingml/2006/table">
            <a:tbl>
              <a:tblPr firstRow="1" bandRow="1">
                <a:tableStyleId>{5C22544A-7EE6-4342-B048-85BDC9FD1C3A}</a:tableStyleId>
              </a:tblPr>
              <a:tblGrid>
                <a:gridCol w="838200"/>
                <a:gridCol w="1676400"/>
                <a:gridCol w="762000"/>
                <a:gridCol w="1828800"/>
                <a:gridCol w="1828800"/>
              </a:tblGrid>
              <a:tr h="762000">
                <a:tc>
                  <a:txBody>
                    <a:bodyPr/>
                    <a:lstStyle/>
                    <a:p>
                      <a:r>
                        <a:rPr lang="en-US" sz="1800" b="1" i="0" kern="1200" dirty="0" smtClean="0">
                          <a:solidFill>
                            <a:schemeClr val="lt1"/>
                          </a:solidFill>
                          <a:latin typeface="+mn-lt"/>
                          <a:ea typeface="+mn-ea"/>
                          <a:cs typeface="+mn-cs"/>
                        </a:rPr>
                        <a:t>ID</a:t>
                      </a:r>
                      <a:endParaRPr lang="en-US" dirty="0"/>
                    </a:p>
                  </a:txBody>
                  <a:tcPr/>
                </a:tc>
                <a:tc>
                  <a:txBody>
                    <a:bodyPr/>
                    <a:lstStyle/>
                    <a:p>
                      <a:r>
                        <a:rPr lang="en-US" sz="1800" b="1" i="0" kern="1200" dirty="0" smtClean="0">
                          <a:solidFill>
                            <a:schemeClr val="lt1"/>
                          </a:solidFill>
                          <a:latin typeface="+mn-lt"/>
                          <a:ea typeface="+mn-ea"/>
                          <a:cs typeface="+mn-cs"/>
                        </a:rPr>
                        <a:t>NAME</a:t>
                      </a:r>
                      <a:endParaRPr lang="en-US" dirty="0"/>
                    </a:p>
                  </a:txBody>
                  <a:tcPr/>
                </a:tc>
                <a:tc>
                  <a:txBody>
                    <a:bodyPr/>
                    <a:lstStyle/>
                    <a:p>
                      <a:r>
                        <a:rPr lang="en-US" sz="1800" b="1" i="0" kern="1200" dirty="0" smtClean="0">
                          <a:solidFill>
                            <a:schemeClr val="lt1"/>
                          </a:solidFill>
                          <a:latin typeface="+mn-lt"/>
                          <a:ea typeface="+mn-ea"/>
                          <a:cs typeface="+mn-cs"/>
                        </a:rPr>
                        <a:t>AGE</a:t>
                      </a:r>
                      <a:endParaRPr lang="en-US" dirty="0"/>
                    </a:p>
                  </a:txBody>
                  <a:tcPr/>
                </a:tc>
                <a:tc>
                  <a:txBody>
                    <a:bodyPr/>
                    <a:lstStyle/>
                    <a:p>
                      <a:r>
                        <a:rPr lang="en-US" sz="1800" b="1" i="0" kern="1200" dirty="0" smtClean="0">
                          <a:solidFill>
                            <a:schemeClr val="lt1"/>
                          </a:solidFill>
                          <a:latin typeface="+mn-lt"/>
                          <a:ea typeface="+mn-ea"/>
                          <a:cs typeface="+mn-cs"/>
                        </a:rPr>
                        <a:t>ADDRESS</a:t>
                      </a:r>
                      <a:endParaRPr lang="en-US" dirty="0"/>
                    </a:p>
                  </a:txBody>
                  <a:tcPr/>
                </a:tc>
                <a:tc>
                  <a:txBody>
                    <a:bodyPr/>
                    <a:lstStyle/>
                    <a:p>
                      <a:r>
                        <a:rPr lang="en-US" sz="1800" b="1" i="0" kern="1200" dirty="0" smtClean="0">
                          <a:solidFill>
                            <a:schemeClr val="lt1"/>
                          </a:solidFill>
                          <a:latin typeface="+mn-lt"/>
                          <a:ea typeface="+mn-ea"/>
                          <a:cs typeface="+mn-cs"/>
                        </a:rPr>
                        <a:t>SALARY</a:t>
                      </a:r>
                      <a:endParaRPr lang="en-US" dirty="0"/>
                    </a:p>
                  </a:txBody>
                  <a:tcPr/>
                </a:tc>
              </a:tr>
              <a:tr h="762000">
                <a:tc>
                  <a:txBody>
                    <a:bodyPr/>
                    <a:lstStyle/>
                    <a:p>
                      <a:r>
                        <a:rPr lang="en-US" dirty="0" smtClean="0"/>
                        <a:t>4</a:t>
                      </a:r>
                      <a:endParaRPr lang="en-US" dirty="0"/>
                    </a:p>
                  </a:txBody>
                  <a:tcPr/>
                </a:tc>
                <a:tc>
                  <a:txBody>
                    <a:bodyPr/>
                    <a:lstStyle/>
                    <a:p>
                      <a:r>
                        <a:rPr lang="en-US" sz="1800" b="0" i="0" kern="1200" dirty="0" err="1" smtClean="0">
                          <a:solidFill>
                            <a:schemeClr val="dk1"/>
                          </a:solidFill>
                          <a:latin typeface="+mn-lt"/>
                          <a:ea typeface="+mn-ea"/>
                          <a:cs typeface="+mn-cs"/>
                        </a:rPr>
                        <a:t>Alina</a:t>
                      </a:r>
                      <a:endParaRPr lang="en-US" dirty="0"/>
                    </a:p>
                  </a:txBody>
                  <a:tcPr/>
                </a:tc>
                <a:tc>
                  <a:txBody>
                    <a:bodyPr/>
                    <a:lstStyle/>
                    <a:p>
                      <a:r>
                        <a:rPr lang="en-US" sz="1800" b="0" i="0" kern="1200" dirty="0" smtClean="0">
                          <a:solidFill>
                            <a:schemeClr val="dk1"/>
                          </a:solidFill>
                          <a:latin typeface="+mn-lt"/>
                          <a:ea typeface="+mn-ea"/>
                          <a:cs typeface="+mn-cs"/>
                        </a:rPr>
                        <a:t>29</a:t>
                      </a:r>
                      <a:endParaRPr lang="en-US" dirty="0"/>
                    </a:p>
                  </a:txBody>
                  <a:tcPr/>
                </a:tc>
                <a:tc>
                  <a:txBody>
                    <a:bodyPr/>
                    <a:lstStyle/>
                    <a:p>
                      <a:r>
                        <a:rPr lang="en-US" sz="1800" b="0" i="0" kern="1200" dirty="0" smtClean="0">
                          <a:solidFill>
                            <a:schemeClr val="dk1"/>
                          </a:solidFill>
                          <a:latin typeface="+mn-lt"/>
                          <a:ea typeface="+mn-ea"/>
                          <a:cs typeface="+mn-cs"/>
                        </a:rPr>
                        <a:t>UK</a:t>
                      </a:r>
                      <a:endParaRPr lang="en-US" dirty="0"/>
                    </a:p>
                  </a:txBody>
                  <a:tcPr/>
                </a:tc>
                <a:tc>
                  <a:txBody>
                    <a:bodyPr/>
                    <a:lstStyle/>
                    <a:p>
                      <a:r>
                        <a:rPr lang="en-US" sz="1800" b="0" i="0" kern="1200" dirty="0" smtClean="0">
                          <a:solidFill>
                            <a:schemeClr val="dk1"/>
                          </a:solidFill>
                          <a:latin typeface="+mn-lt"/>
                          <a:ea typeface="+mn-ea"/>
                          <a:cs typeface="+mn-cs"/>
                        </a:rPr>
                        <a:t>6500.00</a:t>
                      </a:r>
                      <a:endParaRPr lang="en-US" dirty="0"/>
                    </a:p>
                  </a:txBody>
                  <a:tcPr/>
                </a:tc>
              </a:tr>
              <a:tr h="762000">
                <a:tc>
                  <a:txBody>
                    <a:bodyPr/>
                    <a:lstStyle/>
                    <a:p>
                      <a:r>
                        <a:rPr lang="en-US" dirty="0" smtClean="0"/>
                        <a:t>5</a:t>
                      </a:r>
                      <a:endParaRPr lang="en-US" dirty="0"/>
                    </a:p>
                  </a:txBody>
                  <a:tcPr/>
                </a:tc>
                <a:tc>
                  <a:txBody>
                    <a:bodyPr/>
                    <a:lstStyle/>
                    <a:p>
                      <a:r>
                        <a:rPr lang="en-US" sz="1800" b="0" i="0" kern="1200" dirty="0" smtClean="0">
                          <a:solidFill>
                            <a:schemeClr val="dk1"/>
                          </a:solidFill>
                          <a:latin typeface="+mn-lt"/>
                          <a:ea typeface="+mn-ea"/>
                          <a:cs typeface="+mn-cs"/>
                        </a:rPr>
                        <a:t>Kathrin</a:t>
                      </a:r>
                      <a:endParaRPr lang="en-US" dirty="0"/>
                    </a:p>
                  </a:txBody>
                  <a:tcPr/>
                </a:tc>
                <a:tc>
                  <a:txBody>
                    <a:bodyPr/>
                    <a:lstStyle/>
                    <a:p>
                      <a:r>
                        <a:rPr lang="en-US" dirty="0" smtClean="0"/>
                        <a:t>34</a:t>
                      </a:r>
                      <a:endParaRPr lang="en-US" dirty="0"/>
                    </a:p>
                  </a:txBody>
                  <a:tcPr/>
                </a:tc>
                <a:tc>
                  <a:txBody>
                    <a:bodyPr/>
                    <a:lstStyle/>
                    <a:p>
                      <a:r>
                        <a:rPr lang="en-US" sz="1800" b="0" i="0" kern="1200" dirty="0" smtClean="0">
                          <a:solidFill>
                            <a:schemeClr val="dk1"/>
                          </a:solidFill>
                          <a:latin typeface="+mn-lt"/>
                          <a:ea typeface="+mn-ea"/>
                          <a:cs typeface="+mn-cs"/>
                        </a:rPr>
                        <a:t>Bangalore</a:t>
                      </a:r>
                      <a:endParaRPr lang="en-US" dirty="0"/>
                    </a:p>
                  </a:txBody>
                  <a:tcPr/>
                </a:tc>
                <a:tc>
                  <a:txBody>
                    <a:bodyPr/>
                    <a:lstStyle/>
                    <a:p>
                      <a:r>
                        <a:rPr lang="en-US" sz="1800" b="0" i="0" kern="1200" dirty="0" smtClean="0">
                          <a:solidFill>
                            <a:schemeClr val="dk1"/>
                          </a:solidFill>
                          <a:latin typeface="+mn-lt"/>
                          <a:ea typeface="+mn-ea"/>
                          <a:cs typeface="+mn-cs"/>
                        </a:rPr>
                        <a:t>8500.00</a:t>
                      </a:r>
                      <a:endParaRPr lang="en-US" dirty="0"/>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Subqueries with the INSERT Statement</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a:bodyPr>
          <a:lstStyle/>
          <a:p>
            <a:r>
              <a:rPr lang="en-US" sz="2800" dirty="0" smtClean="0">
                <a:latin typeface="Times New Roman" pitchFamily="18" charset="0"/>
                <a:cs typeface="Times New Roman" pitchFamily="18" charset="0"/>
              </a:rPr>
              <a:t>SQL </a:t>
            </a:r>
            <a:r>
              <a:rPr lang="en-US" sz="2800" dirty="0" err="1" smtClean="0">
                <a:latin typeface="Times New Roman" pitchFamily="18" charset="0"/>
                <a:cs typeface="Times New Roman" pitchFamily="18" charset="0"/>
              </a:rPr>
              <a:t>subquery</a:t>
            </a:r>
            <a:r>
              <a:rPr lang="en-US" sz="2800" dirty="0" smtClean="0">
                <a:latin typeface="Times New Roman" pitchFamily="18" charset="0"/>
                <a:cs typeface="Times New Roman" pitchFamily="18" charset="0"/>
              </a:rPr>
              <a:t> can also be used with the Insert statement. In the insert statement, data returned from the </a:t>
            </a:r>
            <a:r>
              <a:rPr lang="en-US" sz="2800" dirty="0" err="1" smtClean="0">
                <a:latin typeface="Times New Roman" pitchFamily="18" charset="0"/>
                <a:cs typeface="Times New Roman" pitchFamily="18" charset="0"/>
              </a:rPr>
              <a:t>subquery</a:t>
            </a:r>
            <a:r>
              <a:rPr lang="en-US" sz="2800" dirty="0" smtClean="0">
                <a:latin typeface="Times New Roman" pitchFamily="18" charset="0"/>
                <a:cs typeface="Times New Roman" pitchFamily="18" charset="0"/>
              </a:rPr>
              <a:t> is used to insert into another table.</a:t>
            </a:r>
          </a:p>
          <a:p>
            <a:r>
              <a:rPr lang="en-US" sz="2800" dirty="0" smtClean="0">
                <a:latin typeface="Times New Roman" pitchFamily="18" charset="0"/>
                <a:cs typeface="Times New Roman" pitchFamily="18" charset="0"/>
              </a:rPr>
              <a:t>In the </a:t>
            </a:r>
            <a:r>
              <a:rPr lang="en-US" sz="2800" dirty="0" err="1" smtClean="0">
                <a:latin typeface="Times New Roman" pitchFamily="18" charset="0"/>
                <a:cs typeface="Times New Roman" pitchFamily="18" charset="0"/>
              </a:rPr>
              <a:t>subquery</a:t>
            </a:r>
            <a:r>
              <a:rPr lang="en-US" sz="2800" dirty="0" smtClean="0">
                <a:latin typeface="Times New Roman" pitchFamily="18" charset="0"/>
                <a:cs typeface="Times New Roman" pitchFamily="18" charset="0"/>
              </a:rPr>
              <a:t>, the selected data can be modified with any of the character, date functions.</a:t>
            </a:r>
          </a:p>
          <a:p>
            <a:pPr>
              <a:buNone/>
            </a:pPr>
            <a:r>
              <a:rPr lang="en-US" sz="2800" dirty="0" smtClean="0">
                <a:latin typeface="Times New Roman" pitchFamily="18" charset="0"/>
                <a:cs typeface="Times New Roman" pitchFamily="18" charset="0"/>
              </a:rPr>
              <a:t> </a:t>
            </a:r>
            <a:r>
              <a:rPr lang="en-US" sz="2800" b="1" dirty="0" smtClean="0"/>
              <a:t>Syntax:</a:t>
            </a:r>
          </a:p>
          <a:p>
            <a:r>
              <a:rPr lang="en-US" sz="2400" dirty="0" smtClean="0">
                <a:latin typeface="Times New Roman" pitchFamily="18" charset="0"/>
                <a:cs typeface="Times New Roman" pitchFamily="18" charset="0"/>
              </a:rPr>
              <a:t>INSERT INTO </a:t>
            </a:r>
            <a:r>
              <a:rPr lang="en-US" sz="2400" dirty="0" err="1" smtClean="0">
                <a:latin typeface="Times New Roman" pitchFamily="18" charset="0"/>
                <a:cs typeface="Times New Roman" pitchFamily="18" charset="0"/>
              </a:rPr>
              <a:t>table_name</a:t>
            </a:r>
            <a:r>
              <a:rPr lang="en-US" sz="2400" dirty="0" smtClean="0">
                <a:latin typeface="Times New Roman" pitchFamily="18" charset="0"/>
                <a:cs typeface="Times New Roman" pitchFamily="18" charset="0"/>
              </a:rPr>
              <a:t> (column1, column2, column3....)  </a:t>
            </a:r>
            <a:r>
              <a:rPr lang="en-US" sz="2800" dirty="0" smtClean="0"/>
              <a:t> </a:t>
            </a:r>
          </a:p>
          <a:p>
            <a:r>
              <a:rPr lang="en-US" sz="2000" dirty="0" smtClean="0">
                <a:latin typeface="Times New Roman" pitchFamily="18" charset="0"/>
                <a:cs typeface="Times New Roman" pitchFamily="18" charset="0"/>
              </a:rPr>
              <a:t>SELECT *  FROM </a:t>
            </a:r>
            <a:r>
              <a:rPr lang="en-US" sz="2000" dirty="0" err="1" smtClean="0">
                <a:latin typeface="Times New Roman" pitchFamily="18" charset="0"/>
                <a:cs typeface="Times New Roman" pitchFamily="18" charset="0"/>
              </a:rPr>
              <a:t>table_name</a:t>
            </a:r>
            <a:r>
              <a:rPr lang="en-US" sz="2000" dirty="0" smtClean="0">
                <a:latin typeface="Times New Roman" pitchFamily="18" charset="0"/>
                <a:cs typeface="Times New Roman" pitchFamily="18" charset="0"/>
              </a:rPr>
              <a:t>  WHERE VALUE OPERATOR </a:t>
            </a:r>
            <a:r>
              <a:rPr lang="en-US" sz="2800" dirty="0" smtClean="0"/>
              <a:t> </a:t>
            </a:r>
          </a:p>
          <a:p>
            <a:pPr>
              <a:buNone/>
            </a:pPr>
            <a:endParaRPr lang="en-US" sz="28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buNone/>
            </a:pPr>
            <a:r>
              <a:rPr lang="en-US" sz="2400" b="1" dirty="0" smtClean="0">
                <a:latin typeface="Times New Roman" pitchFamily="18" charset="0"/>
                <a:cs typeface="Times New Roman" pitchFamily="18" charset="0"/>
              </a:rPr>
              <a:t>Example</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Consider a table EMPLOYEE_BKP with similar as EMPLOYEE.</a:t>
            </a:r>
          </a:p>
          <a:p>
            <a:r>
              <a:rPr lang="en-US" sz="2400" dirty="0" smtClean="0">
                <a:latin typeface="Times New Roman" pitchFamily="18" charset="0"/>
                <a:cs typeface="Times New Roman" pitchFamily="18" charset="0"/>
              </a:rPr>
              <a:t>Now use the following syntax to copy the complete EMPLOYEE table into the EMPLOYEE_BKP table.</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INSERT INTO EMPLOYEE_BKP     </a:t>
            </a:r>
          </a:p>
          <a:p>
            <a:r>
              <a:rPr lang="en-US" sz="2400" dirty="0" smtClean="0">
                <a:latin typeface="Times New Roman" pitchFamily="18" charset="0"/>
                <a:cs typeface="Times New Roman" pitchFamily="18" charset="0"/>
              </a:rPr>
              <a:t>SELECT * FROM EMPLOYEE   WHERE ID IN (SELECT ID  FROM EMPLOYEE);  </a:t>
            </a:r>
          </a:p>
          <a:p>
            <a:pPr>
              <a:buNone/>
            </a:pPr>
            <a:endParaRPr lang="en-US" sz="18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Subqueries with the UPDATE Statement</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r>
              <a:rPr lang="en-US" sz="2800" dirty="0" smtClean="0">
                <a:latin typeface="Times New Roman" pitchFamily="18" charset="0"/>
                <a:cs typeface="Times New Roman" pitchFamily="18" charset="0"/>
              </a:rPr>
              <a:t>The </a:t>
            </a:r>
            <a:r>
              <a:rPr lang="en-US" sz="2800" dirty="0" err="1" smtClean="0">
                <a:latin typeface="Times New Roman" pitchFamily="18" charset="0"/>
                <a:cs typeface="Times New Roman" pitchFamily="18" charset="0"/>
              </a:rPr>
              <a:t>subquery</a:t>
            </a:r>
            <a:r>
              <a:rPr lang="en-US" sz="2800" dirty="0" smtClean="0">
                <a:latin typeface="Times New Roman" pitchFamily="18" charset="0"/>
                <a:cs typeface="Times New Roman" pitchFamily="18" charset="0"/>
              </a:rPr>
              <a:t> of SQL can be used in conjunction with the Update statement.</a:t>
            </a:r>
          </a:p>
          <a:p>
            <a:r>
              <a:rPr lang="en-US" sz="2800" dirty="0" smtClean="0">
                <a:latin typeface="Times New Roman" pitchFamily="18" charset="0"/>
                <a:cs typeface="Times New Roman" pitchFamily="18" charset="0"/>
              </a:rPr>
              <a:t> When a </a:t>
            </a:r>
            <a:r>
              <a:rPr lang="en-US" sz="2800" dirty="0" err="1" smtClean="0">
                <a:latin typeface="Times New Roman" pitchFamily="18" charset="0"/>
                <a:cs typeface="Times New Roman" pitchFamily="18" charset="0"/>
              </a:rPr>
              <a:t>subquery</a:t>
            </a:r>
            <a:r>
              <a:rPr lang="en-US" sz="2800" dirty="0" smtClean="0">
                <a:latin typeface="Times New Roman" pitchFamily="18" charset="0"/>
                <a:cs typeface="Times New Roman" pitchFamily="18" charset="0"/>
              </a:rPr>
              <a:t> is used with the Update statement, then either single or multiple columns in a table can be updated.</a:t>
            </a:r>
          </a:p>
          <a:p>
            <a:pPr>
              <a:buNone/>
            </a:pPr>
            <a:r>
              <a:rPr lang="en-US" sz="2800" b="1" dirty="0" smtClean="0"/>
              <a:t>Syntax:-</a:t>
            </a:r>
            <a:endParaRPr lang="en-US" sz="2000" b="1"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UPDATE table  SET </a:t>
            </a:r>
            <a:r>
              <a:rPr lang="en-US" sz="2000" dirty="0" err="1" smtClean="0">
                <a:latin typeface="Times New Roman" pitchFamily="18" charset="0"/>
                <a:cs typeface="Times New Roman" pitchFamily="18" charset="0"/>
              </a:rPr>
              <a:t>column_name</a:t>
            </a:r>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new_value</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WHERE VALUE OPERATOR   (SELECT COLUMN_NAME    FROM TABLE_NAME   WHERE condition); </a:t>
            </a:r>
            <a:r>
              <a:rPr lang="en-US" sz="2800" dirty="0" smtClean="0"/>
              <a:t> </a:t>
            </a:r>
          </a:p>
          <a:p>
            <a:pPr>
              <a:buNone/>
            </a:pPr>
            <a:endParaRPr lang="en-US" sz="28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algn="l"/>
            <a:r>
              <a:rPr lang="en-US" b="1" dirty="0" smtClean="0"/>
              <a:t/>
            </a:r>
            <a:br>
              <a:rPr lang="en-US" b="1" dirty="0" smtClean="0"/>
            </a:br>
            <a:r>
              <a:rPr lang="en-US" b="1" dirty="0" smtClean="0"/>
              <a:t>Example</a:t>
            </a:r>
            <a:r>
              <a:rPr lang="en-US" dirty="0" smtClean="0"/>
              <a:t/>
            </a:r>
            <a:br>
              <a:rPr lang="en-US" dirty="0" smtClean="0"/>
            </a:br>
            <a:endParaRPr lang="en-US" dirty="0"/>
          </a:p>
        </p:txBody>
      </p:sp>
      <p:sp>
        <p:nvSpPr>
          <p:cNvPr id="3" name="Content Placeholder 2"/>
          <p:cNvSpPr>
            <a:spLocks noGrp="1"/>
          </p:cNvSpPr>
          <p:nvPr>
            <p:ph idx="1"/>
          </p:nvPr>
        </p:nvSpPr>
        <p:spPr>
          <a:xfrm>
            <a:off x="457200" y="914400"/>
            <a:ext cx="8229600" cy="5211763"/>
          </a:xfrm>
        </p:spPr>
        <p:txBody>
          <a:bodyPr/>
          <a:lstStyle/>
          <a:p>
            <a:r>
              <a:rPr lang="en-US" sz="2800" dirty="0" smtClean="0">
                <a:latin typeface="Times New Roman" pitchFamily="18" charset="0"/>
                <a:cs typeface="Times New Roman" pitchFamily="18" charset="0"/>
              </a:rPr>
              <a:t>Let's assume we have an EMPLOYEE_BKP table available which is backup of EMPLOYEE table. The given example updates the SALARY by .25 times in the EMPLOYEE table for all employee whose AGE is greater than or equal to 29.</a:t>
            </a:r>
          </a:p>
          <a:p>
            <a:r>
              <a:rPr lang="en-US" sz="2000" b="1" dirty="0" smtClean="0">
                <a:latin typeface="Times New Roman" pitchFamily="18" charset="0"/>
                <a:cs typeface="Times New Roman" pitchFamily="18" charset="0"/>
              </a:rPr>
              <a:t>UPDATE EMPLOYEE  SET SALARY = SALARY * 0.25   WHERE AGE IN (SELECT AGE FROM CUSTOMERS_BKP   WHERE AGE &gt;= 29); </a:t>
            </a:r>
            <a:r>
              <a:rPr lang="en-US" b="1" dirty="0" smtClean="0"/>
              <a:t> </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Subqueries with the DELETE Statement</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Autofit/>
          </a:bodyPr>
          <a:lstStyle/>
          <a:p>
            <a:r>
              <a:rPr lang="en-US" sz="2400" dirty="0" smtClean="0">
                <a:latin typeface="Times New Roman" pitchFamily="18" charset="0"/>
                <a:cs typeface="Times New Roman" pitchFamily="18" charset="0"/>
              </a:rPr>
              <a:t>The </a:t>
            </a:r>
            <a:r>
              <a:rPr lang="en-US" sz="2400" dirty="0" err="1" smtClean="0">
                <a:latin typeface="Times New Roman" pitchFamily="18" charset="0"/>
                <a:cs typeface="Times New Roman" pitchFamily="18" charset="0"/>
              </a:rPr>
              <a:t>subquery</a:t>
            </a:r>
            <a:r>
              <a:rPr lang="en-US" sz="2400" dirty="0" smtClean="0">
                <a:latin typeface="Times New Roman" pitchFamily="18" charset="0"/>
                <a:cs typeface="Times New Roman" pitchFamily="18" charset="0"/>
              </a:rPr>
              <a:t> of SQL can be used in conjunction with the Delete statement just like any other statements mentioned above.</a:t>
            </a:r>
          </a:p>
          <a:p>
            <a:pPr>
              <a:buNone/>
            </a:pPr>
            <a:r>
              <a:rPr lang="en-US" sz="2400" b="1" dirty="0" smtClean="0">
                <a:latin typeface="Times New Roman" pitchFamily="18" charset="0"/>
                <a:cs typeface="Times New Roman" pitchFamily="18" charset="0"/>
              </a:rPr>
              <a:t>Syntax:-</a:t>
            </a:r>
          </a:p>
          <a:p>
            <a:r>
              <a:rPr lang="en-US" sz="2400" dirty="0" smtClean="0">
                <a:latin typeface="Times New Roman" pitchFamily="18" charset="0"/>
                <a:cs typeface="Times New Roman" pitchFamily="18" charset="0"/>
              </a:rPr>
              <a:t>DELETE FROM TABLE_NAME  WHERE VALUE OPERATOR    (SELECT COLUMN_NAME   FROM TABLE_NAME   WHERE condition);   </a:t>
            </a:r>
          </a:p>
          <a:p>
            <a:pPr>
              <a:buNone/>
            </a:pPr>
            <a:r>
              <a:rPr lang="en-US" sz="2400" dirty="0" smtClean="0">
                <a:latin typeface="Times New Roman" pitchFamily="18" charset="0"/>
                <a:cs typeface="Times New Roman" pitchFamily="18" charset="0"/>
              </a:rPr>
              <a:t>     Let's assume we have an EMPLOYEE_BKP table available which is backup of EMPLOYEE table. The given example deletes the records from the EMPLOYEE table for all EMPLOYEE whose AGE is greater than or equal to 29.</a:t>
            </a:r>
          </a:p>
          <a:p>
            <a:r>
              <a:rPr lang="en-US" sz="2400" dirty="0" smtClean="0">
                <a:latin typeface="Times New Roman" pitchFamily="18" charset="0"/>
                <a:cs typeface="Times New Roman" pitchFamily="18" charset="0"/>
              </a:rPr>
              <a:t>DELETE FROM EMPLOYEE  WHERE AGE IN (SELECT AGE FROM EMPLOYEE_BKP  WHERE AGE &gt;= 29 );  </a:t>
            </a:r>
          </a:p>
          <a:p>
            <a:pPr>
              <a:buNone/>
            </a:pPr>
            <a:endParaRPr lang="en-US" sz="24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85000" lnSpcReduction="20000"/>
          </a:bodyPr>
          <a:lstStyle/>
          <a:p>
            <a:r>
              <a:rPr lang="en-US" b="1" dirty="0" err="1" smtClean="0"/>
              <a:t>Subquery</a:t>
            </a:r>
            <a:r>
              <a:rPr lang="en-US" dirty="0" smtClean="0"/>
              <a:t/>
            </a:r>
            <a:br>
              <a:rPr lang="en-US" dirty="0" smtClean="0"/>
            </a:br>
            <a:r>
              <a:rPr lang="en-US" dirty="0" smtClean="0"/>
              <a:t>When a query is included inside another query, the Outer query is known as Main Query, and Inner query is known as </a:t>
            </a:r>
            <a:r>
              <a:rPr lang="en-US" dirty="0" err="1" smtClean="0"/>
              <a:t>Subquery</a:t>
            </a:r>
            <a:r>
              <a:rPr lang="en-US" dirty="0" smtClean="0"/>
              <a:t>.</a:t>
            </a:r>
          </a:p>
          <a:p>
            <a:pPr fontAlgn="base"/>
            <a:r>
              <a:rPr lang="en-US" b="1" dirty="0" smtClean="0"/>
              <a:t>Nested Query –</a:t>
            </a:r>
            <a:r>
              <a:rPr lang="en-US" dirty="0" smtClean="0"/>
              <a:t/>
            </a:r>
            <a:br>
              <a:rPr lang="en-US" dirty="0" smtClean="0"/>
            </a:br>
            <a:r>
              <a:rPr lang="en-US" dirty="0" smtClean="0"/>
              <a:t>In Nested Query,  Inner query runs first, and only once. Outer query is executed with result from Inner </a:t>
            </a:r>
            <a:r>
              <a:rPr lang="en-US" dirty="0" err="1" smtClean="0"/>
              <a:t>query.Hence</a:t>
            </a:r>
            <a:r>
              <a:rPr lang="en-US" dirty="0" smtClean="0"/>
              <a:t>, Inner query is used in execution of Outer query.</a:t>
            </a:r>
            <a:br>
              <a:rPr lang="en-US" dirty="0" smtClean="0"/>
            </a:br>
            <a:r>
              <a:rPr lang="en-US" b="1" dirty="0" smtClean="0"/>
              <a:t>Example –</a:t>
            </a:r>
          </a:p>
          <a:p>
            <a:pPr fontAlgn="base">
              <a:buFont typeface="Wingdings" pitchFamily="2" charset="2"/>
              <a:buChar char="Ø"/>
            </a:pPr>
            <a:r>
              <a:rPr lang="en-US" dirty="0" smtClean="0"/>
              <a:t>Orders (</a:t>
            </a:r>
            <a:r>
              <a:rPr lang="en-US" dirty="0" err="1" smtClean="0"/>
              <a:t>OrderID</a:t>
            </a:r>
            <a:r>
              <a:rPr lang="en-US" dirty="0" smtClean="0"/>
              <a:t>, </a:t>
            </a:r>
            <a:r>
              <a:rPr lang="en-US" dirty="0" err="1" smtClean="0"/>
              <a:t>CustomerID</a:t>
            </a:r>
            <a:r>
              <a:rPr lang="en-US" dirty="0" smtClean="0"/>
              <a:t>, </a:t>
            </a:r>
            <a:r>
              <a:rPr lang="en-US" dirty="0" err="1" smtClean="0"/>
              <a:t>OrderDate</a:t>
            </a:r>
            <a:r>
              <a:rPr lang="en-US" dirty="0" smtClean="0"/>
              <a:t>); </a:t>
            </a:r>
          </a:p>
          <a:p>
            <a:pPr fontAlgn="base">
              <a:buFont typeface="Wingdings" pitchFamily="2" charset="2"/>
              <a:buChar char="Ø"/>
            </a:pPr>
            <a:r>
              <a:rPr lang="en-US" dirty="0" smtClean="0"/>
              <a:t>Customers (</a:t>
            </a:r>
            <a:r>
              <a:rPr lang="en-US" dirty="0" err="1" smtClean="0"/>
              <a:t>CustomerID</a:t>
            </a:r>
            <a:r>
              <a:rPr lang="en-US" dirty="0" smtClean="0"/>
              <a:t>, </a:t>
            </a:r>
            <a:r>
              <a:rPr lang="en-US" dirty="0" err="1" smtClean="0"/>
              <a:t>CustomerName</a:t>
            </a:r>
            <a:r>
              <a:rPr lang="en-US" dirty="0" smtClean="0"/>
              <a:t>, </a:t>
            </a:r>
            <a:r>
              <a:rPr lang="en-US" dirty="0" err="1" smtClean="0"/>
              <a:t>ContactName</a:t>
            </a:r>
            <a:r>
              <a:rPr lang="en-US" dirty="0" smtClean="0"/>
              <a:t>, Country);</a:t>
            </a:r>
          </a:p>
          <a:p>
            <a:pPr fontAlgn="base">
              <a:buFont typeface="Wingdings" pitchFamily="2" charset="2"/>
              <a:buChar char="Ø"/>
            </a:pPr>
            <a:r>
              <a:rPr lang="en-US" dirty="0" smtClean="0"/>
              <a:t>Find details of customers who have ordered.</a:t>
            </a:r>
          </a:p>
          <a:p>
            <a:pPr fontAlgn="base">
              <a:buFont typeface="Wingdings" pitchFamily="2" charset="2"/>
              <a:buChar char="Ø"/>
            </a:pPr>
            <a:r>
              <a:rPr lang="en-US" dirty="0" smtClean="0"/>
              <a:t>SELECT * FROM Customers WHERE </a:t>
            </a:r>
            <a:r>
              <a:rPr lang="en-US" dirty="0" err="1" smtClean="0"/>
              <a:t>CustomerID</a:t>
            </a:r>
            <a:r>
              <a:rPr lang="en-US" dirty="0" smtClean="0"/>
              <a:t> IN (SELECT </a:t>
            </a:r>
            <a:r>
              <a:rPr lang="en-US" dirty="0" err="1" smtClean="0"/>
              <a:t>CustomerID</a:t>
            </a:r>
            <a:r>
              <a:rPr lang="en-US" dirty="0" smtClean="0"/>
              <a:t> FROM Orders);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dirty="0" smtClean="0"/>
              <a:t>Cont..</a:t>
            </a:r>
            <a:endParaRPr lang="en-US" dirty="0"/>
          </a:p>
        </p:txBody>
      </p:sp>
      <p:sp>
        <p:nvSpPr>
          <p:cNvPr id="3" name="Content Placeholder 2"/>
          <p:cNvSpPr>
            <a:spLocks noGrp="1"/>
          </p:cNvSpPr>
          <p:nvPr>
            <p:ph idx="1"/>
          </p:nvPr>
        </p:nvSpPr>
        <p:spPr>
          <a:xfrm>
            <a:off x="457200" y="1143000"/>
            <a:ext cx="8229600" cy="4983163"/>
          </a:xfrm>
        </p:spPr>
        <p:txBody>
          <a:bodyPr/>
          <a:lstStyle/>
          <a:p>
            <a:pPr lvl="0"/>
            <a:r>
              <a:rPr lang="en-US" dirty="0" smtClean="0"/>
              <a:t>Data Control Language (DCL) allows you to manipulate and manage access rights on database objects</a:t>
            </a:r>
          </a:p>
          <a:p>
            <a:pPr lvl="0"/>
            <a:r>
              <a:rPr lang="en-US" dirty="0" smtClean="0"/>
              <a:t>Data Manipulation Language (DML) is used for searching, inserting, updating, and deleting data, which will be partially covered in this SQL tutorial.</a:t>
            </a:r>
          </a:p>
          <a:p>
            <a:pPr>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20000"/>
          </a:bodyPr>
          <a:lstStyle/>
          <a:p>
            <a:pPr fontAlgn="base"/>
            <a:r>
              <a:rPr lang="en-US" b="1" dirty="0" smtClean="0"/>
              <a:t>Correlated Query –</a:t>
            </a:r>
            <a:r>
              <a:rPr lang="en-US" dirty="0" smtClean="0"/>
              <a:t/>
            </a:r>
            <a:br>
              <a:rPr lang="en-US" dirty="0" smtClean="0"/>
            </a:br>
            <a:r>
              <a:rPr lang="en-US" dirty="0" smtClean="0"/>
              <a:t>In Correlated Query,  Outer query executes first and for every Outer query row Inner query is executed. </a:t>
            </a:r>
          </a:p>
          <a:p>
            <a:pPr fontAlgn="base"/>
            <a:r>
              <a:rPr lang="en-US" dirty="0" smtClean="0"/>
              <a:t>Hence, Inner query uses values from Outer query.</a:t>
            </a:r>
            <a:br>
              <a:rPr lang="en-US" dirty="0" smtClean="0"/>
            </a:br>
            <a:r>
              <a:rPr lang="en-US" b="1" dirty="0" smtClean="0"/>
              <a:t>Example –</a:t>
            </a:r>
          </a:p>
          <a:p>
            <a:pPr fontAlgn="base">
              <a:buFont typeface="Wingdings" pitchFamily="2" charset="2"/>
              <a:buChar char="Ø"/>
            </a:pPr>
            <a:r>
              <a:rPr lang="en-US" dirty="0" smtClean="0"/>
              <a:t>Orders (</a:t>
            </a:r>
            <a:r>
              <a:rPr lang="en-US" dirty="0" err="1" smtClean="0"/>
              <a:t>OrderID</a:t>
            </a:r>
            <a:r>
              <a:rPr lang="en-US" dirty="0" smtClean="0"/>
              <a:t>, </a:t>
            </a:r>
            <a:r>
              <a:rPr lang="en-US" dirty="0" err="1" smtClean="0"/>
              <a:t>CustomerID</a:t>
            </a:r>
            <a:r>
              <a:rPr lang="en-US" dirty="0" smtClean="0"/>
              <a:t>, </a:t>
            </a:r>
            <a:r>
              <a:rPr lang="en-US" dirty="0" err="1" smtClean="0"/>
              <a:t>OrderDate</a:t>
            </a:r>
            <a:r>
              <a:rPr lang="en-US" dirty="0" smtClean="0"/>
              <a:t>);</a:t>
            </a:r>
          </a:p>
          <a:p>
            <a:pPr fontAlgn="base">
              <a:buFont typeface="Wingdings" pitchFamily="2" charset="2"/>
              <a:buChar char="Ø"/>
            </a:pPr>
            <a:r>
              <a:rPr lang="en-US" dirty="0" smtClean="0"/>
              <a:t>Customers (</a:t>
            </a:r>
            <a:r>
              <a:rPr lang="en-US" dirty="0" err="1" smtClean="0"/>
              <a:t>CustomerID</a:t>
            </a:r>
            <a:r>
              <a:rPr lang="en-US" dirty="0" smtClean="0"/>
              <a:t>, </a:t>
            </a:r>
            <a:r>
              <a:rPr lang="en-US" dirty="0" err="1" smtClean="0"/>
              <a:t>CustomerName</a:t>
            </a:r>
            <a:r>
              <a:rPr lang="en-US" dirty="0" smtClean="0"/>
              <a:t>, </a:t>
            </a:r>
            <a:r>
              <a:rPr lang="en-US" dirty="0" err="1" smtClean="0"/>
              <a:t>ContactName</a:t>
            </a:r>
            <a:r>
              <a:rPr lang="en-US" dirty="0" smtClean="0"/>
              <a:t>, Country);</a:t>
            </a:r>
          </a:p>
          <a:p>
            <a:pPr fontAlgn="base">
              <a:buFont typeface="Wingdings" pitchFamily="2" charset="2"/>
              <a:buChar char="Ø"/>
            </a:pPr>
            <a:r>
              <a:rPr lang="en-US" dirty="0" smtClean="0"/>
              <a:t>Find details of customers who have ordered.</a:t>
            </a:r>
          </a:p>
          <a:p>
            <a:pPr fontAlgn="base">
              <a:buFont typeface="Wingdings" pitchFamily="2" charset="2"/>
              <a:buChar char="Ø"/>
            </a:pPr>
            <a:r>
              <a:rPr lang="en-US" dirty="0" smtClean="0"/>
              <a:t>SELECT * FROM Customers where EXISTS (SELECT </a:t>
            </a:r>
            <a:r>
              <a:rPr lang="en-US" dirty="0" err="1" smtClean="0"/>
              <a:t>CustomerID</a:t>
            </a:r>
            <a:r>
              <a:rPr lang="en-US" dirty="0" smtClean="0"/>
              <a:t> FROM Orders WHERE </a:t>
            </a:r>
            <a:r>
              <a:rPr lang="en-US" dirty="0" err="1" smtClean="0"/>
              <a:t>Orders.CustomerID</a:t>
            </a:r>
            <a:r>
              <a:rPr lang="en-US" dirty="0" smtClean="0"/>
              <a:t>=</a:t>
            </a:r>
            <a:r>
              <a:rPr lang="en-US" dirty="0" err="1" smtClean="0"/>
              <a:t>Customers.CustomerID</a:t>
            </a:r>
            <a:r>
              <a:rPr lang="en-US" dirty="0" smtClean="0"/>
              <a:t>);</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Defining  Relational Schema</a:t>
            </a:r>
            <a:br>
              <a:rPr lang="en-US" sz="3200" b="1"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059363"/>
          </a:xfrm>
        </p:spPr>
        <p:txBody>
          <a:bodyPr/>
          <a:lstStyle/>
          <a:p>
            <a:r>
              <a:rPr lang="en-US" dirty="0" smtClean="0"/>
              <a:t>A relational schema for a database is an outline of how data is organized.</a:t>
            </a:r>
          </a:p>
          <a:p>
            <a:r>
              <a:rPr lang="en-US" dirty="0" smtClean="0"/>
              <a:t> It can be a graphic illustration or another kind of chart used by programmers to understand how each table is laid out, including the columns and the types of data they hold and how tables connect. </a:t>
            </a:r>
          </a:p>
          <a:p>
            <a:r>
              <a:rPr lang="en-US" dirty="0" smtClean="0"/>
              <a:t>It can also be written in SQL code.</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A database schema usually specifies which columns are primary keys in tables and which other columns have special constraints such as being required to have unique values in each record.</a:t>
            </a:r>
          </a:p>
          <a:p>
            <a:r>
              <a:rPr lang="en-US" dirty="0" smtClean="0"/>
              <a:t> It also usually specifies which columns in which tables contain references to data in other tables, often by including primary keys from other table records so that rows can be easily joined.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These are called foreign key columns. For example, a customer order table may contain a customer number column that is a foreign key referencing the primary key of the customer table.</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200" b="1" dirty="0" smtClean="0">
                <a:latin typeface="Times New Roman" pitchFamily="18" charset="0"/>
                <a:cs typeface="Times New Roman" pitchFamily="18" charset="0"/>
              </a:rPr>
              <a:t>CREATE Statements and Database Schemas</a:t>
            </a:r>
            <a:br>
              <a:rPr lang="en-US" sz="3200" b="1"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fontAlgn="base"/>
            <a:r>
              <a:rPr lang="en-US" dirty="0" smtClean="0"/>
              <a:t>A database schema is ultimately implemented in SQL through CREATE statements. </a:t>
            </a:r>
          </a:p>
          <a:p>
            <a:pPr fontAlgn="base"/>
            <a:r>
              <a:rPr lang="en-US" dirty="0" smtClean="0"/>
              <a:t>These are commands to the database program to build (or create) tables with certain specifications. </a:t>
            </a:r>
          </a:p>
          <a:p>
            <a:pPr fontAlgn="base"/>
            <a:r>
              <a:rPr lang="en-US" dirty="0" smtClean="0"/>
              <a:t>They specify which column constitutes a primary key, what type of data each column stores, and which are foreign keys referencing other tables.</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066800"/>
            <a:ext cx="8229600" cy="5059363"/>
          </a:xfrm>
        </p:spPr>
        <p:txBody>
          <a:bodyPr/>
          <a:lstStyle/>
          <a:p>
            <a:r>
              <a:rPr lang="en-US" dirty="0" smtClean="0"/>
              <a:t>They also often indicate what indexes should be built on tables to allow them to be easily queried and analyzed without needing to go through each record to find data matching particular constraints.</a:t>
            </a:r>
            <a:endParaRPr lang="en-US" smtClean="0"/>
          </a:p>
          <a:p>
            <a:pPr>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Views Definition</a:t>
            </a:r>
            <a:endParaRPr lang="en-US" dirty="0"/>
          </a:p>
        </p:txBody>
      </p:sp>
      <p:sp>
        <p:nvSpPr>
          <p:cNvPr id="3" name="Content Placeholder 2"/>
          <p:cNvSpPr>
            <a:spLocks noGrp="1"/>
          </p:cNvSpPr>
          <p:nvPr>
            <p:ph idx="1"/>
          </p:nvPr>
        </p:nvSpPr>
        <p:spPr>
          <a:xfrm>
            <a:off x="457200" y="1066800"/>
            <a:ext cx="8229600" cy="5059363"/>
          </a:xfrm>
        </p:spPr>
        <p:txBody>
          <a:bodyPr/>
          <a:lstStyle/>
          <a:p>
            <a:r>
              <a:rPr lang="en-US" dirty="0" smtClean="0"/>
              <a:t>Views in SQL are considered as a virtual table. A view also contains rows and columns.</a:t>
            </a:r>
          </a:p>
          <a:p>
            <a:r>
              <a:rPr lang="en-US" dirty="0" smtClean="0"/>
              <a:t>To create the view, we can select the fields from one or more tables present in the database.</a:t>
            </a:r>
          </a:p>
          <a:p>
            <a:r>
              <a:rPr lang="en-US" dirty="0" smtClean="0"/>
              <a:t>A view can either have specific rows based on certain condition or all the rows of a table.</a:t>
            </a:r>
          </a:p>
          <a:p>
            <a:pPr>
              <a:buNone/>
            </a:pPr>
            <a:endParaRPr lang="en-US" dirty="0" smtClean="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14400"/>
            <a:ext cx="8229600" cy="5211763"/>
          </a:xfrm>
        </p:spPr>
        <p:txBody>
          <a:bodyPr/>
          <a:lstStyle/>
          <a:p>
            <a:r>
              <a:rPr lang="en-US" dirty="0" smtClean="0"/>
              <a:t>Sample table:</a:t>
            </a:r>
          </a:p>
          <a:p>
            <a:pPr>
              <a:buNone/>
            </a:pPr>
            <a:r>
              <a:rPr lang="en-US" dirty="0" smtClean="0"/>
              <a:t>  </a:t>
            </a:r>
            <a:r>
              <a:rPr lang="en-US" b="1" dirty="0" err="1" smtClean="0"/>
              <a:t>Student_Detail</a:t>
            </a:r>
            <a:endParaRPr lang="en-US" b="1" dirty="0" smtClean="0"/>
          </a:p>
          <a:p>
            <a:pPr>
              <a:buNone/>
            </a:pPr>
            <a:endParaRPr lang="en-US" dirty="0"/>
          </a:p>
        </p:txBody>
      </p:sp>
      <p:graphicFrame>
        <p:nvGraphicFramePr>
          <p:cNvPr id="4" name="Table 3"/>
          <p:cNvGraphicFramePr>
            <a:graphicFrameLocks noGrp="1"/>
          </p:cNvGraphicFramePr>
          <p:nvPr/>
        </p:nvGraphicFramePr>
        <p:xfrm>
          <a:off x="1371600" y="2362200"/>
          <a:ext cx="6172200" cy="2387600"/>
        </p:xfrm>
        <a:graphic>
          <a:graphicData uri="http://schemas.openxmlformats.org/drawingml/2006/table">
            <a:tbl>
              <a:tblPr firstRow="1" bandRow="1">
                <a:tableStyleId>{5C22544A-7EE6-4342-B048-85BDC9FD1C3A}</a:tableStyleId>
              </a:tblPr>
              <a:tblGrid>
                <a:gridCol w="2057400"/>
                <a:gridCol w="2057400"/>
                <a:gridCol w="2057400"/>
              </a:tblGrid>
              <a:tr h="477520">
                <a:tc>
                  <a:txBody>
                    <a:bodyPr/>
                    <a:lstStyle/>
                    <a:p>
                      <a:pPr algn="ctr"/>
                      <a:r>
                        <a:rPr lang="en-US" dirty="0" smtClean="0"/>
                        <a:t>STUD_ID</a:t>
                      </a:r>
                      <a:endParaRPr lang="en-US" dirty="0"/>
                    </a:p>
                  </a:txBody>
                  <a:tcPr/>
                </a:tc>
                <a:tc>
                  <a:txBody>
                    <a:bodyPr/>
                    <a:lstStyle/>
                    <a:p>
                      <a:pPr algn="ctr"/>
                      <a:r>
                        <a:rPr lang="en-US" dirty="0" smtClean="0"/>
                        <a:t>NAME</a:t>
                      </a:r>
                      <a:endParaRPr lang="en-US" dirty="0"/>
                    </a:p>
                  </a:txBody>
                  <a:tcPr/>
                </a:tc>
                <a:tc>
                  <a:txBody>
                    <a:bodyPr/>
                    <a:lstStyle/>
                    <a:p>
                      <a:pPr algn="ctr"/>
                      <a:r>
                        <a:rPr lang="en-US" dirty="0" smtClean="0"/>
                        <a:t>ADDRESS</a:t>
                      </a:r>
                      <a:endParaRPr lang="en-US" dirty="0"/>
                    </a:p>
                  </a:txBody>
                  <a:tcPr/>
                </a:tc>
              </a:tr>
              <a:tr h="477520">
                <a:tc>
                  <a:txBody>
                    <a:bodyPr/>
                    <a:lstStyle/>
                    <a:p>
                      <a:pPr algn="ctr"/>
                      <a:r>
                        <a:rPr lang="en-US" dirty="0" smtClean="0"/>
                        <a:t>1</a:t>
                      </a:r>
                      <a:endParaRPr lang="en-US" dirty="0"/>
                    </a:p>
                  </a:txBody>
                  <a:tcPr/>
                </a:tc>
                <a:tc>
                  <a:txBody>
                    <a:bodyPr/>
                    <a:lstStyle/>
                    <a:p>
                      <a:pPr algn="ctr"/>
                      <a:r>
                        <a:rPr lang="en-US" dirty="0" smtClean="0"/>
                        <a:t>Stephan</a:t>
                      </a:r>
                      <a:endParaRPr lang="en-US" dirty="0"/>
                    </a:p>
                  </a:txBody>
                  <a:tcPr/>
                </a:tc>
                <a:tc>
                  <a:txBody>
                    <a:bodyPr/>
                    <a:lstStyle/>
                    <a:p>
                      <a:pPr algn="ctr"/>
                      <a:r>
                        <a:rPr lang="en-US" dirty="0" smtClean="0"/>
                        <a:t>Delhi</a:t>
                      </a:r>
                      <a:endParaRPr lang="en-US" dirty="0"/>
                    </a:p>
                  </a:txBody>
                  <a:tcPr/>
                </a:tc>
              </a:tr>
              <a:tr h="477520">
                <a:tc>
                  <a:txBody>
                    <a:bodyPr/>
                    <a:lstStyle/>
                    <a:p>
                      <a:pPr algn="ctr"/>
                      <a:r>
                        <a:rPr lang="en-US" dirty="0" smtClean="0"/>
                        <a:t>2</a:t>
                      </a:r>
                      <a:endParaRPr lang="en-US" dirty="0"/>
                    </a:p>
                  </a:txBody>
                  <a:tcPr/>
                </a:tc>
                <a:tc>
                  <a:txBody>
                    <a:bodyPr/>
                    <a:lstStyle/>
                    <a:p>
                      <a:pPr algn="ctr"/>
                      <a:r>
                        <a:rPr lang="en-US" dirty="0" smtClean="0"/>
                        <a:t>Kathrin</a:t>
                      </a:r>
                      <a:endParaRPr lang="en-US" dirty="0"/>
                    </a:p>
                  </a:txBody>
                  <a:tcPr/>
                </a:tc>
                <a:tc>
                  <a:txBody>
                    <a:bodyPr/>
                    <a:lstStyle/>
                    <a:p>
                      <a:pPr algn="ctr"/>
                      <a:r>
                        <a:rPr lang="en-US" dirty="0" err="1" smtClean="0"/>
                        <a:t>Noida</a:t>
                      </a:r>
                      <a:endParaRPr lang="en-US" dirty="0"/>
                    </a:p>
                  </a:txBody>
                  <a:tcPr/>
                </a:tc>
              </a:tr>
              <a:tr h="477520">
                <a:tc>
                  <a:txBody>
                    <a:bodyPr/>
                    <a:lstStyle/>
                    <a:p>
                      <a:pPr algn="ctr"/>
                      <a:r>
                        <a:rPr lang="en-US" dirty="0" smtClean="0"/>
                        <a:t>3</a:t>
                      </a:r>
                      <a:endParaRPr lang="en-US" dirty="0"/>
                    </a:p>
                  </a:txBody>
                  <a:tcPr/>
                </a:tc>
                <a:tc>
                  <a:txBody>
                    <a:bodyPr/>
                    <a:lstStyle/>
                    <a:p>
                      <a:pPr algn="ctr"/>
                      <a:r>
                        <a:rPr lang="en-US" dirty="0" smtClean="0"/>
                        <a:t>David</a:t>
                      </a:r>
                      <a:endParaRPr lang="en-US" dirty="0"/>
                    </a:p>
                  </a:txBody>
                  <a:tcPr/>
                </a:tc>
                <a:tc>
                  <a:txBody>
                    <a:bodyPr/>
                    <a:lstStyle/>
                    <a:p>
                      <a:pPr algn="ctr"/>
                      <a:r>
                        <a:rPr lang="en-US" dirty="0" smtClean="0"/>
                        <a:t>Ghaziabad</a:t>
                      </a:r>
                      <a:endParaRPr lang="en-US" dirty="0"/>
                    </a:p>
                  </a:txBody>
                  <a:tcPr/>
                </a:tc>
              </a:tr>
              <a:tr h="477520">
                <a:tc>
                  <a:txBody>
                    <a:bodyPr/>
                    <a:lstStyle/>
                    <a:p>
                      <a:pPr algn="ctr"/>
                      <a:r>
                        <a:rPr lang="en-US" dirty="0" smtClean="0"/>
                        <a:t>4</a:t>
                      </a:r>
                      <a:endParaRPr lang="en-US" dirty="0"/>
                    </a:p>
                  </a:txBody>
                  <a:tcPr/>
                </a:tc>
                <a:tc>
                  <a:txBody>
                    <a:bodyPr/>
                    <a:lstStyle/>
                    <a:p>
                      <a:pPr algn="ctr"/>
                      <a:r>
                        <a:rPr lang="en-US" dirty="0" err="1" smtClean="0"/>
                        <a:t>Alina</a:t>
                      </a:r>
                      <a:endParaRPr lang="en-US" dirty="0"/>
                    </a:p>
                  </a:txBody>
                  <a:tcPr/>
                </a:tc>
                <a:tc>
                  <a:txBody>
                    <a:bodyPr/>
                    <a:lstStyle/>
                    <a:p>
                      <a:pPr algn="ctr"/>
                      <a:r>
                        <a:rPr lang="en-US" dirty="0" err="1" smtClean="0"/>
                        <a:t>Gurugram</a:t>
                      </a:r>
                      <a:endParaRPr lang="en-US" dirty="0"/>
                    </a:p>
                  </a:txBody>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b="1" dirty="0" err="1" smtClean="0"/>
              <a:t>Student_Marks</a:t>
            </a:r>
            <a:endParaRPr lang="en-US" b="1" dirty="0" smtClean="0"/>
          </a:p>
          <a:p>
            <a:pPr>
              <a:buNone/>
            </a:pPr>
            <a:endParaRPr lang="en-US" dirty="0"/>
          </a:p>
        </p:txBody>
      </p:sp>
      <p:graphicFrame>
        <p:nvGraphicFramePr>
          <p:cNvPr id="4" name="Table 3"/>
          <p:cNvGraphicFramePr>
            <a:graphicFrameLocks noGrp="1"/>
          </p:cNvGraphicFramePr>
          <p:nvPr/>
        </p:nvGraphicFramePr>
        <p:xfrm>
          <a:off x="685800" y="1397000"/>
          <a:ext cx="7848600" cy="4546602"/>
        </p:xfrm>
        <a:graphic>
          <a:graphicData uri="http://schemas.openxmlformats.org/drawingml/2006/table">
            <a:tbl>
              <a:tblPr firstRow="1" bandRow="1">
                <a:tableStyleId>{5C22544A-7EE6-4342-B048-85BDC9FD1C3A}</a:tableStyleId>
              </a:tblPr>
              <a:tblGrid>
                <a:gridCol w="1962150"/>
                <a:gridCol w="1962150"/>
                <a:gridCol w="1962150"/>
                <a:gridCol w="1962150"/>
              </a:tblGrid>
              <a:tr h="757767">
                <a:tc>
                  <a:txBody>
                    <a:bodyPr/>
                    <a:lstStyle/>
                    <a:p>
                      <a:pPr algn="ctr"/>
                      <a:r>
                        <a:rPr lang="en-US" dirty="0" smtClean="0"/>
                        <a:t>STUD_ID</a:t>
                      </a:r>
                      <a:endParaRPr lang="en-US" dirty="0"/>
                    </a:p>
                  </a:txBody>
                  <a:tcPr/>
                </a:tc>
                <a:tc>
                  <a:txBody>
                    <a:bodyPr/>
                    <a:lstStyle/>
                    <a:p>
                      <a:pPr algn="ctr"/>
                      <a:r>
                        <a:rPr lang="en-US" dirty="0" smtClean="0"/>
                        <a:t>NAME</a:t>
                      </a:r>
                      <a:endParaRPr lang="en-US" dirty="0"/>
                    </a:p>
                  </a:txBody>
                  <a:tcPr/>
                </a:tc>
                <a:tc>
                  <a:txBody>
                    <a:bodyPr/>
                    <a:lstStyle/>
                    <a:p>
                      <a:pPr algn="ctr"/>
                      <a:r>
                        <a:rPr lang="en-US" dirty="0" smtClean="0"/>
                        <a:t>MARKS</a:t>
                      </a:r>
                      <a:endParaRPr lang="en-US" dirty="0"/>
                    </a:p>
                  </a:txBody>
                  <a:tcPr/>
                </a:tc>
                <a:tc>
                  <a:txBody>
                    <a:bodyPr/>
                    <a:lstStyle/>
                    <a:p>
                      <a:pPr algn="ctr"/>
                      <a:r>
                        <a:rPr lang="en-US" dirty="0" smtClean="0"/>
                        <a:t>AGE</a:t>
                      </a:r>
                      <a:endParaRPr lang="en-US" dirty="0"/>
                    </a:p>
                  </a:txBody>
                  <a:tcPr/>
                </a:tc>
              </a:tr>
              <a:tr h="757767">
                <a:tc>
                  <a:txBody>
                    <a:bodyPr/>
                    <a:lstStyle/>
                    <a:p>
                      <a:pPr algn="ctr"/>
                      <a:r>
                        <a:rPr lang="en-US" dirty="0" smtClean="0"/>
                        <a:t>1</a:t>
                      </a:r>
                      <a:endParaRPr lang="en-US" dirty="0"/>
                    </a:p>
                  </a:txBody>
                  <a:tcPr/>
                </a:tc>
                <a:tc>
                  <a:txBody>
                    <a:bodyPr/>
                    <a:lstStyle/>
                    <a:p>
                      <a:pPr algn="ctr"/>
                      <a:r>
                        <a:rPr lang="en-US" dirty="0" smtClean="0"/>
                        <a:t>Stephan</a:t>
                      </a:r>
                      <a:endParaRPr lang="en-US" dirty="0"/>
                    </a:p>
                  </a:txBody>
                  <a:tcPr/>
                </a:tc>
                <a:tc>
                  <a:txBody>
                    <a:bodyPr/>
                    <a:lstStyle/>
                    <a:p>
                      <a:pPr algn="ctr"/>
                      <a:r>
                        <a:rPr lang="en-US" dirty="0" smtClean="0"/>
                        <a:t>97</a:t>
                      </a:r>
                      <a:endParaRPr lang="en-US" dirty="0"/>
                    </a:p>
                  </a:txBody>
                  <a:tcPr/>
                </a:tc>
                <a:tc>
                  <a:txBody>
                    <a:bodyPr/>
                    <a:lstStyle/>
                    <a:p>
                      <a:pPr algn="ctr"/>
                      <a:r>
                        <a:rPr lang="en-US" dirty="0" smtClean="0"/>
                        <a:t>19</a:t>
                      </a:r>
                      <a:endParaRPr lang="en-US" dirty="0"/>
                    </a:p>
                  </a:txBody>
                  <a:tcPr/>
                </a:tc>
              </a:tr>
              <a:tr h="757767">
                <a:tc>
                  <a:txBody>
                    <a:bodyPr/>
                    <a:lstStyle/>
                    <a:p>
                      <a:pPr algn="ctr"/>
                      <a:r>
                        <a:rPr lang="en-US" dirty="0" smtClean="0"/>
                        <a:t>2</a:t>
                      </a:r>
                      <a:endParaRPr lang="en-US" dirty="0"/>
                    </a:p>
                  </a:txBody>
                  <a:tcPr/>
                </a:tc>
                <a:tc>
                  <a:txBody>
                    <a:bodyPr/>
                    <a:lstStyle/>
                    <a:p>
                      <a:pPr algn="ctr"/>
                      <a:r>
                        <a:rPr lang="en-US" dirty="0" err="1" smtClean="0"/>
                        <a:t>Katrin</a:t>
                      </a:r>
                      <a:endParaRPr lang="en-US" dirty="0"/>
                    </a:p>
                  </a:txBody>
                  <a:tcPr/>
                </a:tc>
                <a:tc>
                  <a:txBody>
                    <a:bodyPr/>
                    <a:lstStyle/>
                    <a:p>
                      <a:pPr algn="ctr"/>
                      <a:r>
                        <a:rPr lang="en-US" dirty="0" smtClean="0"/>
                        <a:t>86</a:t>
                      </a:r>
                      <a:endParaRPr lang="en-US" dirty="0"/>
                    </a:p>
                  </a:txBody>
                  <a:tcPr/>
                </a:tc>
                <a:tc>
                  <a:txBody>
                    <a:bodyPr/>
                    <a:lstStyle/>
                    <a:p>
                      <a:pPr algn="ctr"/>
                      <a:r>
                        <a:rPr lang="en-US" dirty="0" smtClean="0"/>
                        <a:t>21</a:t>
                      </a:r>
                      <a:endParaRPr lang="en-US" dirty="0"/>
                    </a:p>
                  </a:txBody>
                  <a:tcPr/>
                </a:tc>
              </a:tr>
              <a:tr h="757767">
                <a:tc>
                  <a:txBody>
                    <a:bodyPr/>
                    <a:lstStyle/>
                    <a:p>
                      <a:pPr algn="ctr"/>
                      <a:r>
                        <a:rPr lang="en-US" dirty="0" smtClean="0"/>
                        <a:t>3</a:t>
                      </a:r>
                      <a:endParaRPr lang="en-US" dirty="0"/>
                    </a:p>
                  </a:txBody>
                  <a:tcPr/>
                </a:tc>
                <a:tc>
                  <a:txBody>
                    <a:bodyPr/>
                    <a:lstStyle/>
                    <a:p>
                      <a:pPr algn="ctr"/>
                      <a:r>
                        <a:rPr lang="en-US" dirty="0" smtClean="0"/>
                        <a:t>David</a:t>
                      </a:r>
                      <a:endParaRPr lang="en-US" dirty="0"/>
                    </a:p>
                  </a:txBody>
                  <a:tcPr/>
                </a:tc>
                <a:tc>
                  <a:txBody>
                    <a:bodyPr/>
                    <a:lstStyle/>
                    <a:p>
                      <a:pPr algn="ctr"/>
                      <a:r>
                        <a:rPr lang="en-US" dirty="0" smtClean="0"/>
                        <a:t>74</a:t>
                      </a:r>
                      <a:endParaRPr lang="en-US" dirty="0"/>
                    </a:p>
                  </a:txBody>
                  <a:tcPr/>
                </a:tc>
                <a:tc>
                  <a:txBody>
                    <a:bodyPr/>
                    <a:lstStyle/>
                    <a:p>
                      <a:pPr algn="ctr"/>
                      <a:r>
                        <a:rPr lang="en-US" dirty="0" smtClean="0"/>
                        <a:t>18</a:t>
                      </a:r>
                      <a:endParaRPr lang="en-US" dirty="0"/>
                    </a:p>
                  </a:txBody>
                  <a:tcPr/>
                </a:tc>
              </a:tr>
              <a:tr h="757767">
                <a:tc>
                  <a:txBody>
                    <a:bodyPr/>
                    <a:lstStyle/>
                    <a:p>
                      <a:pPr algn="ctr"/>
                      <a:r>
                        <a:rPr lang="en-US" dirty="0" smtClean="0"/>
                        <a:t>4</a:t>
                      </a:r>
                      <a:endParaRPr lang="en-US" dirty="0"/>
                    </a:p>
                  </a:txBody>
                  <a:tcPr/>
                </a:tc>
                <a:tc>
                  <a:txBody>
                    <a:bodyPr/>
                    <a:lstStyle/>
                    <a:p>
                      <a:pPr algn="ctr"/>
                      <a:r>
                        <a:rPr lang="en-US" dirty="0" err="1" smtClean="0"/>
                        <a:t>Alina</a:t>
                      </a:r>
                      <a:endParaRPr lang="en-US" dirty="0"/>
                    </a:p>
                  </a:txBody>
                  <a:tcPr/>
                </a:tc>
                <a:tc>
                  <a:txBody>
                    <a:bodyPr/>
                    <a:lstStyle/>
                    <a:p>
                      <a:pPr algn="ctr"/>
                      <a:r>
                        <a:rPr lang="en-US" dirty="0" smtClean="0"/>
                        <a:t>90</a:t>
                      </a:r>
                      <a:endParaRPr lang="en-US" dirty="0"/>
                    </a:p>
                  </a:txBody>
                  <a:tcPr/>
                </a:tc>
                <a:tc>
                  <a:txBody>
                    <a:bodyPr/>
                    <a:lstStyle/>
                    <a:p>
                      <a:pPr algn="ctr"/>
                      <a:r>
                        <a:rPr lang="en-US" dirty="0" smtClean="0"/>
                        <a:t>20</a:t>
                      </a:r>
                      <a:endParaRPr lang="en-US" dirty="0"/>
                    </a:p>
                  </a:txBody>
                  <a:tcPr/>
                </a:tc>
              </a:tr>
              <a:tr h="757767">
                <a:tc>
                  <a:txBody>
                    <a:bodyPr/>
                    <a:lstStyle/>
                    <a:p>
                      <a:pPr algn="ctr"/>
                      <a:r>
                        <a:rPr lang="en-US" dirty="0" smtClean="0"/>
                        <a:t>5</a:t>
                      </a:r>
                      <a:endParaRPr lang="en-US" dirty="0"/>
                    </a:p>
                  </a:txBody>
                  <a:tcPr/>
                </a:tc>
                <a:tc>
                  <a:txBody>
                    <a:bodyPr/>
                    <a:lstStyle/>
                    <a:p>
                      <a:pPr algn="ctr"/>
                      <a:r>
                        <a:rPr lang="en-US" dirty="0" smtClean="0"/>
                        <a:t>John</a:t>
                      </a:r>
                      <a:endParaRPr lang="en-US" dirty="0"/>
                    </a:p>
                  </a:txBody>
                  <a:tcPr/>
                </a:tc>
                <a:tc>
                  <a:txBody>
                    <a:bodyPr/>
                    <a:lstStyle/>
                    <a:p>
                      <a:pPr algn="ctr"/>
                      <a:r>
                        <a:rPr lang="en-US" dirty="0" smtClean="0"/>
                        <a:t>96</a:t>
                      </a:r>
                      <a:endParaRPr lang="en-US" dirty="0"/>
                    </a:p>
                  </a:txBody>
                  <a:tcPr/>
                </a:tc>
                <a:tc>
                  <a:txBody>
                    <a:bodyPr/>
                    <a:lstStyle/>
                    <a:p>
                      <a:pPr algn="ctr"/>
                      <a:r>
                        <a:rPr lang="en-US" dirty="0" smtClean="0"/>
                        <a:t>18</a:t>
                      </a:r>
                      <a:endParaRPr lang="en-US" dirty="0"/>
                    </a:p>
                  </a:txBody>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dirty="0" smtClean="0"/>
              <a:t>Creating view</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lstStyle/>
          <a:p>
            <a:r>
              <a:rPr lang="en-US" sz="2400" dirty="0" smtClean="0">
                <a:latin typeface="Times New Roman" pitchFamily="18" charset="0"/>
                <a:cs typeface="Times New Roman" pitchFamily="18" charset="0"/>
              </a:rPr>
              <a:t>A view can be created using the </a:t>
            </a:r>
            <a:r>
              <a:rPr lang="en-US" sz="2400" b="1" dirty="0" smtClean="0">
                <a:latin typeface="Times New Roman" pitchFamily="18" charset="0"/>
                <a:cs typeface="Times New Roman" pitchFamily="18" charset="0"/>
              </a:rPr>
              <a:t>CREATE VIEW</a:t>
            </a:r>
            <a:r>
              <a:rPr lang="en-US" sz="2400" dirty="0" smtClean="0">
                <a:latin typeface="Times New Roman" pitchFamily="18" charset="0"/>
                <a:cs typeface="Times New Roman" pitchFamily="18" charset="0"/>
              </a:rPr>
              <a:t> statement. We can create a view from a single table or multiple tables.</a:t>
            </a:r>
          </a:p>
          <a:p>
            <a:pPr>
              <a:buNone/>
            </a:pPr>
            <a:r>
              <a:rPr lang="en-US" b="1" dirty="0" smtClean="0"/>
              <a:t>Syntax:</a:t>
            </a:r>
          </a:p>
          <a:p>
            <a:pPr>
              <a:buNone/>
            </a:pP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CREATE VIEW </a:t>
            </a:r>
            <a:r>
              <a:rPr lang="en-US" sz="2400" dirty="0" err="1" smtClean="0">
                <a:latin typeface="Times New Roman" pitchFamily="18" charset="0"/>
                <a:cs typeface="Times New Roman" pitchFamily="18" charset="0"/>
              </a:rPr>
              <a:t>view_name</a:t>
            </a:r>
            <a:r>
              <a:rPr lang="en-US" sz="2400" dirty="0" smtClean="0">
                <a:latin typeface="Times New Roman" pitchFamily="18" charset="0"/>
                <a:cs typeface="Times New Roman" pitchFamily="18" charset="0"/>
              </a:rPr>
              <a:t> AS  SELECT column1, column2.....  FROM </a:t>
            </a:r>
            <a:r>
              <a:rPr lang="en-US" sz="2400" dirty="0" err="1" smtClean="0">
                <a:latin typeface="Times New Roman" pitchFamily="18" charset="0"/>
                <a:cs typeface="Times New Roman" pitchFamily="18" charset="0"/>
              </a:rPr>
              <a:t>table_name</a:t>
            </a:r>
            <a:r>
              <a:rPr lang="en-US" sz="2400" dirty="0" smtClean="0">
                <a:latin typeface="Times New Roman" pitchFamily="18" charset="0"/>
                <a:cs typeface="Times New Roman" pitchFamily="18" charset="0"/>
              </a:rPr>
              <a:t>  WHERE condition; </a:t>
            </a:r>
          </a:p>
          <a:p>
            <a:pPr>
              <a:buNone/>
            </a:pPr>
            <a:endParaRPr lang="en-US" sz="24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DDL</a:t>
            </a:r>
            <a:endParaRPr lang="en-US" dirty="0"/>
          </a:p>
        </p:txBody>
      </p:sp>
      <p:sp>
        <p:nvSpPr>
          <p:cNvPr id="3" name="Content Placeholder 2"/>
          <p:cNvSpPr>
            <a:spLocks noGrp="1"/>
          </p:cNvSpPr>
          <p:nvPr>
            <p:ph idx="1"/>
          </p:nvPr>
        </p:nvSpPr>
        <p:spPr/>
        <p:txBody>
          <a:bodyPr/>
          <a:lstStyle/>
          <a:p>
            <a:pPr>
              <a:buNone/>
            </a:pPr>
            <a:r>
              <a:rPr lang="en-US" b="1" dirty="0" smtClean="0"/>
              <a:t>Data Definition Language (DDL) commands:</a:t>
            </a:r>
            <a:endParaRPr lang="en-US" dirty="0" smtClean="0"/>
          </a:p>
          <a:p>
            <a:pPr lvl="0"/>
            <a:r>
              <a:rPr lang="en-US" dirty="0" smtClean="0"/>
              <a:t>CREATE to create a new table or database.</a:t>
            </a:r>
          </a:p>
          <a:p>
            <a:pPr lvl="0"/>
            <a:r>
              <a:rPr lang="en-US" dirty="0" smtClean="0"/>
              <a:t>ALTER for alteration.</a:t>
            </a:r>
          </a:p>
          <a:p>
            <a:pPr lvl="0"/>
            <a:r>
              <a:rPr lang="en-US" dirty="0" smtClean="0"/>
              <a:t>Truncate to delete data from the table.</a:t>
            </a:r>
          </a:p>
          <a:p>
            <a:pPr lvl="0"/>
            <a:r>
              <a:rPr lang="en-US" dirty="0" smtClean="0"/>
              <a:t>DROP to drop a table.</a:t>
            </a:r>
          </a:p>
          <a:p>
            <a:pPr lvl="0"/>
            <a:r>
              <a:rPr lang="en-US" dirty="0" smtClean="0"/>
              <a:t>RENAME to rename a table.</a:t>
            </a:r>
          </a:p>
          <a:p>
            <a:pPr>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pPr algn="l"/>
            <a:r>
              <a:rPr lang="en-US" sz="3200" dirty="0" smtClean="0"/>
              <a:t/>
            </a:r>
            <a:br>
              <a:rPr lang="en-US" sz="3200" dirty="0" smtClean="0"/>
            </a:br>
            <a:r>
              <a:rPr lang="en-US" sz="3200" dirty="0" smtClean="0"/>
              <a:t>Creating View from a single table</a:t>
            </a:r>
            <a:br>
              <a:rPr lang="en-US" sz="3200" dirty="0" smtClean="0"/>
            </a:br>
            <a:endParaRPr lang="en-US" sz="3200" dirty="0"/>
          </a:p>
        </p:txBody>
      </p:sp>
      <p:sp>
        <p:nvSpPr>
          <p:cNvPr id="3" name="Content Placeholder 2"/>
          <p:cNvSpPr>
            <a:spLocks noGrp="1"/>
          </p:cNvSpPr>
          <p:nvPr>
            <p:ph idx="1"/>
          </p:nvPr>
        </p:nvSpPr>
        <p:spPr>
          <a:xfrm>
            <a:off x="457200" y="1066800"/>
            <a:ext cx="8229600" cy="5059363"/>
          </a:xfrm>
        </p:spPr>
        <p:txBody>
          <a:bodyPr>
            <a:normAutofit/>
          </a:bodyPr>
          <a:lstStyle/>
          <a:p>
            <a:r>
              <a:rPr lang="en-US" sz="2200" dirty="0" smtClean="0">
                <a:latin typeface="Times New Roman" pitchFamily="18" charset="0"/>
                <a:cs typeface="Times New Roman" pitchFamily="18" charset="0"/>
              </a:rPr>
              <a:t>CREATE VIEW </a:t>
            </a:r>
            <a:r>
              <a:rPr lang="en-US" sz="2200" dirty="0" err="1" smtClean="0">
                <a:latin typeface="Times New Roman" pitchFamily="18" charset="0"/>
                <a:cs typeface="Times New Roman" pitchFamily="18" charset="0"/>
              </a:rPr>
              <a:t>DetailsView</a:t>
            </a:r>
            <a:r>
              <a:rPr lang="en-US" sz="2200" dirty="0" smtClean="0">
                <a:latin typeface="Times New Roman" pitchFamily="18" charset="0"/>
                <a:cs typeface="Times New Roman" pitchFamily="18" charset="0"/>
              </a:rPr>
              <a:t> AS  SELECT NAME, ADDRESS </a:t>
            </a:r>
          </a:p>
          <a:p>
            <a:pPr>
              <a:buNone/>
            </a:pPr>
            <a:r>
              <a:rPr lang="en-US" sz="2200" dirty="0" smtClean="0">
                <a:latin typeface="Times New Roman" pitchFamily="18" charset="0"/>
                <a:cs typeface="Times New Roman" pitchFamily="18" charset="0"/>
              </a:rPr>
              <a:t>      FROM </a:t>
            </a:r>
            <a:r>
              <a:rPr lang="en-US" sz="2200" dirty="0" err="1" smtClean="0">
                <a:latin typeface="Times New Roman" pitchFamily="18" charset="0"/>
                <a:cs typeface="Times New Roman" pitchFamily="18" charset="0"/>
              </a:rPr>
              <a:t>Student_Details</a:t>
            </a:r>
            <a:r>
              <a:rPr lang="en-US" sz="2200" dirty="0" smtClean="0">
                <a:latin typeface="Times New Roman" pitchFamily="18" charset="0"/>
                <a:cs typeface="Times New Roman" pitchFamily="18" charset="0"/>
              </a:rPr>
              <a:t>  WHERE STU_ID &lt; 4; </a:t>
            </a:r>
          </a:p>
          <a:p>
            <a:r>
              <a:rPr lang="en-US" sz="2400" dirty="0" smtClean="0">
                <a:latin typeface="Times New Roman" pitchFamily="18" charset="0"/>
                <a:cs typeface="Times New Roman" pitchFamily="18" charset="0"/>
              </a:rPr>
              <a:t>Just like table query, we can query the view to view the data.</a:t>
            </a:r>
          </a:p>
          <a:p>
            <a:pPr>
              <a:buNone/>
            </a:pPr>
            <a:r>
              <a:rPr lang="en-US" sz="2400" dirty="0" smtClean="0">
                <a:latin typeface="Times New Roman" pitchFamily="18" charset="0"/>
                <a:cs typeface="Times New Roman" pitchFamily="18" charset="0"/>
              </a:rPr>
              <a:t>      SELECT * FROM </a:t>
            </a:r>
            <a:r>
              <a:rPr lang="en-US" sz="2400" dirty="0" err="1" smtClean="0">
                <a:latin typeface="Times New Roman" pitchFamily="18" charset="0"/>
                <a:cs typeface="Times New Roman" pitchFamily="18" charset="0"/>
              </a:rPr>
              <a:t>DetailsView</a:t>
            </a:r>
            <a:r>
              <a:rPr lang="en-US" sz="2400" dirty="0" smtClean="0">
                <a:latin typeface="Times New Roman" pitchFamily="18" charset="0"/>
                <a:cs typeface="Times New Roman" pitchFamily="18" charset="0"/>
              </a:rPr>
              <a:t>; </a:t>
            </a:r>
          </a:p>
          <a:p>
            <a:pPr>
              <a:buNone/>
            </a:pPr>
            <a:r>
              <a:rPr lang="en-US" sz="2400" dirty="0" smtClean="0"/>
              <a:t> </a:t>
            </a:r>
            <a:r>
              <a:rPr lang="en-US" sz="2800" dirty="0" smtClean="0">
                <a:latin typeface="Times New Roman" pitchFamily="18" charset="0"/>
                <a:cs typeface="Times New Roman" pitchFamily="18" charset="0"/>
              </a:rPr>
              <a:t>Creating View from multiple tables:-</a:t>
            </a:r>
          </a:p>
          <a:p>
            <a:r>
              <a:rPr lang="en-US" sz="2400" dirty="0" smtClean="0">
                <a:latin typeface="Times New Roman" pitchFamily="18" charset="0"/>
                <a:cs typeface="Times New Roman" pitchFamily="18" charset="0"/>
              </a:rPr>
              <a:t>View from multiple tables can be created by simply include multiple tables in the SELECT statement.</a:t>
            </a:r>
          </a:p>
          <a:p>
            <a:r>
              <a:rPr lang="en-US" sz="2400" dirty="0" smtClean="0">
                <a:latin typeface="Times New Roman" pitchFamily="18" charset="0"/>
                <a:cs typeface="Times New Roman" pitchFamily="18" charset="0"/>
              </a:rPr>
              <a:t>In the given example, a view is created named </a:t>
            </a:r>
            <a:r>
              <a:rPr lang="en-US" sz="2400" dirty="0" err="1" smtClean="0">
                <a:latin typeface="Times New Roman" pitchFamily="18" charset="0"/>
                <a:cs typeface="Times New Roman" pitchFamily="18" charset="0"/>
              </a:rPr>
              <a:t>MarksView</a:t>
            </a:r>
            <a:r>
              <a:rPr lang="en-US" sz="2400" dirty="0" smtClean="0">
                <a:latin typeface="Times New Roman" pitchFamily="18" charset="0"/>
                <a:cs typeface="Times New Roman" pitchFamily="18" charset="0"/>
              </a:rPr>
              <a:t> from two tables </a:t>
            </a:r>
            <a:r>
              <a:rPr lang="en-US" sz="2400" dirty="0" err="1" smtClean="0">
                <a:latin typeface="Times New Roman" pitchFamily="18" charset="0"/>
                <a:cs typeface="Times New Roman" pitchFamily="18" charset="0"/>
              </a:rPr>
              <a:t>Student_Detail</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Student_Marks</a:t>
            </a:r>
            <a:r>
              <a:rPr lang="en-US" sz="2400" dirty="0" smtClean="0">
                <a:latin typeface="Times New Roman" pitchFamily="18" charset="0"/>
                <a:cs typeface="Times New Roman" pitchFamily="18" charset="0"/>
              </a:rPr>
              <a:t>.</a:t>
            </a:r>
          </a:p>
          <a:p>
            <a:pPr>
              <a:buNone/>
            </a:pPr>
            <a:endParaRPr lang="en-US" sz="28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p>
          <a:p>
            <a:pPr>
              <a:buNone/>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b="1" dirty="0" smtClean="0"/>
              <a:t>Query:</a:t>
            </a:r>
            <a:endParaRPr lang="en-US" dirty="0" smtClean="0"/>
          </a:p>
          <a:p>
            <a:pPr>
              <a:buNone/>
            </a:pPr>
            <a:r>
              <a:rPr lang="en-US" sz="2200" dirty="0" smtClean="0">
                <a:latin typeface="Times New Roman" pitchFamily="18" charset="0"/>
                <a:cs typeface="Times New Roman" pitchFamily="18" charset="0"/>
              </a:rPr>
              <a:t>    CREATE VIEW </a:t>
            </a:r>
            <a:r>
              <a:rPr lang="en-US" sz="2200" dirty="0" err="1" smtClean="0">
                <a:latin typeface="Times New Roman" pitchFamily="18" charset="0"/>
                <a:cs typeface="Times New Roman" pitchFamily="18" charset="0"/>
              </a:rPr>
              <a:t>MarksView</a:t>
            </a:r>
            <a:r>
              <a:rPr lang="en-US" sz="2200" dirty="0" smtClean="0">
                <a:latin typeface="Times New Roman" pitchFamily="18" charset="0"/>
                <a:cs typeface="Times New Roman" pitchFamily="18" charset="0"/>
              </a:rPr>
              <a:t> AS  SELECT Student_Detail.NAME,  </a:t>
            </a:r>
          </a:p>
          <a:p>
            <a:pPr>
              <a:buNone/>
            </a:pP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Student_Detail.ADDRESS</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Student_Marks.MARKS</a:t>
            </a:r>
            <a:r>
              <a:rPr lang="en-US" sz="2200" dirty="0" smtClean="0">
                <a:latin typeface="Times New Roman" pitchFamily="18" charset="0"/>
                <a:cs typeface="Times New Roman" pitchFamily="18" charset="0"/>
              </a:rPr>
              <a:t>  FROM </a:t>
            </a:r>
          </a:p>
          <a:p>
            <a:pPr>
              <a:buNone/>
            </a:pP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Student_Detail</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Student_Mark</a:t>
            </a:r>
            <a:r>
              <a:rPr lang="en-US" sz="2200" dirty="0" smtClean="0">
                <a:latin typeface="Times New Roman" pitchFamily="18" charset="0"/>
                <a:cs typeface="Times New Roman" pitchFamily="18" charset="0"/>
              </a:rPr>
              <a:t>  WHERE Student_Detail.NAME = </a:t>
            </a:r>
          </a:p>
          <a:p>
            <a:pPr>
              <a:buNone/>
            </a:pPr>
            <a:r>
              <a:rPr lang="en-US" sz="2200" dirty="0" smtClean="0">
                <a:latin typeface="Times New Roman" pitchFamily="18" charset="0"/>
                <a:cs typeface="Times New Roman" pitchFamily="18" charset="0"/>
              </a:rPr>
              <a:t>    Student_Marks.NAME;  </a:t>
            </a:r>
          </a:p>
          <a:p>
            <a:pPr>
              <a:buNone/>
            </a:pPr>
            <a:r>
              <a:rPr lang="en-US" sz="2400" b="1" dirty="0" smtClean="0">
                <a:latin typeface="Times New Roman" pitchFamily="18" charset="0"/>
                <a:cs typeface="Times New Roman" pitchFamily="18" charset="0"/>
              </a:rPr>
              <a:t>Deleting View</a:t>
            </a:r>
          </a:p>
          <a:p>
            <a:r>
              <a:rPr lang="en-US" sz="2400" dirty="0" smtClean="0"/>
              <a:t>A view can be deleted using the Drop View statement.</a:t>
            </a:r>
          </a:p>
          <a:p>
            <a:pPr>
              <a:buNone/>
            </a:pPr>
            <a:r>
              <a:rPr lang="en-US" sz="2200" dirty="0" smtClean="0">
                <a:latin typeface="Times New Roman" pitchFamily="18" charset="0"/>
                <a:cs typeface="Times New Roman" pitchFamily="18" charset="0"/>
              </a:rPr>
              <a:t> </a:t>
            </a:r>
            <a:r>
              <a:rPr lang="en-US" sz="2400" b="1" dirty="0" smtClean="0"/>
              <a:t>Syntax</a:t>
            </a:r>
            <a:endParaRPr lang="en-US" sz="2400" dirty="0" smtClean="0"/>
          </a:p>
          <a:p>
            <a:pPr>
              <a:buNone/>
            </a:pPr>
            <a:r>
              <a:rPr lang="en-US" sz="2400" dirty="0" smtClean="0"/>
              <a:t>       DROP VIEW </a:t>
            </a:r>
            <a:r>
              <a:rPr lang="en-US" sz="2400" dirty="0" err="1" smtClean="0"/>
              <a:t>view_name</a:t>
            </a:r>
            <a:r>
              <a:rPr lang="en-US" sz="2400" dirty="0" smtClean="0"/>
              <a:t>; </a:t>
            </a:r>
          </a:p>
          <a:p>
            <a:pPr>
              <a:buNone/>
            </a:pPr>
            <a:endParaRPr lang="en-US" sz="2400" dirty="0" smtClean="0"/>
          </a:p>
          <a:p>
            <a:pPr>
              <a:buNone/>
            </a:pPr>
            <a:endParaRPr lang="en-US" sz="2200" dirty="0" smtClean="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Constraints types of keys</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Constraints in SQL means we are applying certain conditions or restrictions on the database. </a:t>
            </a:r>
          </a:p>
          <a:p>
            <a:r>
              <a:rPr lang="en-US" dirty="0" smtClean="0"/>
              <a:t>This further means that before inserting data into the database, we are checking for some conditions. </a:t>
            </a:r>
          </a:p>
          <a:p>
            <a:r>
              <a:rPr lang="en-US" dirty="0" smtClean="0"/>
              <a:t>If the condition we have applied to the database holds true for the data which is to be inserted, then only the data will be inserted into the database tables.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334962"/>
          </a:xfrm>
        </p:spPr>
        <p:txBody>
          <a:bodyPr>
            <a:noAutofit/>
          </a:bodyPr>
          <a:lstStyle/>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Constraints available in SQL are:</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059363"/>
          </a:xfrm>
        </p:spPr>
        <p:txBody>
          <a:bodyPr/>
          <a:lstStyle/>
          <a:p>
            <a:r>
              <a:rPr lang="en-US" sz="2000" dirty="0" smtClean="0">
                <a:latin typeface="Times New Roman" pitchFamily="18" charset="0"/>
                <a:cs typeface="Times New Roman" pitchFamily="18" charset="0"/>
              </a:rPr>
              <a:t>NOT NULL</a:t>
            </a:r>
          </a:p>
          <a:p>
            <a:r>
              <a:rPr lang="en-US" sz="2000" dirty="0" smtClean="0">
                <a:latin typeface="Times New Roman" pitchFamily="18" charset="0"/>
                <a:cs typeface="Times New Roman" pitchFamily="18" charset="0"/>
              </a:rPr>
              <a:t>UNIQUE</a:t>
            </a:r>
          </a:p>
          <a:p>
            <a:r>
              <a:rPr lang="en-US" sz="2000" dirty="0" smtClean="0">
                <a:latin typeface="Times New Roman" pitchFamily="18" charset="0"/>
                <a:cs typeface="Times New Roman" pitchFamily="18" charset="0"/>
              </a:rPr>
              <a:t>PRIMARY KEY</a:t>
            </a:r>
          </a:p>
          <a:p>
            <a:r>
              <a:rPr lang="en-US" sz="2000" dirty="0" smtClean="0">
                <a:latin typeface="Times New Roman" pitchFamily="18" charset="0"/>
                <a:cs typeface="Times New Roman" pitchFamily="18" charset="0"/>
              </a:rPr>
              <a:t>FOREIGN KEY</a:t>
            </a:r>
          </a:p>
          <a:p>
            <a:r>
              <a:rPr lang="en-US" sz="2000" dirty="0" smtClean="0">
                <a:latin typeface="Times New Roman" pitchFamily="18" charset="0"/>
                <a:cs typeface="Times New Roman" pitchFamily="18" charset="0"/>
              </a:rPr>
              <a:t>CHECK</a:t>
            </a:r>
          </a:p>
          <a:p>
            <a:r>
              <a:rPr lang="en-US" sz="2000" dirty="0" smtClean="0">
                <a:latin typeface="Times New Roman" pitchFamily="18" charset="0"/>
                <a:cs typeface="Times New Roman" pitchFamily="18" charset="0"/>
              </a:rPr>
              <a:t>DEFAULT</a:t>
            </a:r>
          </a:p>
          <a:p>
            <a:r>
              <a:rPr lang="en-US" sz="2000" dirty="0" smtClean="0">
                <a:latin typeface="Times New Roman" pitchFamily="18" charset="0"/>
                <a:cs typeface="Times New Roman" pitchFamily="18" charset="0"/>
              </a:rPr>
              <a:t>CREATE INDEX</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248400"/>
          </a:xfrm>
        </p:spPr>
        <p:txBody>
          <a:bodyPr>
            <a:normAutofit lnSpcReduction="10000"/>
          </a:bodyPr>
          <a:lstStyle/>
          <a:p>
            <a:pPr>
              <a:buNone/>
            </a:pPr>
            <a:r>
              <a:rPr lang="en-US" b="1" dirty="0" smtClean="0"/>
              <a:t>NOT NULL:-</a:t>
            </a:r>
            <a:endParaRPr lang="en-US" sz="2400" b="1" dirty="0" smtClean="0"/>
          </a:p>
          <a:p>
            <a:r>
              <a:rPr lang="en-US" sz="2400" dirty="0" smtClean="0"/>
              <a:t> NULL means empty, i.e., the value is not available.</a:t>
            </a:r>
          </a:p>
          <a:p>
            <a:r>
              <a:rPr lang="en-US" sz="2400" dirty="0" smtClean="0"/>
              <a:t>Whenever a table's column is declared as NOT NULL, then the value for that column cannot be empty for any of the table's records.</a:t>
            </a:r>
          </a:p>
          <a:p>
            <a:r>
              <a:rPr lang="en-US" sz="2400" dirty="0" smtClean="0"/>
              <a:t>There must exist a value in the column to which the NOT NULL constraint is applied.</a:t>
            </a:r>
          </a:p>
          <a:p>
            <a:r>
              <a:rPr lang="en-US" sz="2400" dirty="0" smtClean="0"/>
              <a:t>NOTE: NULL does not mean zero. NULL means empty column, not even zero.</a:t>
            </a:r>
          </a:p>
          <a:p>
            <a:pPr>
              <a:buNone/>
            </a:pPr>
            <a:r>
              <a:rPr lang="en-US" sz="2800" b="1" dirty="0" smtClean="0"/>
              <a:t>   Syntax to apply the NOT NULL constraint during table creation:</a:t>
            </a:r>
          </a:p>
          <a:p>
            <a:pPr>
              <a:buNone/>
            </a:pPr>
            <a:r>
              <a:rPr lang="en-US" sz="2800" b="1" dirty="0" smtClean="0"/>
              <a:t> CREATE</a:t>
            </a:r>
            <a:r>
              <a:rPr lang="en-US" sz="2800" dirty="0" smtClean="0"/>
              <a:t> </a:t>
            </a:r>
            <a:r>
              <a:rPr lang="en-US" sz="2800" b="1" dirty="0" smtClean="0"/>
              <a:t>TABLE</a:t>
            </a:r>
            <a:r>
              <a:rPr lang="en-US" sz="2800" dirty="0" smtClean="0"/>
              <a:t> </a:t>
            </a:r>
            <a:r>
              <a:rPr lang="en-US" sz="2800" dirty="0" err="1" smtClean="0"/>
              <a:t>TableName</a:t>
            </a:r>
            <a:r>
              <a:rPr lang="en-US" sz="2800" dirty="0" smtClean="0"/>
              <a:t> (ColumnName1 </a:t>
            </a:r>
            <a:r>
              <a:rPr lang="en-US" sz="2800" dirty="0" err="1" smtClean="0"/>
              <a:t>datatype</a:t>
            </a:r>
            <a:r>
              <a:rPr lang="en-US" sz="2800" dirty="0" smtClean="0"/>
              <a:t> NOT NULL, ColumnName2 </a:t>
            </a:r>
            <a:r>
              <a:rPr lang="en-US" sz="2800" dirty="0" err="1" smtClean="0"/>
              <a:t>datatype</a:t>
            </a:r>
            <a:r>
              <a:rPr lang="en-US" sz="2800" dirty="0" smtClean="0"/>
              <a:t>,…., </a:t>
            </a:r>
            <a:r>
              <a:rPr lang="en-US" sz="2800" dirty="0" err="1" smtClean="0"/>
              <a:t>ColumnNameN</a:t>
            </a:r>
            <a:r>
              <a:rPr lang="en-US" sz="2800" dirty="0" smtClean="0"/>
              <a:t> </a:t>
            </a:r>
            <a:r>
              <a:rPr lang="en-US" sz="2800" dirty="0" err="1" smtClean="0"/>
              <a:t>datatype</a:t>
            </a:r>
            <a:r>
              <a:rPr lang="en-US" sz="2800" dirty="0" smtClean="0"/>
              <a:t>);  </a:t>
            </a:r>
          </a:p>
          <a:p>
            <a:pPr>
              <a:buNone/>
            </a:pPr>
            <a:endParaRPr lang="en-US" sz="2800" b="1" dirty="0" smtClean="0"/>
          </a:p>
          <a:p>
            <a:pPr>
              <a:buNone/>
            </a:pPr>
            <a:endParaRPr lang="en-US" sz="2800" b="1" dirty="0" smtClean="0"/>
          </a:p>
          <a:p>
            <a:endParaRPr lang="en-US" sz="3000" dirty="0" smtClean="0"/>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a:bodyPr>
          <a:lstStyle/>
          <a:p>
            <a:pPr>
              <a:buNone/>
            </a:pPr>
            <a:r>
              <a:rPr lang="en-US" b="1" dirty="0" smtClean="0">
                <a:latin typeface="Times New Roman" pitchFamily="18" charset="0"/>
                <a:cs typeface="Times New Roman" pitchFamily="18" charset="0"/>
              </a:rPr>
              <a:t>UNIQUE</a:t>
            </a:r>
          </a:p>
          <a:p>
            <a:r>
              <a:rPr lang="en-US" dirty="0" smtClean="0"/>
              <a:t>Duplicate values are not allowed in the columns to which the UNIQUE constraint is applied.</a:t>
            </a:r>
          </a:p>
          <a:p>
            <a:r>
              <a:rPr lang="en-US" dirty="0" smtClean="0"/>
              <a:t>The column with the unique constraint will always contain a unique value.</a:t>
            </a:r>
          </a:p>
          <a:p>
            <a:r>
              <a:rPr lang="en-US" dirty="0" smtClean="0"/>
              <a:t>This constraint can be applied to one or more than one column of a table, which means more than one unique constraint can exist on a single table.</a:t>
            </a:r>
          </a:p>
          <a:p>
            <a:r>
              <a:rPr lang="en-US" dirty="0" smtClean="0"/>
              <a:t>Using the UNIQUE constraint, you can also modify the already created tables.</a:t>
            </a:r>
          </a:p>
          <a:p>
            <a:pPr>
              <a:buNone/>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buNone/>
            </a:pPr>
            <a:r>
              <a:rPr lang="en-US" b="1" dirty="0" smtClean="0"/>
              <a:t>Syntax to apply the UNIQUE constraint on a single column:</a:t>
            </a:r>
            <a:endParaRPr lang="en-US" dirty="0" smtClean="0"/>
          </a:p>
          <a:p>
            <a:r>
              <a:rPr lang="en-US" b="1" dirty="0" smtClean="0"/>
              <a:t>CREATE</a:t>
            </a:r>
            <a:r>
              <a:rPr lang="en-US" dirty="0" smtClean="0"/>
              <a:t> </a:t>
            </a:r>
            <a:r>
              <a:rPr lang="en-US" b="1" dirty="0" smtClean="0"/>
              <a:t>TABLE</a:t>
            </a:r>
            <a:r>
              <a:rPr lang="en-US" dirty="0" smtClean="0"/>
              <a:t> </a:t>
            </a:r>
            <a:r>
              <a:rPr lang="en-US" dirty="0" err="1" smtClean="0"/>
              <a:t>TableName</a:t>
            </a:r>
            <a:r>
              <a:rPr lang="en-US" dirty="0" smtClean="0"/>
              <a:t> (ColumnName1 </a:t>
            </a:r>
            <a:r>
              <a:rPr lang="en-US" dirty="0" err="1" smtClean="0"/>
              <a:t>datatype</a:t>
            </a:r>
            <a:r>
              <a:rPr lang="en-US" dirty="0" smtClean="0"/>
              <a:t> </a:t>
            </a:r>
            <a:r>
              <a:rPr lang="en-US" b="1" dirty="0" smtClean="0"/>
              <a:t>UNIQUE</a:t>
            </a:r>
            <a:r>
              <a:rPr lang="en-US" dirty="0" smtClean="0"/>
              <a:t>, ColumnName2 </a:t>
            </a:r>
            <a:r>
              <a:rPr lang="en-US" dirty="0" err="1" smtClean="0"/>
              <a:t>datatype</a:t>
            </a:r>
            <a:r>
              <a:rPr lang="en-US" dirty="0" smtClean="0"/>
              <a:t>,…., </a:t>
            </a:r>
            <a:r>
              <a:rPr lang="en-US" dirty="0" err="1" smtClean="0"/>
              <a:t>ColumnNameN</a:t>
            </a:r>
            <a:r>
              <a:rPr lang="en-US" dirty="0" smtClean="0"/>
              <a:t> </a:t>
            </a:r>
            <a:r>
              <a:rPr lang="en-US" dirty="0" err="1" smtClean="0"/>
              <a:t>datatype</a:t>
            </a:r>
            <a:r>
              <a:rPr lang="en-US" dirty="0" smtClean="0"/>
              <a:t>);  </a:t>
            </a:r>
          </a:p>
          <a:p>
            <a:pPr>
              <a:buNone/>
            </a:pPr>
            <a:r>
              <a:rPr lang="en-US" sz="2800" b="1" dirty="0" smtClean="0">
                <a:latin typeface="Times New Roman" pitchFamily="18" charset="0"/>
                <a:cs typeface="Times New Roman" pitchFamily="18" charset="0"/>
              </a:rPr>
              <a:t>Syntax to apply the UNIQUE constraint on an existing table's column:</a:t>
            </a:r>
            <a:endParaRPr lang="en-US" sz="2800" dirty="0" smtClean="0">
              <a:latin typeface="Times New Roman" pitchFamily="18" charset="0"/>
              <a:cs typeface="Times New Roman" pitchFamily="18" charset="0"/>
            </a:endParaRPr>
          </a:p>
          <a:p>
            <a:r>
              <a:rPr lang="en-US" b="1" dirty="0" smtClean="0"/>
              <a:t>ALTER</a:t>
            </a:r>
            <a:r>
              <a:rPr lang="en-US" dirty="0" smtClean="0"/>
              <a:t> </a:t>
            </a:r>
            <a:r>
              <a:rPr lang="en-US" b="1" dirty="0" smtClean="0"/>
              <a:t>TABLE</a:t>
            </a:r>
            <a:r>
              <a:rPr lang="en-US" dirty="0" smtClean="0"/>
              <a:t> </a:t>
            </a:r>
            <a:r>
              <a:rPr lang="en-US" dirty="0" err="1" smtClean="0"/>
              <a:t>TableName</a:t>
            </a:r>
            <a:r>
              <a:rPr lang="en-US" dirty="0" smtClean="0"/>
              <a:t> </a:t>
            </a:r>
            <a:r>
              <a:rPr lang="en-US" b="1" dirty="0" smtClean="0"/>
              <a:t>ADD</a:t>
            </a:r>
            <a:r>
              <a:rPr lang="en-US" dirty="0" smtClean="0"/>
              <a:t> </a:t>
            </a:r>
            <a:r>
              <a:rPr lang="en-US" b="1" dirty="0" smtClean="0"/>
              <a:t>UNIQUE</a:t>
            </a:r>
            <a:r>
              <a:rPr lang="en-US" dirty="0" smtClean="0"/>
              <a:t> (</a:t>
            </a:r>
            <a:r>
              <a:rPr lang="en-US" dirty="0" err="1" smtClean="0"/>
              <a:t>ColumnName</a:t>
            </a:r>
            <a:r>
              <a:rPr lang="en-US" dirty="0" smtClean="0"/>
              <a:t>);  </a:t>
            </a:r>
          </a:p>
          <a:p>
            <a:pPr>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pPr algn="l"/>
            <a:r>
              <a:rPr lang="en-US" dirty="0" smtClean="0"/>
              <a:t/>
            </a:r>
            <a:br>
              <a:rPr lang="en-US" dirty="0" smtClean="0"/>
            </a:br>
            <a:r>
              <a:rPr lang="en-US" b="1" dirty="0" smtClean="0"/>
              <a:t>PRIMARY KEY</a:t>
            </a:r>
            <a:br>
              <a:rPr lang="en-US" b="1" dirty="0" smtClean="0"/>
            </a:br>
            <a:endParaRPr lang="en-US" b="1" dirty="0"/>
          </a:p>
        </p:txBody>
      </p:sp>
      <p:sp>
        <p:nvSpPr>
          <p:cNvPr id="3" name="Content Placeholder 2"/>
          <p:cNvSpPr>
            <a:spLocks noGrp="1"/>
          </p:cNvSpPr>
          <p:nvPr>
            <p:ph idx="1"/>
          </p:nvPr>
        </p:nvSpPr>
        <p:spPr>
          <a:xfrm>
            <a:off x="457200" y="1219200"/>
            <a:ext cx="8229600" cy="4906963"/>
          </a:xfrm>
        </p:spPr>
        <p:txBody>
          <a:bodyPr>
            <a:normAutofit/>
          </a:bodyPr>
          <a:lstStyle/>
          <a:p>
            <a:r>
              <a:rPr lang="en-US" sz="2400" dirty="0" smtClean="0">
                <a:latin typeface="Times New Roman" pitchFamily="18" charset="0"/>
                <a:cs typeface="Times New Roman" pitchFamily="18" charset="0"/>
              </a:rPr>
              <a:t>PRIMARY KEY Constraint is a combination of NOT NULL and Unique constraints.</a:t>
            </a:r>
          </a:p>
          <a:p>
            <a:r>
              <a:rPr lang="en-US" sz="2400" dirty="0" smtClean="0">
                <a:latin typeface="Times New Roman" pitchFamily="18" charset="0"/>
                <a:cs typeface="Times New Roman" pitchFamily="18" charset="0"/>
              </a:rPr>
              <a:t>NOT NULL constraint and a UNIQUE constraint together forms a PRIMARY constraint.</a:t>
            </a:r>
          </a:p>
          <a:p>
            <a:r>
              <a:rPr lang="en-US" sz="2400" dirty="0" smtClean="0">
                <a:latin typeface="Times New Roman" pitchFamily="18" charset="0"/>
                <a:cs typeface="Times New Roman" pitchFamily="18" charset="0"/>
              </a:rPr>
              <a:t>The column to which we have applied the primary constraint will always contain a unique value and will not allow null values.</a:t>
            </a:r>
          </a:p>
          <a:p>
            <a:pPr>
              <a:buNone/>
            </a:pPr>
            <a:r>
              <a:rPr lang="en-US" sz="2400" b="1" dirty="0" smtClean="0"/>
              <a:t>Syntax of primary key constraint during table creation:</a:t>
            </a:r>
          </a:p>
          <a:p>
            <a:pPr>
              <a:buNone/>
            </a:pPr>
            <a:r>
              <a:rPr lang="en-US" sz="2400" b="1" dirty="0" smtClean="0"/>
              <a:t>CREATE</a:t>
            </a:r>
            <a:r>
              <a:rPr lang="en-US" sz="2400" dirty="0" smtClean="0"/>
              <a:t> </a:t>
            </a:r>
            <a:r>
              <a:rPr lang="en-US" sz="2400" b="1" dirty="0" smtClean="0"/>
              <a:t>TABLE</a:t>
            </a:r>
            <a:r>
              <a:rPr lang="en-US" sz="2400" dirty="0" smtClean="0"/>
              <a:t> </a:t>
            </a:r>
            <a:r>
              <a:rPr lang="en-US" sz="2400" dirty="0" err="1" smtClean="0"/>
              <a:t>TableName</a:t>
            </a:r>
            <a:r>
              <a:rPr lang="en-US" sz="2400" dirty="0" smtClean="0"/>
              <a:t> (ColumnName1 </a:t>
            </a:r>
            <a:r>
              <a:rPr lang="en-US" sz="2400" dirty="0" err="1" smtClean="0"/>
              <a:t>datatype</a:t>
            </a:r>
            <a:r>
              <a:rPr lang="en-US" sz="2400" dirty="0" smtClean="0"/>
              <a:t> </a:t>
            </a:r>
          </a:p>
          <a:p>
            <a:pPr>
              <a:buNone/>
            </a:pPr>
            <a:r>
              <a:rPr lang="en-US" sz="2400" b="1" dirty="0" smtClean="0"/>
              <a:t>PRIMARY</a:t>
            </a:r>
            <a:r>
              <a:rPr lang="en-US" sz="2400" dirty="0" smtClean="0"/>
              <a:t> </a:t>
            </a:r>
            <a:r>
              <a:rPr lang="en-US" sz="2400" b="1" dirty="0" smtClean="0"/>
              <a:t>KEY</a:t>
            </a:r>
            <a:r>
              <a:rPr lang="en-US" sz="2400" dirty="0" smtClean="0"/>
              <a:t>, ColumnName2 </a:t>
            </a:r>
            <a:r>
              <a:rPr lang="en-US" sz="2400" dirty="0" err="1" smtClean="0"/>
              <a:t>datatype</a:t>
            </a:r>
            <a:r>
              <a:rPr lang="en-US" sz="2400" dirty="0" smtClean="0"/>
              <a:t>,…., </a:t>
            </a:r>
            <a:r>
              <a:rPr lang="en-US" sz="2400" dirty="0" err="1" smtClean="0"/>
              <a:t>ColumnNameN</a:t>
            </a:r>
            <a:r>
              <a:rPr lang="en-US" sz="2400" dirty="0" smtClean="0"/>
              <a:t> </a:t>
            </a:r>
          </a:p>
          <a:p>
            <a:pPr>
              <a:buNone/>
            </a:pPr>
            <a:r>
              <a:rPr lang="en-US" sz="2400" dirty="0" err="1" smtClean="0"/>
              <a:t>datatype</a:t>
            </a:r>
            <a:r>
              <a:rPr lang="en-US" sz="2400" dirty="0" smtClean="0"/>
              <a:t>);  </a:t>
            </a:r>
          </a:p>
          <a:p>
            <a:pPr>
              <a:buNone/>
            </a:pP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buNone/>
            </a:pPr>
            <a:r>
              <a:rPr lang="en-US" dirty="0" smtClean="0"/>
              <a:t>Example.</a:t>
            </a:r>
          </a:p>
          <a:p>
            <a:pPr>
              <a:buNone/>
            </a:pPr>
            <a:r>
              <a:rPr lang="en-US" dirty="0" smtClean="0"/>
              <a:t>     </a:t>
            </a:r>
            <a:r>
              <a:rPr lang="en-US" sz="2200" b="1" dirty="0" smtClean="0">
                <a:latin typeface="Times New Roman" pitchFamily="18" charset="0"/>
                <a:cs typeface="Times New Roman" pitchFamily="18" charset="0"/>
              </a:rPr>
              <a:t>CREATE</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TABLE</a:t>
            </a:r>
            <a:r>
              <a:rPr lang="en-US" sz="2200" dirty="0" smtClean="0">
                <a:latin typeface="Times New Roman" pitchFamily="18" charset="0"/>
                <a:cs typeface="Times New Roman" pitchFamily="18" charset="0"/>
              </a:rPr>
              <a:t> student(</a:t>
            </a:r>
            <a:r>
              <a:rPr lang="en-US" sz="2200" dirty="0" err="1" smtClean="0">
                <a:latin typeface="Times New Roman" pitchFamily="18" charset="0"/>
                <a:cs typeface="Times New Roman" pitchFamily="18" charset="0"/>
              </a:rPr>
              <a:t>StudentID</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INT</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PRIMARY</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KEY</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Student_FirstName</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VARCHAR</a:t>
            </a:r>
            <a:r>
              <a:rPr lang="en-US" sz="2200" dirty="0" smtClean="0">
                <a:latin typeface="Times New Roman" pitchFamily="18" charset="0"/>
                <a:cs typeface="Times New Roman" pitchFamily="18" charset="0"/>
              </a:rPr>
              <a:t>(20), </a:t>
            </a:r>
            <a:r>
              <a:rPr lang="en-US" sz="2200" dirty="0" err="1" smtClean="0">
                <a:latin typeface="Times New Roman" pitchFamily="18" charset="0"/>
                <a:cs typeface="Times New Roman" pitchFamily="18" charset="0"/>
              </a:rPr>
              <a:t>Student_LastName</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VARCHAR</a:t>
            </a:r>
          </a:p>
          <a:p>
            <a:pPr>
              <a:buNone/>
            </a:pPr>
            <a:r>
              <a:rPr lang="en-US" sz="2200" dirty="0" smtClean="0">
                <a:latin typeface="Times New Roman" pitchFamily="18" charset="0"/>
                <a:cs typeface="Times New Roman" pitchFamily="18" charset="0"/>
              </a:rPr>
              <a:t>(20),  </a:t>
            </a:r>
            <a:r>
              <a:rPr lang="en-US" sz="2200" dirty="0" err="1" smtClean="0">
                <a:latin typeface="Times New Roman" pitchFamily="18" charset="0"/>
                <a:cs typeface="Times New Roman" pitchFamily="18" charset="0"/>
              </a:rPr>
              <a:t>Student_PhoneNumber</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VARCHAR</a:t>
            </a:r>
            <a:r>
              <a:rPr lang="en-US" sz="2200" dirty="0" smtClean="0">
                <a:latin typeface="Times New Roman" pitchFamily="18" charset="0"/>
                <a:cs typeface="Times New Roman" pitchFamily="18" charset="0"/>
              </a:rPr>
              <a:t>(20), </a:t>
            </a:r>
            <a:r>
              <a:rPr lang="en-US" sz="2200" dirty="0" err="1" smtClean="0">
                <a:latin typeface="Times New Roman" pitchFamily="18" charset="0"/>
                <a:cs typeface="Times New Roman" pitchFamily="18" charset="0"/>
              </a:rPr>
              <a:t>Student_Email_ID</a:t>
            </a: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VARCHAR</a:t>
            </a:r>
            <a:r>
              <a:rPr lang="en-US" sz="2200" dirty="0" smtClean="0">
                <a:latin typeface="Times New Roman" pitchFamily="18" charset="0"/>
                <a:cs typeface="Times New Roman" pitchFamily="18" charset="0"/>
              </a:rPr>
              <a:t>(40));  </a:t>
            </a:r>
          </a:p>
          <a:p>
            <a:pPr>
              <a:buNone/>
            </a:pPr>
            <a:r>
              <a:rPr lang="en-US" sz="2400" b="1" dirty="0" smtClean="0"/>
              <a:t>Syntax to apply the primary key constraint on an existing table's column:</a:t>
            </a:r>
          </a:p>
          <a:p>
            <a:pPr>
              <a:buNone/>
            </a:pPr>
            <a:r>
              <a:rPr lang="en-US" sz="2400" b="1" dirty="0" smtClean="0"/>
              <a:t>ALTER</a:t>
            </a:r>
            <a:r>
              <a:rPr lang="en-US" sz="2400" dirty="0" smtClean="0"/>
              <a:t> </a:t>
            </a:r>
            <a:r>
              <a:rPr lang="en-US" sz="2400" b="1" dirty="0" smtClean="0"/>
              <a:t>TABLE</a:t>
            </a:r>
            <a:r>
              <a:rPr lang="en-US" sz="2400" dirty="0" smtClean="0"/>
              <a:t> </a:t>
            </a:r>
            <a:r>
              <a:rPr lang="en-US" sz="2400" dirty="0" err="1" smtClean="0"/>
              <a:t>TableName</a:t>
            </a:r>
            <a:r>
              <a:rPr lang="en-US" sz="2400" dirty="0" smtClean="0"/>
              <a:t> </a:t>
            </a:r>
            <a:r>
              <a:rPr lang="en-US" sz="2400" b="1" dirty="0" smtClean="0"/>
              <a:t>ADD</a:t>
            </a:r>
            <a:r>
              <a:rPr lang="en-US" sz="2400" dirty="0" smtClean="0"/>
              <a:t> </a:t>
            </a:r>
            <a:r>
              <a:rPr lang="en-US" sz="2400" b="1" dirty="0" smtClean="0"/>
              <a:t>PRIMARY</a:t>
            </a:r>
            <a:r>
              <a:rPr lang="en-US" sz="2400" dirty="0" smtClean="0"/>
              <a:t> </a:t>
            </a:r>
            <a:r>
              <a:rPr lang="en-US" sz="2400" b="1" dirty="0" smtClean="0"/>
              <a:t>KEY</a:t>
            </a:r>
            <a:r>
              <a:rPr lang="en-US" sz="2400" dirty="0" smtClean="0"/>
              <a:t> (</a:t>
            </a:r>
            <a:r>
              <a:rPr lang="en-US" sz="2400" dirty="0" err="1" smtClean="0"/>
              <a:t>ColumnName</a:t>
            </a:r>
            <a:r>
              <a:rPr lang="en-US" sz="2400" dirty="0" smtClean="0"/>
              <a:t>);  </a:t>
            </a:r>
          </a:p>
          <a:p>
            <a:pPr>
              <a:buNone/>
            </a:pPr>
            <a:r>
              <a:rPr lang="en-US" sz="2200" dirty="0" smtClean="0">
                <a:latin typeface="Times New Roman" pitchFamily="18" charset="0"/>
                <a:cs typeface="Times New Roman" pitchFamily="18" charset="0"/>
              </a:rPr>
              <a:t> Example:-</a:t>
            </a:r>
          </a:p>
          <a:p>
            <a:pPr>
              <a:buNone/>
            </a:pPr>
            <a:r>
              <a:rPr lang="en-US" sz="2400" b="1" dirty="0" smtClean="0"/>
              <a:t>ALTER</a:t>
            </a:r>
            <a:r>
              <a:rPr lang="en-US" sz="2400" dirty="0" smtClean="0"/>
              <a:t> </a:t>
            </a:r>
            <a:r>
              <a:rPr lang="en-US" sz="2400" b="1" dirty="0" smtClean="0"/>
              <a:t>TABLE</a:t>
            </a:r>
            <a:r>
              <a:rPr lang="en-US" sz="2400" dirty="0" smtClean="0"/>
              <a:t> student </a:t>
            </a:r>
            <a:r>
              <a:rPr lang="en-US" sz="2400" b="1" dirty="0" smtClean="0"/>
              <a:t>ADD</a:t>
            </a:r>
            <a:r>
              <a:rPr lang="en-US" sz="2400" dirty="0" smtClean="0"/>
              <a:t> </a:t>
            </a:r>
            <a:r>
              <a:rPr lang="en-US" sz="2400" b="1" dirty="0" smtClean="0"/>
              <a:t>PRIMARY</a:t>
            </a:r>
            <a:r>
              <a:rPr lang="en-US" sz="2400" dirty="0" smtClean="0"/>
              <a:t> </a:t>
            </a:r>
            <a:r>
              <a:rPr lang="en-US" sz="2400" b="1" dirty="0" smtClean="0"/>
              <a:t>KEY</a:t>
            </a:r>
            <a:r>
              <a:rPr lang="en-US" sz="2400" dirty="0" smtClean="0"/>
              <a:t> (</a:t>
            </a:r>
            <a:r>
              <a:rPr lang="en-US" sz="2400" dirty="0" err="1" smtClean="0"/>
              <a:t>StudentID</a:t>
            </a:r>
            <a:r>
              <a:rPr lang="en-US" sz="2400" dirty="0" smtClean="0"/>
              <a:t>);  </a:t>
            </a:r>
            <a:endParaRPr lang="en-US" sz="2200"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b="1" dirty="0" smtClean="0"/>
              <a:t/>
            </a:r>
            <a:br>
              <a:rPr lang="en-US" b="1" dirty="0" smtClean="0"/>
            </a:br>
            <a:r>
              <a:rPr lang="en-US" b="1" dirty="0" smtClean="0"/>
              <a:t>FOREIGN KEY</a:t>
            </a:r>
            <a:br>
              <a:rPr lang="en-US" b="1" dirty="0" smtClean="0"/>
            </a:br>
            <a:endParaRPr lang="en-US" b="1" dirty="0"/>
          </a:p>
        </p:txBody>
      </p:sp>
      <p:sp>
        <p:nvSpPr>
          <p:cNvPr id="3" name="Content Placeholder 2"/>
          <p:cNvSpPr>
            <a:spLocks noGrp="1"/>
          </p:cNvSpPr>
          <p:nvPr>
            <p:ph idx="1"/>
          </p:nvPr>
        </p:nvSpPr>
        <p:spPr>
          <a:xfrm>
            <a:off x="457200" y="990600"/>
            <a:ext cx="8229600" cy="5135563"/>
          </a:xfrm>
        </p:spPr>
        <p:txBody>
          <a:bodyPr>
            <a:normAutofit lnSpcReduction="10000"/>
          </a:bodyPr>
          <a:lstStyle/>
          <a:p>
            <a:r>
              <a:rPr lang="en-US" sz="2800" dirty="0" smtClean="0">
                <a:latin typeface="Times New Roman" pitchFamily="18" charset="0"/>
                <a:cs typeface="Times New Roman" pitchFamily="18" charset="0"/>
              </a:rPr>
              <a:t>A foreign key is used for referential integrity.</a:t>
            </a:r>
          </a:p>
          <a:p>
            <a:r>
              <a:rPr lang="en-US" sz="2800" dirty="0" smtClean="0">
                <a:latin typeface="Times New Roman" pitchFamily="18" charset="0"/>
                <a:cs typeface="Times New Roman" pitchFamily="18" charset="0"/>
              </a:rPr>
              <a:t>When we have two tables, and one table takes reference from another table, i.e., the same column is present in both the tables and that column acts as a primary key in one table. That particular column will act as a foreign key in another table.</a:t>
            </a:r>
          </a:p>
          <a:p>
            <a:r>
              <a:rPr lang="en-US" sz="2800" b="1" dirty="0" smtClean="0">
                <a:latin typeface="Times New Roman" pitchFamily="18" charset="0"/>
                <a:cs typeface="Times New Roman" pitchFamily="18" charset="0"/>
              </a:rPr>
              <a:t>Syntax to apply a foreign key constraint during table creation:</a:t>
            </a:r>
            <a:endParaRPr lang="en-US" sz="2800" dirty="0" smtClean="0">
              <a:latin typeface="Times New Roman" pitchFamily="18" charset="0"/>
              <a:cs typeface="Times New Roman" pitchFamily="18" charset="0"/>
            </a:endParaRPr>
          </a:p>
          <a:p>
            <a:pPr>
              <a:buNone/>
            </a:pPr>
            <a:r>
              <a:rPr lang="en-US" sz="2800" b="1" dirty="0" smtClean="0"/>
              <a:t>CREATE</a:t>
            </a:r>
            <a:r>
              <a:rPr lang="en-US" sz="2800" dirty="0" smtClean="0"/>
              <a:t> </a:t>
            </a:r>
            <a:r>
              <a:rPr lang="en-US" sz="2800" b="1" dirty="0" smtClean="0"/>
              <a:t>TABLE</a:t>
            </a:r>
            <a:r>
              <a:rPr lang="en-US" sz="2800" dirty="0" smtClean="0"/>
              <a:t> </a:t>
            </a:r>
            <a:r>
              <a:rPr lang="en-US" sz="2800" dirty="0" err="1" smtClean="0"/>
              <a:t>tablename</a:t>
            </a:r>
            <a:r>
              <a:rPr lang="en-US" sz="2800" dirty="0" smtClean="0"/>
              <a:t>(ColumnName1 </a:t>
            </a:r>
            <a:r>
              <a:rPr lang="en-US" sz="2800" dirty="0" err="1" smtClean="0"/>
              <a:t>Datatype</a:t>
            </a:r>
            <a:r>
              <a:rPr lang="en-US" sz="2800" dirty="0" smtClean="0"/>
              <a:t>(</a:t>
            </a:r>
            <a:r>
              <a:rPr lang="en-US" sz="2800" b="1" dirty="0" smtClean="0"/>
              <a:t>SIZE</a:t>
            </a:r>
            <a:r>
              <a:rPr lang="en-US" sz="2800" dirty="0" smtClean="0"/>
              <a:t>) </a:t>
            </a:r>
            <a:r>
              <a:rPr lang="en-US" sz="2800" b="1" dirty="0" smtClean="0"/>
              <a:t>PRIMARY</a:t>
            </a:r>
            <a:r>
              <a:rPr lang="en-US" sz="2800" dirty="0" smtClean="0"/>
              <a:t> </a:t>
            </a:r>
            <a:r>
              <a:rPr lang="en-US" sz="2800" b="1" dirty="0" smtClean="0"/>
              <a:t>KEY</a:t>
            </a:r>
            <a:r>
              <a:rPr lang="en-US" sz="2800" dirty="0" smtClean="0"/>
              <a:t>, </a:t>
            </a:r>
            <a:r>
              <a:rPr lang="en-US" sz="2800" dirty="0" err="1" smtClean="0"/>
              <a:t>ColumnNameN</a:t>
            </a:r>
            <a:r>
              <a:rPr lang="en-US" sz="2800" dirty="0" smtClean="0"/>
              <a:t> </a:t>
            </a:r>
            <a:r>
              <a:rPr lang="en-US" sz="2800" dirty="0" err="1" smtClean="0"/>
              <a:t>Datatype</a:t>
            </a:r>
            <a:r>
              <a:rPr lang="en-US" sz="2800" dirty="0" smtClean="0"/>
              <a:t>(</a:t>
            </a:r>
            <a:r>
              <a:rPr lang="en-US" sz="2800" b="1" dirty="0" smtClean="0"/>
              <a:t>SIZE</a:t>
            </a:r>
            <a:r>
              <a:rPr lang="en-US" sz="2800" dirty="0" smtClean="0"/>
              <a:t>), </a:t>
            </a:r>
            <a:r>
              <a:rPr lang="en-US" sz="2800" b="1" dirty="0" smtClean="0"/>
              <a:t>FOREIGN</a:t>
            </a:r>
            <a:r>
              <a:rPr lang="en-US" sz="2800" dirty="0" smtClean="0"/>
              <a:t> </a:t>
            </a:r>
            <a:r>
              <a:rPr lang="en-US" sz="2800" b="1" dirty="0" smtClean="0"/>
              <a:t>KEY</a:t>
            </a:r>
            <a:r>
              <a:rPr lang="en-US" sz="2800" dirty="0" smtClean="0"/>
              <a:t>( </a:t>
            </a:r>
            <a:r>
              <a:rPr lang="en-US" sz="2800" dirty="0" err="1" smtClean="0"/>
              <a:t>ColumnName</a:t>
            </a:r>
            <a:r>
              <a:rPr lang="en-US" sz="2800" dirty="0" smtClean="0"/>
              <a:t> ) </a:t>
            </a:r>
            <a:r>
              <a:rPr lang="en-US" sz="2800" b="1" dirty="0" smtClean="0"/>
              <a:t>REFERENCES</a:t>
            </a:r>
            <a:r>
              <a:rPr lang="en-US" sz="2800" dirty="0" smtClean="0"/>
              <a:t> PARENT_TABLE_NAME(</a:t>
            </a:r>
            <a:r>
              <a:rPr lang="en-US" sz="2800" dirty="0" err="1" smtClean="0"/>
              <a:t>Primary_Key_ColumnName</a:t>
            </a:r>
            <a:r>
              <a:rPr lang="en-US" sz="2800" dirty="0" smtClean="0"/>
              <a:t>)); </a:t>
            </a:r>
            <a:endParaRPr lang="en-US" sz="2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DML</a:t>
            </a:r>
            <a:endParaRPr lang="en-US" dirty="0"/>
          </a:p>
        </p:txBody>
      </p:sp>
      <p:sp>
        <p:nvSpPr>
          <p:cNvPr id="3" name="Content Placeholder 2"/>
          <p:cNvSpPr>
            <a:spLocks noGrp="1"/>
          </p:cNvSpPr>
          <p:nvPr>
            <p:ph idx="1"/>
          </p:nvPr>
        </p:nvSpPr>
        <p:spPr/>
        <p:txBody>
          <a:bodyPr/>
          <a:lstStyle/>
          <a:p>
            <a:pPr>
              <a:buNone/>
            </a:pPr>
            <a:r>
              <a:rPr lang="en-US" b="1" dirty="0" smtClean="0"/>
              <a:t>Data Manipulation Language (DML) commands:</a:t>
            </a:r>
            <a:endParaRPr lang="en-US" dirty="0" smtClean="0"/>
          </a:p>
          <a:p>
            <a:pPr lvl="0"/>
            <a:r>
              <a:rPr lang="en-US" dirty="0" smtClean="0"/>
              <a:t>INSERT to insert a new row.</a:t>
            </a:r>
          </a:p>
          <a:p>
            <a:pPr lvl="0"/>
            <a:r>
              <a:rPr lang="en-US" dirty="0" smtClean="0"/>
              <a:t>UPDATE to update an existing row.</a:t>
            </a:r>
          </a:p>
          <a:p>
            <a:pPr lvl="0"/>
            <a:r>
              <a:rPr lang="en-US" dirty="0" smtClean="0"/>
              <a:t>DELETE to delete a row.</a:t>
            </a:r>
          </a:p>
          <a:p>
            <a:pPr lvl="0"/>
            <a:r>
              <a:rPr lang="en-US" dirty="0" smtClean="0"/>
              <a:t>MERGE for merging two rows or two tables.</a:t>
            </a:r>
          </a:p>
          <a:p>
            <a:pPr>
              <a:buNone/>
            </a:pP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066800"/>
            <a:ext cx="8229600" cy="5059363"/>
          </a:xfrm>
        </p:spPr>
        <p:txBody>
          <a:bodyPr/>
          <a:lstStyle/>
          <a:p>
            <a:pPr>
              <a:buNone/>
            </a:pPr>
            <a:r>
              <a:rPr lang="en-US" dirty="0" smtClean="0"/>
              <a:t>Example:-</a:t>
            </a:r>
          </a:p>
          <a:p>
            <a:pPr>
              <a:buNone/>
            </a:pPr>
            <a:r>
              <a:rPr lang="en-US" b="1" dirty="0" smtClean="0"/>
              <a:t>CREATE</a:t>
            </a:r>
            <a:r>
              <a:rPr lang="en-US" dirty="0" smtClean="0"/>
              <a:t> </a:t>
            </a:r>
            <a:r>
              <a:rPr lang="en-US" b="1" dirty="0" smtClean="0"/>
              <a:t>TABLE</a:t>
            </a:r>
            <a:r>
              <a:rPr lang="en-US" dirty="0" smtClean="0"/>
              <a:t> employee (</a:t>
            </a:r>
            <a:r>
              <a:rPr lang="en-US" dirty="0" err="1" smtClean="0"/>
              <a:t>Emp_ID</a:t>
            </a:r>
            <a:r>
              <a:rPr lang="en-US" dirty="0" smtClean="0"/>
              <a:t> </a:t>
            </a:r>
            <a:r>
              <a:rPr lang="en-US" b="1" dirty="0" smtClean="0"/>
              <a:t>INT</a:t>
            </a:r>
            <a:r>
              <a:rPr lang="en-US" dirty="0" smtClean="0"/>
              <a:t> NOT NULL </a:t>
            </a:r>
            <a:r>
              <a:rPr lang="en-US" b="1" dirty="0" smtClean="0"/>
              <a:t>PRIMARY</a:t>
            </a:r>
            <a:r>
              <a:rPr lang="en-US" dirty="0" smtClean="0"/>
              <a:t> </a:t>
            </a:r>
            <a:r>
              <a:rPr lang="en-US" b="1" dirty="0" smtClean="0"/>
              <a:t>KEY</a:t>
            </a:r>
            <a:r>
              <a:rPr lang="en-US" dirty="0" smtClean="0"/>
              <a:t>, </a:t>
            </a:r>
            <a:r>
              <a:rPr lang="en-US" dirty="0" err="1" smtClean="0"/>
              <a:t>Emp_Name</a:t>
            </a:r>
            <a:r>
              <a:rPr lang="en-US" dirty="0" smtClean="0"/>
              <a:t> </a:t>
            </a:r>
            <a:r>
              <a:rPr lang="en-US" b="1" dirty="0" smtClean="0"/>
              <a:t>VARCHAR</a:t>
            </a:r>
            <a:r>
              <a:rPr lang="en-US" dirty="0" smtClean="0"/>
              <a:t> (40), </a:t>
            </a:r>
            <a:r>
              <a:rPr lang="en-US" dirty="0" err="1" smtClean="0"/>
              <a:t>Emp_Salary</a:t>
            </a:r>
            <a:r>
              <a:rPr lang="en-US" smtClean="0"/>
              <a:t> </a:t>
            </a:r>
            <a:r>
              <a:rPr lang="en-US" b="1" smtClean="0"/>
              <a:t>VARCHAR</a:t>
            </a:r>
            <a:r>
              <a:rPr lang="en-US" smtClean="0"/>
              <a:t> (40));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
            </a:r>
            <a:br>
              <a:rPr lang="en-US" dirty="0" smtClean="0"/>
            </a:br>
            <a:r>
              <a:rPr lang="en-US" dirty="0" smtClean="0"/>
              <a:t>CHECK</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dirty="0" smtClean="0"/>
              <a:t>Whenever a check constraint is applied to the table's column, and the user wants to insert the value in it, then the value will first be checked for certain conditions before inserting the value into that column.</a:t>
            </a:r>
          </a:p>
          <a:p>
            <a:r>
              <a:rPr lang="en-US" b="1" dirty="0" smtClean="0"/>
              <a:t>For example:</a:t>
            </a:r>
            <a:r>
              <a:rPr lang="en-US" dirty="0" smtClean="0"/>
              <a:t> if we have an age column in a table, then the user will insert any value of his choice. The user will also enter even a negative value or any other invalid value. </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smtClean="0"/>
              <a:t>But, if the user has applied check constraint on the age column with the condition age greater than 18. Then in such cases, even if a user tries to insert an invalid value such as zero or any other value less than 18, then the age column will not accept that value and will not allow the user to insert it due to the application of check constraint on the age column.</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066800"/>
            <a:ext cx="8229600" cy="5059363"/>
          </a:xfrm>
        </p:spPr>
        <p:txBody>
          <a:bodyPr/>
          <a:lstStyle/>
          <a:p>
            <a:pPr>
              <a:buNone/>
            </a:pPr>
            <a:r>
              <a:rPr lang="en-US" b="1" dirty="0" smtClean="0"/>
              <a:t>Syntax to apply check constraint on a single column:</a:t>
            </a:r>
            <a:endParaRPr lang="en-US" dirty="0" smtClean="0"/>
          </a:p>
          <a:p>
            <a:pPr>
              <a:buNone/>
            </a:pPr>
            <a:r>
              <a:rPr lang="en-US" sz="2000" b="1" dirty="0" smtClean="0">
                <a:latin typeface="Times New Roman" pitchFamily="18" charset="0"/>
                <a:cs typeface="Times New Roman" pitchFamily="18" charset="0"/>
              </a:rPr>
              <a:t>CREATE</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TABLE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TableName</a:t>
            </a:r>
            <a:r>
              <a:rPr lang="en-US" sz="2000" dirty="0" smtClean="0">
                <a:latin typeface="Times New Roman" pitchFamily="18" charset="0"/>
                <a:cs typeface="Times New Roman" pitchFamily="18" charset="0"/>
              </a:rPr>
              <a:t> (ColumnName1 </a:t>
            </a:r>
            <a:r>
              <a:rPr lang="en-US" sz="2000" dirty="0" err="1" smtClean="0">
                <a:latin typeface="Times New Roman" pitchFamily="18" charset="0"/>
                <a:cs typeface="Times New Roman" pitchFamily="18" charset="0"/>
              </a:rPr>
              <a:t>datatype</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CHECK</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Column</a:t>
            </a:r>
          </a:p>
          <a:p>
            <a:pPr>
              <a:buNone/>
            </a:pPr>
            <a:r>
              <a:rPr lang="en-US" sz="2000" dirty="0" smtClean="0">
                <a:latin typeface="Times New Roman" pitchFamily="18" charset="0"/>
                <a:cs typeface="Times New Roman" pitchFamily="18" charset="0"/>
              </a:rPr>
              <a:t>Name1</a:t>
            </a:r>
            <a:r>
              <a:rPr lang="en-US" sz="2000" dirty="0" smtClean="0">
                <a:latin typeface="Times New Roman" pitchFamily="18" charset="0"/>
                <a:cs typeface="Times New Roman" pitchFamily="18" charset="0"/>
              </a:rPr>
              <a:t> Condition), ColumnName2 </a:t>
            </a:r>
            <a:r>
              <a:rPr lang="en-US" sz="2000" dirty="0" err="1" smtClean="0">
                <a:latin typeface="Times New Roman" pitchFamily="18" charset="0"/>
                <a:cs typeface="Times New Roman" pitchFamily="18" charset="0"/>
              </a:rPr>
              <a:t>datatype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ColumnNameN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datatype</a:t>
            </a:r>
            <a:r>
              <a:rPr lang="en-US" sz="2000" dirty="0" smtClean="0">
                <a:latin typeface="Times New Roman" pitchFamily="18" charset="0"/>
                <a:cs typeface="Times New Roman" pitchFamily="18" charset="0"/>
              </a:rPr>
              <a:t>);</a:t>
            </a:r>
          </a:p>
          <a:p>
            <a:pPr>
              <a:buNone/>
            </a:pPr>
            <a:r>
              <a:rPr lang="en-US" sz="2000" b="1" dirty="0" smtClean="0"/>
              <a:t>Example:</a:t>
            </a:r>
            <a:endParaRPr lang="en-US" sz="2000" dirty="0" smtClean="0"/>
          </a:p>
          <a:p>
            <a:r>
              <a:rPr lang="en-US" sz="2000" dirty="0" smtClean="0"/>
              <a:t>Create a student table and apply CHECK constraint to check for the age less than or equal to 15 while creating a table.</a:t>
            </a:r>
          </a:p>
          <a:p>
            <a:pPr>
              <a:buNone/>
            </a:pPr>
            <a:r>
              <a:rPr lang="en-US" sz="2000" dirty="0" smtClean="0"/>
              <a:t> </a:t>
            </a:r>
            <a:r>
              <a:rPr lang="en-US" sz="2000" b="1" dirty="0" smtClean="0"/>
              <a:t>EXAMPLE:-CREATE</a:t>
            </a:r>
            <a:r>
              <a:rPr lang="en-US" sz="2000" dirty="0" smtClean="0"/>
              <a:t> </a:t>
            </a:r>
            <a:r>
              <a:rPr lang="en-US" sz="2000" b="1" dirty="0" smtClean="0"/>
              <a:t>TABLE</a:t>
            </a:r>
            <a:r>
              <a:rPr lang="en-US" sz="2000" dirty="0" smtClean="0"/>
              <a:t> student(</a:t>
            </a:r>
            <a:r>
              <a:rPr lang="en-US" sz="2000" dirty="0" err="1" smtClean="0"/>
              <a:t>StudentID</a:t>
            </a:r>
            <a:r>
              <a:rPr lang="en-US" sz="2000" dirty="0" smtClean="0"/>
              <a:t> </a:t>
            </a:r>
            <a:r>
              <a:rPr lang="en-US" sz="2000" b="1" dirty="0" smtClean="0"/>
              <a:t>INT</a:t>
            </a:r>
            <a:r>
              <a:rPr lang="en-US" sz="2000" dirty="0" smtClean="0"/>
              <a:t>, </a:t>
            </a:r>
            <a:r>
              <a:rPr lang="en-US" sz="2000" dirty="0" err="1" smtClean="0"/>
              <a:t>Student_FirstName</a:t>
            </a:r>
            <a:r>
              <a:rPr lang="en-US" sz="2000" dirty="0" smtClean="0"/>
              <a:t> </a:t>
            </a:r>
            <a:r>
              <a:rPr lang="en-US" sz="2000" b="1" dirty="0" smtClean="0"/>
              <a:t>VARCHAR</a:t>
            </a:r>
            <a:r>
              <a:rPr lang="en-US" sz="2000" dirty="0" smtClean="0"/>
              <a:t>(20), </a:t>
            </a:r>
            <a:r>
              <a:rPr lang="en-US" sz="2000" dirty="0" err="1" smtClean="0"/>
              <a:t>Student_LastName</a:t>
            </a:r>
            <a:r>
              <a:rPr lang="en-US" sz="2000" dirty="0" smtClean="0"/>
              <a:t> </a:t>
            </a:r>
            <a:r>
              <a:rPr lang="en-US" sz="2000" b="1" dirty="0" smtClean="0"/>
              <a:t>VARCHAR</a:t>
            </a:r>
            <a:r>
              <a:rPr lang="en-US" sz="2000" dirty="0" smtClean="0"/>
              <a:t>(20), </a:t>
            </a:r>
            <a:r>
              <a:rPr lang="en-US" sz="2000" dirty="0" err="1" smtClean="0"/>
              <a:t>Student_PhoneNumber</a:t>
            </a:r>
            <a:r>
              <a:rPr lang="en-US" sz="2000" dirty="0" smtClean="0"/>
              <a:t> </a:t>
            </a:r>
            <a:r>
              <a:rPr lang="en-US" sz="2000" b="1" dirty="0" smtClean="0"/>
              <a:t>VARCHAR</a:t>
            </a:r>
            <a:r>
              <a:rPr lang="en-US" sz="2000" dirty="0" smtClean="0"/>
              <a:t>(20), </a:t>
            </a:r>
            <a:r>
              <a:rPr lang="en-US" sz="2000" dirty="0" err="1" smtClean="0"/>
              <a:t>Student_Email_ID</a:t>
            </a:r>
            <a:r>
              <a:rPr lang="en-US" sz="2000" dirty="0" smtClean="0"/>
              <a:t> </a:t>
            </a:r>
            <a:r>
              <a:rPr lang="en-US" sz="2000" b="1" dirty="0" smtClean="0"/>
              <a:t>VARCHAR</a:t>
            </a:r>
            <a:r>
              <a:rPr lang="en-US" sz="2000" dirty="0" smtClean="0"/>
              <a:t>(40), Age </a:t>
            </a:r>
            <a:r>
              <a:rPr lang="en-US" sz="2000" b="1" dirty="0" smtClean="0"/>
              <a:t>INT</a:t>
            </a:r>
            <a:r>
              <a:rPr lang="en-US" sz="2000" dirty="0" smtClean="0"/>
              <a:t> </a:t>
            </a:r>
            <a:r>
              <a:rPr lang="en-US" sz="2000" b="1" dirty="0" smtClean="0"/>
              <a:t>CHECK</a:t>
            </a:r>
            <a:r>
              <a:rPr lang="en-US" sz="2000" dirty="0" smtClean="0"/>
              <a:t>( Age &lt;= 15)); </a:t>
            </a: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bodyPr>
          <a:lstStyle/>
          <a:p>
            <a:r>
              <a:rPr lang="en-US" sz="2400" dirty="0" smtClean="0">
                <a:latin typeface="Times New Roman" pitchFamily="18" charset="0"/>
                <a:cs typeface="Times New Roman" pitchFamily="18" charset="0"/>
              </a:rPr>
              <a:t>Syntax to apply check constraint on multiple columns:</a:t>
            </a:r>
          </a:p>
          <a:p>
            <a:pPr>
              <a:buNone/>
            </a:pPr>
            <a:r>
              <a:rPr lang="en-US" sz="2400" b="1" dirty="0" smtClean="0"/>
              <a:t>CREATE</a:t>
            </a:r>
            <a:r>
              <a:rPr lang="en-US" sz="2400" dirty="0" smtClean="0"/>
              <a:t> </a:t>
            </a:r>
            <a:r>
              <a:rPr lang="en-US" sz="2400" b="1" dirty="0" smtClean="0"/>
              <a:t>TABLE</a:t>
            </a:r>
            <a:r>
              <a:rPr lang="en-US" sz="2400" dirty="0" smtClean="0"/>
              <a:t> </a:t>
            </a:r>
            <a:r>
              <a:rPr lang="en-US" sz="2400" dirty="0" err="1" smtClean="0"/>
              <a:t>TableName</a:t>
            </a:r>
            <a:r>
              <a:rPr lang="en-US" sz="2400" dirty="0" smtClean="0"/>
              <a:t> (ColumnName1 </a:t>
            </a:r>
            <a:r>
              <a:rPr lang="en-US" sz="2400" dirty="0" err="1" smtClean="0"/>
              <a:t>datatype</a:t>
            </a:r>
            <a:r>
              <a:rPr lang="en-US" sz="2400" dirty="0" smtClean="0"/>
              <a:t>, ColumnName2 </a:t>
            </a:r>
            <a:r>
              <a:rPr lang="en-US" sz="2400" dirty="0" err="1" smtClean="0"/>
              <a:t>datatype</a:t>
            </a:r>
            <a:r>
              <a:rPr lang="en-US" sz="2400" dirty="0" smtClean="0"/>
              <a:t> </a:t>
            </a:r>
            <a:r>
              <a:rPr lang="en-US" sz="2400" b="1" dirty="0" smtClean="0"/>
              <a:t>CHECK</a:t>
            </a:r>
            <a:r>
              <a:rPr lang="en-US" sz="2400" dirty="0" smtClean="0"/>
              <a:t> (ColumnName1 Condition AND ColumnName2 Condition),…., </a:t>
            </a:r>
            <a:r>
              <a:rPr lang="en-US" sz="2400" dirty="0" err="1" smtClean="0"/>
              <a:t>ColumnNameN</a:t>
            </a:r>
            <a:r>
              <a:rPr lang="en-US" sz="2400" dirty="0" smtClean="0"/>
              <a:t> </a:t>
            </a:r>
            <a:r>
              <a:rPr lang="en-US" sz="2400" dirty="0" err="1" smtClean="0"/>
              <a:t>datatype</a:t>
            </a:r>
            <a:r>
              <a:rPr lang="en-US" sz="2400" dirty="0" smtClean="0"/>
              <a:t>);</a:t>
            </a:r>
          </a:p>
          <a:p>
            <a:pPr>
              <a:buNone/>
            </a:pPr>
            <a:r>
              <a:rPr lang="en-US" sz="2400" b="1" dirty="0" smtClean="0"/>
              <a:t>Example:</a:t>
            </a:r>
            <a:endParaRPr lang="en-US" sz="2400" dirty="0" smtClean="0"/>
          </a:p>
          <a:p>
            <a:r>
              <a:rPr lang="en-US" sz="2400" dirty="0" smtClean="0"/>
              <a:t>Create a student table and apply CHECK constraint to check for the age less than or equal to 15 and a percentage greater than 85 while creating a table.</a:t>
            </a:r>
          </a:p>
          <a:p>
            <a:pPr>
              <a:buNone/>
            </a:pPr>
            <a:endParaRPr lang="en-US" sz="2400" b="1" dirty="0" smtClean="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 </a:t>
            </a:r>
            <a:r>
              <a:rPr lang="en-US" sz="2400" b="1" dirty="0" smtClean="0"/>
              <a:t>CREATE</a:t>
            </a:r>
            <a:r>
              <a:rPr lang="en-US" sz="2400" dirty="0" smtClean="0"/>
              <a:t> </a:t>
            </a:r>
            <a:r>
              <a:rPr lang="en-US" sz="2400" b="1" dirty="0" smtClean="0"/>
              <a:t>TABLE</a:t>
            </a:r>
            <a:r>
              <a:rPr lang="en-US" sz="2400" dirty="0" smtClean="0"/>
              <a:t> student(</a:t>
            </a:r>
            <a:r>
              <a:rPr lang="en-US" sz="2400" dirty="0" err="1" smtClean="0"/>
              <a:t>StudentID</a:t>
            </a:r>
            <a:r>
              <a:rPr lang="en-US" sz="2400" dirty="0" smtClean="0"/>
              <a:t> </a:t>
            </a:r>
            <a:r>
              <a:rPr lang="en-US" sz="2400" b="1" dirty="0" smtClean="0"/>
              <a:t>INT</a:t>
            </a:r>
            <a:r>
              <a:rPr lang="en-US" sz="2400" dirty="0" smtClean="0"/>
              <a:t>, </a:t>
            </a:r>
            <a:r>
              <a:rPr lang="en-US" sz="2400" dirty="0" err="1" smtClean="0"/>
              <a:t>Student_FirstName</a:t>
            </a:r>
            <a:r>
              <a:rPr lang="en-US" sz="2400" dirty="0" smtClean="0"/>
              <a:t> </a:t>
            </a:r>
            <a:r>
              <a:rPr lang="en-US" sz="2400" b="1" dirty="0" smtClean="0"/>
              <a:t>VARCHAR</a:t>
            </a:r>
            <a:r>
              <a:rPr lang="en-US" sz="2400" dirty="0" smtClean="0"/>
              <a:t>(20), </a:t>
            </a:r>
            <a:r>
              <a:rPr lang="en-US" sz="2400" dirty="0" err="1" smtClean="0"/>
              <a:t>Student_LastName</a:t>
            </a:r>
            <a:r>
              <a:rPr lang="en-US" sz="2400" dirty="0" smtClean="0"/>
              <a:t> </a:t>
            </a:r>
            <a:r>
              <a:rPr lang="en-US" sz="2400" b="1" dirty="0" smtClean="0"/>
              <a:t>VARCHAR</a:t>
            </a:r>
            <a:r>
              <a:rPr lang="en-US" sz="2400" dirty="0" smtClean="0"/>
              <a:t>(20), </a:t>
            </a:r>
            <a:r>
              <a:rPr lang="en-US" sz="2400" dirty="0" err="1" smtClean="0"/>
              <a:t>Student_PhoneNumber</a:t>
            </a:r>
            <a:r>
              <a:rPr lang="en-US" sz="2400" dirty="0" smtClean="0"/>
              <a:t> </a:t>
            </a:r>
            <a:r>
              <a:rPr lang="en-US" sz="2400" b="1" dirty="0" smtClean="0"/>
              <a:t>VARCHAR</a:t>
            </a:r>
            <a:r>
              <a:rPr lang="en-US" sz="2400" dirty="0" smtClean="0"/>
              <a:t>(20), </a:t>
            </a:r>
            <a:r>
              <a:rPr lang="en-US" sz="2400" dirty="0" err="1" smtClean="0"/>
              <a:t>Student_Email_ID</a:t>
            </a:r>
            <a:r>
              <a:rPr lang="en-US" sz="2400" dirty="0" smtClean="0"/>
              <a:t> </a:t>
            </a:r>
            <a:r>
              <a:rPr lang="en-US" sz="2400" b="1" dirty="0" smtClean="0"/>
              <a:t>VARCHAR</a:t>
            </a:r>
            <a:r>
              <a:rPr lang="en-US" sz="2400" dirty="0" smtClean="0"/>
              <a:t>(40), Age </a:t>
            </a:r>
            <a:r>
              <a:rPr lang="en-US" sz="2400" b="1" dirty="0" smtClean="0"/>
              <a:t>INT</a:t>
            </a:r>
            <a:r>
              <a:rPr lang="en-US" sz="2400" dirty="0" smtClean="0"/>
              <a:t>, Percentage </a:t>
            </a:r>
            <a:r>
              <a:rPr lang="en-US" sz="2400" b="1" dirty="0" smtClean="0"/>
              <a:t>INT</a:t>
            </a:r>
            <a:r>
              <a:rPr lang="en-US" sz="2400" dirty="0" smtClean="0"/>
              <a:t>, </a:t>
            </a:r>
            <a:r>
              <a:rPr lang="en-US" sz="2400" b="1" dirty="0" smtClean="0"/>
              <a:t>CHECK</a:t>
            </a:r>
            <a:r>
              <a:rPr lang="en-US" sz="2400" dirty="0" smtClean="0"/>
              <a:t>( Age &lt;= 15 AND Percentage &gt; 85)); </a:t>
            </a:r>
            <a:endParaRPr lang="en-US" sz="2400" dirty="0">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r>
              <a:rPr lang="en-US" sz="2400" b="1" dirty="0" smtClean="0">
                <a:latin typeface="Times New Roman" pitchFamily="18" charset="0"/>
                <a:cs typeface="Times New Roman" pitchFamily="18" charset="0"/>
              </a:rPr>
              <a:t>Syntax to apply check constraint on an existing table's column:</a:t>
            </a:r>
          </a:p>
          <a:p>
            <a:pPr>
              <a:buNone/>
            </a:pPr>
            <a:r>
              <a:rPr lang="en-US" sz="2400" b="1" dirty="0" smtClean="0"/>
              <a:t>ALTER</a:t>
            </a:r>
            <a:r>
              <a:rPr lang="en-US" sz="2400" dirty="0" smtClean="0"/>
              <a:t> </a:t>
            </a:r>
            <a:r>
              <a:rPr lang="en-US" sz="2400" b="1" dirty="0" smtClean="0"/>
              <a:t>TABLE</a:t>
            </a:r>
            <a:r>
              <a:rPr lang="en-US" sz="2400" dirty="0" smtClean="0"/>
              <a:t> </a:t>
            </a:r>
            <a:r>
              <a:rPr lang="en-US" sz="2400" dirty="0" err="1" smtClean="0"/>
              <a:t>TableName</a:t>
            </a:r>
            <a:r>
              <a:rPr lang="en-US" sz="2400" dirty="0" smtClean="0"/>
              <a:t> </a:t>
            </a:r>
            <a:r>
              <a:rPr lang="en-US" sz="2400" b="1" dirty="0" smtClean="0"/>
              <a:t>ADD</a:t>
            </a:r>
            <a:r>
              <a:rPr lang="en-US" sz="2400" dirty="0" smtClean="0"/>
              <a:t> </a:t>
            </a:r>
            <a:r>
              <a:rPr lang="en-US" sz="2400" b="1" dirty="0" smtClean="0"/>
              <a:t>CHECK</a:t>
            </a:r>
            <a:r>
              <a:rPr lang="en-US" sz="2400" dirty="0" smtClean="0"/>
              <a:t> (</a:t>
            </a:r>
            <a:r>
              <a:rPr lang="en-US" sz="2400" dirty="0" err="1" smtClean="0"/>
              <a:t>ColumnName</a:t>
            </a:r>
            <a:r>
              <a:rPr lang="en-US" sz="2400" dirty="0" smtClean="0"/>
              <a:t> Condition);</a:t>
            </a:r>
            <a:endParaRPr lang="en-US" sz="2400" b="1" dirty="0" smtClean="0"/>
          </a:p>
          <a:p>
            <a:pPr>
              <a:buNone/>
            </a:pPr>
            <a:r>
              <a:rPr lang="en-US" sz="2400" b="1" dirty="0" smtClean="0"/>
              <a:t>Example: </a:t>
            </a:r>
          </a:p>
          <a:p>
            <a:pPr>
              <a:buNone/>
            </a:pPr>
            <a:r>
              <a:rPr lang="en-US" sz="2400" dirty="0" smtClean="0"/>
              <a:t>Consider we have an existing table student. Later, we decided to apply the CHECK constraint on the student table's column.</a:t>
            </a:r>
          </a:p>
          <a:p>
            <a:pPr>
              <a:buNone/>
            </a:pPr>
            <a:r>
              <a:rPr lang="en-US" sz="2400" b="1" dirty="0" smtClean="0"/>
              <a:t>    ALTER</a:t>
            </a:r>
            <a:r>
              <a:rPr lang="en-US" sz="2400" dirty="0" smtClean="0"/>
              <a:t> </a:t>
            </a:r>
            <a:r>
              <a:rPr lang="en-US" sz="2400" b="1" dirty="0" smtClean="0"/>
              <a:t>TABLE</a:t>
            </a:r>
            <a:r>
              <a:rPr lang="en-US" sz="2400" dirty="0" smtClean="0"/>
              <a:t> student </a:t>
            </a:r>
            <a:r>
              <a:rPr lang="en-US" sz="2400" b="1" dirty="0" smtClean="0"/>
              <a:t>ADD</a:t>
            </a:r>
            <a:r>
              <a:rPr lang="en-US" sz="2400" dirty="0" smtClean="0"/>
              <a:t> </a:t>
            </a:r>
            <a:r>
              <a:rPr lang="en-US" sz="2400" b="1" dirty="0" smtClean="0"/>
              <a:t>CHECK</a:t>
            </a:r>
            <a:r>
              <a:rPr lang="en-US" sz="2400" dirty="0" smtClean="0"/>
              <a:t> ( Age &lt;=15 );  </a:t>
            </a:r>
          </a:p>
          <a:p>
            <a:pPr>
              <a:buNone/>
            </a:pPr>
            <a:endParaRPr lang="en-US" sz="2400"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
            </a:r>
            <a:br>
              <a:rPr lang="en-US" dirty="0" smtClean="0"/>
            </a:br>
            <a:r>
              <a:rPr lang="en-US" dirty="0" smtClean="0"/>
              <a:t>DEFAULT</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sz="2800" dirty="0" smtClean="0">
                <a:latin typeface="Times New Roman" pitchFamily="18" charset="0"/>
                <a:cs typeface="Times New Roman" pitchFamily="18" charset="0"/>
              </a:rPr>
              <a:t>Whenever a default constraint is applied to the table's column, and the user has not specified the value to be inserted in it, then the default value which was specified while applying the default constraint will be inserted into that particular column.</a:t>
            </a:r>
          </a:p>
          <a:p>
            <a:pPr>
              <a:buNone/>
            </a:pPr>
            <a:r>
              <a:rPr lang="en-US" sz="2800" b="1" dirty="0" smtClean="0"/>
              <a:t>Syntax to apply default constraint during table creation:</a:t>
            </a:r>
          </a:p>
          <a:p>
            <a:pPr>
              <a:buNone/>
            </a:pPr>
            <a:r>
              <a:rPr lang="en-US" sz="2000" b="1" dirty="0" smtClean="0">
                <a:latin typeface="Times New Roman" pitchFamily="18" charset="0"/>
                <a:cs typeface="Times New Roman" pitchFamily="18" charset="0"/>
              </a:rPr>
              <a:t>CREATE</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TABLE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TableName</a:t>
            </a:r>
            <a:r>
              <a:rPr lang="en-US" sz="2000" dirty="0" smtClean="0">
                <a:latin typeface="Times New Roman" pitchFamily="18" charset="0"/>
                <a:cs typeface="Times New Roman" pitchFamily="18" charset="0"/>
              </a:rPr>
              <a:t> (ColumnName1 </a:t>
            </a:r>
            <a:r>
              <a:rPr lang="en-US" sz="2000" dirty="0" err="1" smtClean="0">
                <a:latin typeface="Times New Roman" pitchFamily="18" charset="0"/>
                <a:cs typeface="Times New Roman" pitchFamily="18" charset="0"/>
              </a:rPr>
              <a:t>datatype</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DEFAULT</a:t>
            </a:r>
            <a:r>
              <a:rPr lang="en-US" sz="2000" dirty="0" smtClean="0">
                <a:latin typeface="Times New Roman" pitchFamily="18" charset="0"/>
                <a:cs typeface="Times New Roman" pitchFamily="18" charset="0"/>
              </a:rPr>
              <a:t> Value, ColumnName2 </a:t>
            </a:r>
            <a:r>
              <a:rPr lang="en-US" sz="2000" dirty="0" err="1" smtClean="0">
                <a:latin typeface="Times New Roman" pitchFamily="18" charset="0"/>
                <a:cs typeface="Times New Roman" pitchFamily="18" charset="0"/>
              </a:rPr>
              <a:t>datatype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ColumnNameN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datatype</a:t>
            </a:r>
            <a:r>
              <a:rPr lang="en-US" sz="2000" dirty="0" smtClean="0">
                <a:latin typeface="Times New Roman" pitchFamily="18" charset="0"/>
                <a:cs typeface="Times New Roman" pitchFamily="18" charset="0"/>
              </a:rPr>
              <a:t>);</a:t>
            </a:r>
            <a:r>
              <a:rPr lang="en-US" sz="2800" dirty="0" smtClean="0"/>
              <a:t> </a:t>
            </a:r>
            <a:endParaRPr lang="en-US" sz="2800" dirty="0">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buNone/>
            </a:pPr>
            <a:r>
              <a:rPr lang="en-US" sz="2400" b="1" dirty="0" smtClean="0">
                <a:latin typeface="Times New Roman" pitchFamily="18" charset="0"/>
                <a:cs typeface="Times New Roman" pitchFamily="18" charset="0"/>
              </a:rPr>
              <a:t>Example:</a:t>
            </a:r>
          </a:p>
          <a:p>
            <a:pPr>
              <a:buNone/>
            </a:pPr>
            <a:r>
              <a:rPr lang="en-US" sz="2400" b="1" dirty="0" smtClean="0">
                <a:latin typeface="Times New Roman" pitchFamily="18" charset="0"/>
                <a:cs typeface="Times New Roman" pitchFamily="18" charset="0"/>
              </a:rPr>
              <a:t>  </a:t>
            </a:r>
            <a:r>
              <a:rPr lang="en-US" sz="2400" dirty="0" smtClean="0"/>
              <a:t>Create a student table and apply the default constraint while creating a table.</a:t>
            </a:r>
          </a:p>
          <a:p>
            <a:pPr>
              <a:buNone/>
            </a:pPr>
            <a:endParaRPr lang="en-US" sz="2400" b="1" dirty="0" smtClean="0"/>
          </a:p>
          <a:p>
            <a:pPr>
              <a:buNone/>
            </a:pPr>
            <a:r>
              <a:rPr lang="en-US" sz="2400" b="1" dirty="0" smtClean="0"/>
              <a:t>CREATE</a:t>
            </a:r>
            <a:r>
              <a:rPr lang="en-US" sz="2400" dirty="0" smtClean="0"/>
              <a:t> </a:t>
            </a:r>
            <a:r>
              <a:rPr lang="en-US" sz="2400" b="1" dirty="0" smtClean="0"/>
              <a:t>TABLE</a:t>
            </a:r>
            <a:r>
              <a:rPr lang="en-US" sz="2400" dirty="0" smtClean="0"/>
              <a:t> student(</a:t>
            </a:r>
            <a:r>
              <a:rPr lang="en-US" sz="2400" dirty="0" err="1" smtClean="0"/>
              <a:t>StudentID</a:t>
            </a:r>
            <a:r>
              <a:rPr lang="en-US" sz="2400" dirty="0" smtClean="0"/>
              <a:t> </a:t>
            </a:r>
            <a:r>
              <a:rPr lang="en-US" sz="2400" b="1" dirty="0" smtClean="0"/>
              <a:t>INT</a:t>
            </a:r>
            <a:r>
              <a:rPr lang="en-US" sz="2400" dirty="0" smtClean="0"/>
              <a:t>, </a:t>
            </a:r>
            <a:r>
              <a:rPr lang="en-US" sz="2400" dirty="0" err="1" smtClean="0"/>
              <a:t>Student_FirstName</a:t>
            </a:r>
            <a:r>
              <a:rPr lang="en-US" sz="2400" dirty="0" smtClean="0"/>
              <a:t> </a:t>
            </a:r>
            <a:r>
              <a:rPr lang="en-US" sz="2400" b="1" dirty="0" smtClean="0"/>
              <a:t>VARCHAR</a:t>
            </a:r>
            <a:r>
              <a:rPr lang="en-US" sz="2400" dirty="0" smtClean="0"/>
              <a:t>(20), </a:t>
            </a:r>
            <a:r>
              <a:rPr lang="en-US" sz="2400" dirty="0" err="1" smtClean="0"/>
              <a:t>Student_LastName</a:t>
            </a:r>
            <a:r>
              <a:rPr lang="en-US" sz="2400" dirty="0" smtClean="0"/>
              <a:t> </a:t>
            </a:r>
            <a:r>
              <a:rPr lang="en-US" sz="2400" b="1" dirty="0" smtClean="0"/>
              <a:t>VARCHAR</a:t>
            </a:r>
            <a:r>
              <a:rPr lang="en-US" sz="2400" dirty="0" smtClean="0"/>
              <a:t>(20), </a:t>
            </a:r>
            <a:r>
              <a:rPr lang="en-US" sz="2400" dirty="0" err="1" smtClean="0"/>
              <a:t>Student_PhoneNumber</a:t>
            </a:r>
            <a:r>
              <a:rPr lang="en-US" sz="2400" dirty="0" smtClean="0"/>
              <a:t> </a:t>
            </a:r>
            <a:r>
              <a:rPr lang="en-US" sz="2400" b="1" dirty="0" smtClean="0"/>
              <a:t>VARCHAR</a:t>
            </a:r>
            <a:r>
              <a:rPr lang="en-US" sz="2400" dirty="0" smtClean="0"/>
              <a:t>(20), </a:t>
            </a:r>
            <a:r>
              <a:rPr lang="en-US" sz="2400" dirty="0" err="1" smtClean="0"/>
              <a:t>Student_Email_ID</a:t>
            </a:r>
            <a:r>
              <a:rPr lang="en-US" sz="2400" dirty="0" smtClean="0"/>
              <a:t> </a:t>
            </a:r>
            <a:r>
              <a:rPr lang="en-US" sz="2400" b="1" dirty="0" smtClean="0"/>
              <a:t>VARCHAR</a:t>
            </a:r>
            <a:r>
              <a:rPr lang="en-US" sz="2400" dirty="0" smtClean="0"/>
              <a:t>(40) </a:t>
            </a:r>
            <a:r>
              <a:rPr lang="en-US" sz="2400" b="1" dirty="0" smtClean="0"/>
              <a:t>DEFAULT</a:t>
            </a:r>
            <a:r>
              <a:rPr lang="en-US" sz="2400" dirty="0" smtClean="0"/>
              <a:t> "anuja.k8@gmail.com"); </a:t>
            </a:r>
            <a:endParaRPr lang="en-US" sz="2400" dirty="0">
              <a:latin typeface="Times New Roman" pitchFamily="18" charset="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
            </a:r>
            <a:br>
              <a:rPr lang="en-US" dirty="0" smtClean="0"/>
            </a:br>
            <a:r>
              <a:rPr lang="en-US" dirty="0" smtClean="0"/>
              <a:t>CREATE INDEX</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sz="2400" dirty="0" smtClean="0">
                <a:latin typeface="Times New Roman" pitchFamily="18" charset="0"/>
                <a:cs typeface="Times New Roman" pitchFamily="18" charset="0"/>
              </a:rPr>
              <a:t>CREATE INDEX constraint is used to create an index on the table. Indexes are not visible to the user, but they help the user to speed up the searching speed or retrieval of data from the database.</a:t>
            </a:r>
          </a:p>
          <a:p>
            <a:pPr>
              <a:buNone/>
            </a:pPr>
            <a:r>
              <a:rPr lang="en-US" sz="2400" b="1" dirty="0" smtClean="0"/>
              <a:t>Syntax to create an index on single column:</a:t>
            </a:r>
          </a:p>
          <a:p>
            <a:pPr>
              <a:buNone/>
            </a:pPr>
            <a:r>
              <a:rPr lang="en-US" sz="2400" b="1" dirty="0" smtClean="0"/>
              <a:t>CREATE</a:t>
            </a:r>
            <a:r>
              <a:rPr lang="en-US" sz="2400" dirty="0" smtClean="0"/>
              <a:t> </a:t>
            </a:r>
            <a:r>
              <a:rPr lang="en-US" sz="2400" b="1" dirty="0" smtClean="0"/>
              <a:t>INDEX</a:t>
            </a:r>
            <a:r>
              <a:rPr lang="en-US" sz="2400" dirty="0" smtClean="0"/>
              <a:t> </a:t>
            </a:r>
            <a:r>
              <a:rPr lang="en-US" sz="2400" dirty="0" err="1" smtClean="0"/>
              <a:t>IndexName</a:t>
            </a:r>
            <a:r>
              <a:rPr lang="en-US" sz="2400" dirty="0" smtClean="0"/>
              <a:t> </a:t>
            </a:r>
            <a:r>
              <a:rPr lang="en-US" sz="2400" b="1" dirty="0" smtClean="0"/>
              <a:t>ON</a:t>
            </a:r>
            <a:r>
              <a:rPr lang="en-US" sz="2400" dirty="0" smtClean="0"/>
              <a:t> </a:t>
            </a:r>
            <a:r>
              <a:rPr lang="en-US" sz="2400" dirty="0" err="1" smtClean="0"/>
              <a:t>TableName</a:t>
            </a:r>
            <a:r>
              <a:rPr lang="en-US" sz="2400" dirty="0" smtClean="0"/>
              <a:t> (</a:t>
            </a:r>
            <a:r>
              <a:rPr lang="en-US" sz="2400" dirty="0" err="1" smtClean="0"/>
              <a:t>ColumnName</a:t>
            </a:r>
            <a:r>
              <a:rPr lang="en-US" sz="2400" dirty="0" smtClean="0"/>
              <a:t> 1);  </a:t>
            </a:r>
          </a:p>
          <a:p>
            <a:pPr>
              <a:buNone/>
            </a:pPr>
            <a:r>
              <a:rPr lang="en-US" sz="2400" b="1" dirty="0" smtClean="0"/>
              <a:t>Example:</a:t>
            </a:r>
            <a:endParaRPr lang="en-US" sz="2400" dirty="0" smtClean="0"/>
          </a:p>
          <a:p>
            <a:r>
              <a:rPr lang="en-US" sz="2400" dirty="0" smtClean="0"/>
              <a:t>Create an index on the student table and apply the default constraint while creating a table.</a:t>
            </a:r>
          </a:p>
          <a:p>
            <a:pPr>
              <a:buNone/>
            </a:pPr>
            <a:r>
              <a:rPr lang="en-US" sz="2400" b="1" dirty="0" smtClean="0"/>
              <a:t>CREATE</a:t>
            </a:r>
            <a:r>
              <a:rPr lang="en-US" sz="2400" dirty="0" smtClean="0"/>
              <a:t> </a:t>
            </a:r>
            <a:r>
              <a:rPr lang="en-US" sz="2400" b="1" dirty="0" smtClean="0"/>
              <a:t>INDEX</a:t>
            </a:r>
            <a:r>
              <a:rPr lang="en-US" sz="2400" dirty="0" smtClean="0"/>
              <a:t> </a:t>
            </a:r>
            <a:r>
              <a:rPr lang="en-US" sz="2400" dirty="0" err="1" smtClean="0"/>
              <a:t>idx_StudentID</a:t>
            </a:r>
            <a:r>
              <a:rPr lang="en-US" sz="2400" dirty="0" smtClean="0"/>
              <a:t> </a:t>
            </a:r>
            <a:r>
              <a:rPr lang="en-US" sz="2400" b="1" dirty="0" smtClean="0"/>
              <a:t>ON</a:t>
            </a:r>
            <a:r>
              <a:rPr lang="en-US" sz="2400" dirty="0" smtClean="0"/>
              <a:t> student (</a:t>
            </a:r>
            <a:r>
              <a:rPr lang="en-US" sz="2400" dirty="0" err="1" smtClean="0"/>
              <a:t>StudentID</a:t>
            </a:r>
            <a:r>
              <a:rPr lang="en-US" sz="2400" dirty="0" smtClean="0"/>
              <a:t>);  </a:t>
            </a:r>
            <a:endParaRPr lang="en-US" sz="24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sz="2400" dirty="0" smtClean="0">
                <a:latin typeface="Times New Roman" pitchFamily="18" charset="0"/>
                <a:cs typeface="Times New Roman" pitchFamily="18" charset="0"/>
              </a:rPr>
              <a:t>Syntax to create an index on multiple columns:</a:t>
            </a:r>
          </a:p>
          <a:p>
            <a:pPr>
              <a:buNone/>
            </a:pPr>
            <a:r>
              <a:rPr lang="en-US" sz="2400" b="1" dirty="0" smtClean="0"/>
              <a:t>CREATE</a:t>
            </a:r>
            <a:r>
              <a:rPr lang="en-US" sz="2400" dirty="0" smtClean="0"/>
              <a:t> </a:t>
            </a:r>
            <a:r>
              <a:rPr lang="en-US" sz="2400" b="1" dirty="0" smtClean="0"/>
              <a:t>INDEX</a:t>
            </a:r>
            <a:r>
              <a:rPr lang="en-US" sz="2400" dirty="0" smtClean="0"/>
              <a:t> </a:t>
            </a:r>
            <a:r>
              <a:rPr lang="en-US" sz="2400" dirty="0" err="1" smtClean="0"/>
              <a:t>IndexName</a:t>
            </a:r>
            <a:r>
              <a:rPr lang="en-US" sz="2400" dirty="0" smtClean="0"/>
              <a:t> </a:t>
            </a:r>
            <a:r>
              <a:rPr lang="en-US" sz="2400" b="1" dirty="0" smtClean="0"/>
              <a:t>ON</a:t>
            </a:r>
            <a:r>
              <a:rPr lang="en-US" sz="2400" dirty="0" smtClean="0"/>
              <a:t> </a:t>
            </a:r>
            <a:r>
              <a:rPr lang="en-US" sz="2400" dirty="0" err="1" smtClean="0"/>
              <a:t>TableName</a:t>
            </a:r>
            <a:r>
              <a:rPr lang="en-US" sz="2400" dirty="0" smtClean="0"/>
              <a:t> (</a:t>
            </a:r>
            <a:r>
              <a:rPr lang="en-US" sz="2400" dirty="0" err="1" smtClean="0"/>
              <a:t>ColumnName</a:t>
            </a:r>
            <a:r>
              <a:rPr lang="en-US" sz="2400" dirty="0" smtClean="0"/>
              <a:t> 1, </a:t>
            </a:r>
            <a:r>
              <a:rPr lang="en-US" sz="2400" dirty="0" err="1" smtClean="0"/>
              <a:t>ColumnName</a:t>
            </a:r>
            <a:r>
              <a:rPr lang="en-US" sz="2400" dirty="0" smtClean="0"/>
              <a:t> 2, </a:t>
            </a:r>
            <a:r>
              <a:rPr lang="en-US" sz="2400" dirty="0" err="1" smtClean="0"/>
              <a:t>ColumnName</a:t>
            </a:r>
            <a:r>
              <a:rPr lang="en-US" sz="2400" dirty="0" smtClean="0"/>
              <a:t> N); </a:t>
            </a:r>
          </a:p>
          <a:p>
            <a:pPr>
              <a:buNone/>
            </a:pPr>
            <a:r>
              <a:rPr lang="en-US" sz="2400" b="1" dirty="0" smtClean="0"/>
              <a:t>Example:</a:t>
            </a:r>
          </a:p>
          <a:p>
            <a:pPr>
              <a:buNone/>
            </a:pPr>
            <a:r>
              <a:rPr lang="en-US" sz="2400" b="1" dirty="0" smtClean="0"/>
              <a:t>CREATE</a:t>
            </a:r>
            <a:r>
              <a:rPr lang="en-US" sz="2400" dirty="0" smtClean="0"/>
              <a:t> </a:t>
            </a:r>
            <a:r>
              <a:rPr lang="en-US" sz="2400" b="1" dirty="0" smtClean="0"/>
              <a:t>INDEX</a:t>
            </a:r>
            <a:r>
              <a:rPr lang="en-US" sz="2400" dirty="0" smtClean="0"/>
              <a:t> </a:t>
            </a:r>
            <a:r>
              <a:rPr lang="en-US" sz="2400" dirty="0" err="1" smtClean="0"/>
              <a:t>idx_Student</a:t>
            </a:r>
            <a:r>
              <a:rPr lang="en-US" sz="2400" dirty="0" smtClean="0"/>
              <a:t> </a:t>
            </a:r>
            <a:r>
              <a:rPr lang="en-US" sz="2400" b="1" dirty="0" smtClean="0"/>
              <a:t>ON</a:t>
            </a:r>
            <a:r>
              <a:rPr lang="en-US" sz="2400" dirty="0" smtClean="0"/>
              <a:t> student (</a:t>
            </a:r>
            <a:r>
              <a:rPr lang="en-US" sz="2400" dirty="0" err="1" smtClean="0"/>
              <a:t>StudentID</a:t>
            </a:r>
            <a:r>
              <a:rPr lang="en-US" sz="2400" dirty="0" smtClean="0"/>
              <a:t>, </a:t>
            </a:r>
            <a:r>
              <a:rPr lang="en-US" sz="2400" dirty="0" err="1" smtClean="0"/>
              <a:t>Student_PhoneNumber</a:t>
            </a:r>
            <a:r>
              <a:rPr lang="en-US" sz="2400" dirty="0" smtClean="0"/>
              <a:t>);  </a:t>
            </a:r>
            <a:endParaRPr lang="en-US" sz="24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DCL</a:t>
            </a:r>
            <a:endParaRPr lang="en-US" dirty="0"/>
          </a:p>
        </p:txBody>
      </p:sp>
      <p:sp>
        <p:nvSpPr>
          <p:cNvPr id="3" name="Content Placeholder 2"/>
          <p:cNvSpPr>
            <a:spLocks noGrp="1"/>
          </p:cNvSpPr>
          <p:nvPr>
            <p:ph idx="1"/>
          </p:nvPr>
        </p:nvSpPr>
        <p:spPr>
          <a:xfrm>
            <a:off x="457200" y="1371600"/>
            <a:ext cx="8229600" cy="4754563"/>
          </a:xfrm>
        </p:spPr>
        <p:txBody>
          <a:bodyPr/>
          <a:lstStyle/>
          <a:p>
            <a:pPr>
              <a:buNone/>
            </a:pPr>
            <a:r>
              <a:rPr lang="en-US" b="1" dirty="0" smtClean="0"/>
              <a:t>Data Control Language (DCL) commands:</a:t>
            </a:r>
            <a:endParaRPr lang="en-US" dirty="0" smtClean="0"/>
          </a:p>
          <a:p>
            <a:pPr lvl="0"/>
            <a:r>
              <a:rPr lang="en-US" dirty="0" smtClean="0"/>
              <a:t>COMMIT to permanently save.</a:t>
            </a:r>
          </a:p>
          <a:p>
            <a:pPr lvl="0"/>
            <a:r>
              <a:rPr lang="en-US" dirty="0" smtClean="0"/>
              <a:t>ROLLBACK to undo the change.</a:t>
            </a:r>
          </a:p>
          <a:p>
            <a:pPr lvl="0"/>
            <a:r>
              <a:rPr lang="en-US" dirty="0" smtClean="0"/>
              <a:t>SAVEPOINT to save temporarily.</a:t>
            </a:r>
          </a:p>
          <a:p>
            <a:pPr lvl="0"/>
            <a:r>
              <a:rPr lang="en-US" dirty="0" smtClean="0"/>
              <a:t>GRANT</a:t>
            </a:r>
          </a:p>
          <a:p>
            <a:pPr lvl="0"/>
            <a:r>
              <a:rPr lang="en-US" dirty="0" smtClean="0"/>
              <a:t>REVOKE</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latin typeface="Times New Roman" pitchFamily="18" charset="0"/>
                <a:cs typeface="Times New Roman" pitchFamily="18" charset="0"/>
              </a:rPr>
              <a:t>Data types which we are going to used in DBMS</a:t>
            </a:r>
            <a:r>
              <a:rPr lang="en-US" sz="3000" dirty="0" smtClean="0">
                <a:latin typeface="Times New Roman" pitchFamily="18" charset="0"/>
                <a:cs typeface="Times New Roman" pitchFamily="18" charset="0"/>
              </a:rPr>
              <a:t/>
            </a:r>
            <a:br>
              <a:rPr lang="en-US" sz="3000" dirty="0" smtClean="0">
                <a:latin typeface="Times New Roman" pitchFamily="18" charset="0"/>
                <a:cs typeface="Times New Roman" pitchFamily="18" charset="0"/>
              </a:rPr>
            </a:br>
            <a:endParaRPr lang="en-US" sz="3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pPr lvl="0"/>
            <a:r>
              <a:rPr lang="en-US" sz="2400" dirty="0" smtClean="0">
                <a:latin typeface="Times New Roman" pitchFamily="18" charset="0"/>
                <a:cs typeface="Times New Roman" pitchFamily="18" charset="0"/>
              </a:rPr>
              <a:t>CHAR (SIZE) :- Fixed length character data of length SIZE bytes. The maximum length is 255 bytes in Oracle 7 and 2000 bytes in Oracle 8 onwards. Default and minimum size is 1 byte. </a:t>
            </a:r>
          </a:p>
          <a:p>
            <a:pPr lvl="0"/>
            <a:r>
              <a:rPr lang="en-US" sz="2400" dirty="0" smtClean="0">
                <a:latin typeface="Times New Roman" pitchFamily="18" charset="0"/>
                <a:cs typeface="Times New Roman" pitchFamily="18" charset="0"/>
              </a:rPr>
              <a:t>VARCHAR2(SIZE) :- Variable length character string having maximum length SIZE bytes. The maximum length 2000 bytes in Oracle 7 and 4000 bytes in Oracle 8 onwards. The minimum size is 1</a:t>
            </a:r>
          </a:p>
          <a:p>
            <a:pPr lvl="0"/>
            <a:r>
              <a:rPr lang="en-US" sz="2400" dirty="0" smtClean="0"/>
              <a:t>NUMBER(L) :- Numeric data with number of digits L.</a:t>
            </a:r>
          </a:p>
          <a:p>
            <a:pPr lvl="0"/>
            <a:r>
              <a:rPr lang="en-US" sz="2400" dirty="0" smtClean="0"/>
              <a:t>NUMBER(L, D) :- Numeric data with total number of digits L and number of digits D after decimal point.</a:t>
            </a:r>
          </a:p>
          <a:p>
            <a:pPr lvl="0"/>
            <a:r>
              <a:rPr lang="en-US" sz="2400" dirty="0" smtClean="0"/>
              <a:t>DATE :- Valid date range. The date ranges from January 1, 4712 BC to December 31, 9999 AD.</a:t>
            </a:r>
          </a:p>
          <a:p>
            <a:pPr lvl="0"/>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066800"/>
            <a:ext cx="8229600" cy="5059363"/>
          </a:xfrm>
        </p:spPr>
        <p:txBody>
          <a:bodyPr/>
          <a:lstStyle/>
          <a:p>
            <a:pPr lvl="0"/>
            <a:r>
              <a:rPr lang="en-US" dirty="0" smtClean="0"/>
              <a:t>LONG :- Character data of variable length which stores </a:t>
            </a:r>
            <a:r>
              <a:rPr lang="en-US" dirty="0" err="1" smtClean="0"/>
              <a:t>upto</a:t>
            </a:r>
            <a:r>
              <a:rPr lang="en-US" dirty="0" smtClean="0"/>
              <a:t> 2 Gigabytes of data. (A bigger version the VARCHAR2 </a:t>
            </a:r>
            <a:r>
              <a:rPr lang="en-US" dirty="0" err="1" smtClean="0"/>
              <a:t>datatype</a:t>
            </a:r>
            <a:r>
              <a:rPr lang="en-US" dirty="0" smtClean="0"/>
              <a:t>).</a:t>
            </a:r>
          </a:p>
          <a:p>
            <a:pPr lvl="0"/>
            <a:r>
              <a:rPr lang="en-US" dirty="0" smtClean="0"/>
              <a:t>INTEGER :- Integer type of Data. It is actually a synonym for NUMBER(38)</a:t>
            </a:r>
          </a:p>
          <a:p>
            <a:pPr lvl="0"/>
            <a:r>
              <a:rPr lang="en-US" dirty="0" smtClean="0"/>
              <a:t>FLOAT :- Floating point type of Data. Very similar to NUMBER it stores zero, positive, and negative floating-point numbers.</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Writing Simple Queries in SQL</a:t>
            </a:r>
            <a:endParaRPr lang="en-US" dirty="0"/>
          </a:p>
        </p:txBody>
      </p:sp>
      <p:sp>
        <p:nvSpPr>
          <p:cNvPr id="3" name="Content Placeholder 2"/>
          <p:cNvSpPr>
            <a:spLocks noGrp="1"/>
          </p:cNvSpPr>
          <p:nvPr>
            <p:ph idx="1"/>
          </p:nvPr>
        </p:nvSpPr>
        <p:spPr>
          <a:xfrm>
            <a:off x="457200" y="990600"/>
            <a:ext cx="8229600" cy="5135563"/>
          </a:xfrm>
        </p:spPr>
        <p:txBody>
          <a:bodyPr/>
          <a:lstStyle/>
          <a:p>
            <a:r>
              <a:rPr lang="en-US" sz="2800" b="1" dirty="0" smtClean="0">
                <a:latin typeface="Times New Roman" pitchFamily="18" charset="0"/>
                <a:cs typeface="Times New Roman" pitchFamily="18" charset="0"/>
              </a:rPr>
              <a:t>DDL COMMANDS</a:t>
            </a:r>
            <a:endParaRPr lang="en-US" sz="2800" dirty="0" smtClean="0">
              <a:latin typeface="Times New Roman" pitchFamily="18" charset="0"/>
              <a:cs typeface="Times New Roman" pitchFamily="18" charset="0"/>
            </a:endParaRPr>
          </a:p>
          <a:p>
            <a:pPr>
              <a:buNone/>
            </a:pPr>
            <a:r>
              <a:rPr lang="en-US" b="1" dirty="0" smtClean="0"/>
              <a:t>Creating Table Syntax:</a:t>
            </a:r>
            <a:endParaRPr lang="en-US" dirty="0" smtClean="0"/>
          </a:p>
          <a:p>
            <a:r>
              <a:rPr lang="en-US" dirty="0" smtClean="0"/>
              <a:t>CREATE TABLE </a:t>
            </a:r>
            <a:r>
              <a:rPr lang="en-US" i="1" dirty="0" err="1" smtClean="0"/>
              <a:t>table_name</a:t>
            </a:r>
            <a:r>
              <a:rPr lang="en-US" i="1" dirty="0" smtClean="0"/>
              <a:t> </a:t>
            </a:r>
            <a:r>
              <a:rPr lang="en-US" dirty="0" smtClean="0"/>
              <a:t>(</a:t>
            </a:r>
            <a:r>
              <a:rPr lang="en-US" i="1" dirty="0" smtClean="0"/>
              <a:t>column1 </a:t>
            </a:r>
            <a:r>
              <a:rPr lang="en-US" i="1" dirty="0" err="1" smtClean="0"/>
              <a:t>datatype</a:t>
            </a:r>
            <a:r>
              <a:rPr lang="en-US" i="1" dirty="0" smtClean="0"/>
              <a:t>,</a:t>
            </a:r>
            <a:r>
              <a:rPr lang="en-US" dirty="0" smtClean="0"/>
              <a:t> </a:t>
            </a:r>
            <a:r>
              <a:rPr lang="en-US" i="1" dirty="0" smtClean="0"/>
              <a:t>column2 </a:t>
            </a:r>
            <a:r>
              <a:rPr lang="en-US" i="1" dirty="0" err="1" smtClean="0"/>
              <a:t>datatype</a:t>
            </a:r>
            <a:r>
              <a:rPr lang="en-US" dirty="0" smtClean="0"/>
              <a:t>, </a:t>
            </a:r>
            <a:r>
              <a:rPr lang="en-US" i="1" dirty="0" smtClean="0"/>
              <a:t>column3 </a:t>
            </a:r>
            <a:r>
              <a:rPr lang="en-US" i="1" dirty="0" err="1" smtClean="0"/>
              <a:t>datatype</a:t>
            </a:r>
            <a:r>
              <a:rPr lang="en-US" dirty="0" smtClean="0"/>
              <a:t>,); </a:t>
            </a:r>
          </a:p>
          <a:p>
            <a:r>
              <a:rPr lang="en-US" dirty="0" smtClean="0"/>
              <a:t>EXAMPLE:- CREATE TABLE COLLEGE(Name varchar2(20), </a:t>
            </a:r>
            <a:r>
              <a:rPr lang="en-US" dirty="0" err="1" smtClean="0"/>
              <a:t>dep</a:t>
            </a:r>
            <a:r>
              <a:rPr lang="en-US" dirty="0" smtClean="0"/>
              <a:t> varchar2(20), </a:t>
            </a:r>
            <a:r>
              <a:rPr lang="en-US" dirty="0" err="1" smtClean="0"/>
              <a:t>clg</a:t>
            </a:r>
            <a:r>
              <a:rPr lang="en-US" dirty="0" smtClean="0"/>
              <a:t> code </a:t>
            </a:r>
            <a:r>
              <a:rPr lang="en-US" dirty="0" err="1" smtClean="0"/>
              <a:t>varchar</a:t>
            </a:r>
            <a:r>
              <a:rPr lang="en-US" dirty="0" smtClean="0"/>
              <a:t>(20));</a:t>
            </a:r>
          </a:p>
          <a:p>
            <a:pPr>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1753</TotalTime>
  <Words>2059</Words>
  <Application>Microsoft Office PowerPoint</Application>
  <PresentationFormat>On-screen Show (4:3)</PresentationFormat>
  <Paragraphs>413</Paragraphs>
  <Slides>59</Slides>
  <Notes>1</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Unit III (SQL)</vt:lpstr>
      <vt:lpstr>Basic Structure of SQL Queries</vt:lpstr>
      <vt:lpstr>Cont..</vt:lpstr>
      <vt:lpstr>DDL</vt:lpstr>
      <vt:lpstr>DML</vt:lpstr>
      <vt:lpstr>DCL</vt:lpstr>
      <vt:lpstr>Data types which we are going to used in DBMS </vt:lpstr>
      <vt:lpstr>Cont…</vt:lpstr>
      <vt:lpstr>Writing Simple Queries in SQL</vt:lpstr>
      <vt:lpstr>Slide 10</vt:lpstr>
      <vt:lpstr>Slide 11</vt:lpstr>
      <vt:lpstr> TRUNCATE  </vt:lpstr>
      <vt:lpstr>DML QUERIES</vt:lpstr>
      <vt:lpstr> UPDATE COMMAND </vt:lpstr>
      <vt:lpstr> DELETE Syntax </vt:lpstr>
      <vt:lpstr> Data Control Language </vt:lpstr>
      <vt:lpstr> Transaction Control Language </vt:lpstr>
      <vt:lpstr>Slide 18</vt:lpstr>
      <vt:lpstr>Slide 19</vt:lpstr>
      <vt:lpstr>Complex queries and nested Sub queries in SQL</vt:lpstr>
      <vt:lpstr>Slide 21</vt:lpstr>
      <vt:lpstr> Subqueries with the Select Statement </vt:lpstr>
      <vt:lpstr>Slide 23</vt:lpstr>
      <vt:lpstr> Subqueries with the INSERT Statement </vt:lpstr>
      <vt:lpstr>Slide 25</vt:lpstr>
      <vt:lpstr> Subqueries with the UPDATE Statement </vt:lpstr>
      <vt:lpstr> Example </vt:lpstr>
      <vt:lpstr> Subqueries with the DELETE Statement </vt:lpstr>
      <vt:lpstr>Slide 29</vt:lpstr>
      <vt:lpstr>Slide 30</vt:lpstr>
      <vt:lpstr> Defining  Relational Schema </vt:lpstr>
      <vt:lpstr>Cont…</vt:lpstr>
      <vt:lpstr>Cont..</vt:lpstr>
      <vt:lpstr>CREATE Statements and Database Schemas </vt:lpstr>
      <vt:lpstr>Cont…</vt:lpstr>
      <vt:lpstr>Views Definition</vt:lpstr>
      <vt:lpstr>Cont..</vt:lpstr>
      <vt:lpstr>Slide 38</vt:lpstr>
      <vt:lpstr> Creating view </vt:lpstr>
      <vt:lpstr> Creating View from a single table </vt:lpstr>
      <vt:lpstr>Slide 41</vt:lpstr>
      <vt:lpstr> Constraints types of keys </vt:lpstr>
      <vt:lpstr> Constraints available in SQL are: </vt:lpstr>
      <vt:lpstr>Slide 44</vt:lpstr>
      <vt:lpstr>Slide 45</vt:lpstr>
      <vt:lpstr>Slide 46</vt:lpstr>
      <vt:lpstr> PRIMARY KEY </vt:lpstr>
      <vt:lpstr>Slide 48</vt:lpstr>
      <vt:lpstr> FOREIGN KEY </vt:lpstr>
      <vt:lpstr>Cont..</vt:lpstr>
      <vt:lpstr> CHECK </vt:lpstr>
      <vt:lpstr>Slide 52</vt:lpstr>
      <vt:lpstr>Cont..</vt:lpstr>
      <vt:lpstr>Slide 54</vt:lpstr>
      <vt:lpstr>Slide 55</vt:lpstr>
      <vt:lpstr> DEFAULT </vt:lpstr>
      <vt:lpstr>Slide 57</vt:lpstr>
      <vt:lpstr> CREATE INDEX </vt:lpstr>
      <vt:lpstr>CONT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III (SQL)</dc:title>
  <dc:creator>RGUKT</dc:creator>
  <cp:lastModifiedBy>RGUKT</cp:lastModifiedBy>
  <cp:revision>260</cp:revision>
  <dcterms:created xsi:type="dcterms:W3CDTF">2006-08-16T00:00:00Z</dcterms:created>
  <dcterms:modified xsi:type="dcterms:W3CDTF">2022-01-07T04:54:37Z</dcterms:modified>
</cp:coreProperties>
</file>