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10" r:id="rId52"/>
    <p:sldId id="312" r:id="rId53"/>
    <p:sldId id="313" r:id="rId54"/>
    <p:sldId id="315" r:id="rId55"/>
    <p:sldId id="309" r:id="rId56"/>
    <p:sldId id="314" r:id="rId57"/>
    <p:sldId id="316" r:id="rId58"/>
    <p:sldId id="311" r:id="rId59"/>
    <p:sldId id="317" r:id="rId60"/>
    <p:sldId id="318" r:id="rId61"/>
    <p:sldId id="321" r:id="rId62"/>
    <p:sldId id="322" r:id="rId63"/>
    <p:sldId id="323" r:id="rId64"/>
    <p:sldId id="324" r:id="rId65"/>
    <p:sldId id="325" r:id="rId66"/>
    <p:sldId id="326" r:id="rId67"/>
    <p:sldId id="327"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57200"/>
            <a:ext cx="7772400" cy="914400"/>
          </a:xfrm>
        </p:spPr>
        <p:txBody>
          <a:bodyPr>
            <a:normAutofit/>
          </a:bodyPr>
          <a:lstStyle/>
          <a:p>
            <a:r>
              <a:rPr lang="en-US" dirty="0" smtClean="0"/>
              <a:t>Unit:- VI Transactions</a:t>
            </a:r>
            <a:endParaRPr lang="en-US" dirty="0"/>
          </a:p>
        </p:txBody>
      </p:sp>
      <p:sp>
        <p:nvSpPr>
          <p:cNvPr id="3" name="Subtitle 2"/>
          <p:cNvSpPr>
            <a:spLocks noGrp="1"/>
          </p:cNvSpPr>
          <p:nvPr>
            <p:ph type="subTitle" idx="1"/>
          </p:nvPr>
        </p:nvSpPr>
        <p:spPr>
          <a:xfrm>
            <a:off x="609600" y="1447800"/>
            <a:ext cx="8077200" cy="4876800"/>
          </a:xfrm>
        </p:spPr>
        <p:txBody>
          <a:bodyPr>
            <a:normAutofit lnSpcReduction="10000"/>
          </a:bodyPr>
          <a:lstStyle/>
          <a:p>
            <a:pPr algn="l"/>
            <a:r>
              <a:rPr lang="en-US" dirty="0" smtClean="0">
                <a:solidFill>
                  <a:schemeClr val="tx1"/>
                </a:solidFill>
              </a:rPr>
              <a:t>Transaction Concept:-</a:t>
            </a:r>
          </a:p>
          <a:p>
            <a:pPr algn="l">
              <a:buFont typeface="Wingdings" pitchFamily="2" charset="2"/>
              <a:buChar char="Ø"/>
            </a:pPr>
            <a:r>
              <a:rPr lang="en-US" dirty="0" smtClean="0">
                <a:solidFill>
                  <a:schemeClr val="tx1"/>
                </a:solidFill>
              </a:rPr>
              <a:t> A transaction is a unit of program execution that accesses and possibly updates various data items. </a:t>
            </a:r>
          </a:p>
          <a:p>
            <a:pPr algn="l">
              <a:buFont typeface="Wingdings" pitchFamily="2" charset="2"/>
              <a:buChar char="Ø"/>
            </a:pPr>
            <a:r>
              <a:rPr lang="en-US" dirty="0" smtClean="0">
                <a:solidFill>
                  <a:schemeClr val="tx1"/>
                </a:solidFill>
              </a:rPr>
              <a:t> A transaction must see a consistent database. </a:t>
            </a:r>
          </a:p>
          <a:p>
            <a:pPr algn="l">
              <a:buFont typeface="Wingdings" pitchFamily="2" charset="2"/>
              <a:buChar char="Ø"/>
            </a:pPr>
            <a:r>
              <a:rPr lang="en-US" dirty="0" smtClean="0">
                <a:solidFill>
                  <a:schemeClr val="tx1"/>
                </a:solidFill>
              </a:rPr>
              <a:t> During transaction execution the database may be inconsistent. </a:t>
            </a:r>
          </a:p>
          <a:p>
            <a:pPr algn="l">
              <a:buFont typeface="Wingdings" pitchFamily="2" charset="2"/>
              <a:buChar char="Ø"/>
            </a:pPr>
            <a:r>
              <a:rPr lang="en-US" dirty="0" smtClean="0">
                <a:solidFill>
                  <a:schemeClr val="tx1"/>
                </a:solidFill>
              </a:rPr>
              <a:t> When the transaction is committed, the database must be consistent.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fr-FR" dirty="0" smtClean="0"/>
              <a:t> Transaction State (</a:t>
            </a:r>
            <a:r>
              <a:rPr lang="fr-FR" dirty="0" err="1" smtClean="0"/>
              <a:t>Cont</a:t>
            </a:r>
            <a:r>
              <a:rPr lang="fr-FR" dirty="0" smtClean="0"/>
              <a:t>.)</a:t>
            </a:r>
            <a:endParaRPr lang="en-US" dirty="0"/>
          </a:p>
        </p:txBody>
      </p:sp>
      <p:pic>
        <p:nvPicPr>
          <p:cNvPr id="4" name="Content Placeholder 3" descr="download transaction.png"/>
          <p:cNvPicPr>
            <a:picLocks noGrp="1" noChangeAspect="1"/>
          </p:cNvPicPr>
          <p:nvPr>
            <p:ph idx="1"/>
          </p:nvPr>
        </p:nvPicPr>
        <p:blipFill>
          <a:blip r:embed="rId2"/>
          <a:stretch>
            <a:fillRect/>
          </a:stretch>
        </p:blipFill>
        <p:spPr>
          <a:xfrm>
            <a:off x="1295401" y="1390267"/>
            <a:ext cx="5791200" cy="4698082"/>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Concurrency in DBMS</a:t>
            </a:r>
            <a:endParaRPr lang="en-US" dirty="0"/>
          </a:p>
        </p:txBody>
      </p:sp>
      <p:sp>
        <p:nvSpPr>
          <p:cNvPr id="3" name="Content Placeholder 2"/>
          <p:cNvSpPr>
            <a:spLocks noGrp="1"/>
          </p:cNvSpPr>
          <p:nvPr>
            <p:ph idx="1"/>
          </p:nvPr>
        </p:nvSpPr>
        <p:spPr>
          <a:xfrm>
            <a:off x="457200" y="1066800"/>
            <a:ext cx="8229600" cy="5059363"/>
          </a:xfrm>
        </p:spPr>
        <p:txBody>
          <a:bodyPr/>
          <a:lstStyle/>
          <a:p>
            <a:pPr>
              <a:buNone/>
            </a:pPr>
            <a:r>
              <a:rPr lang="en-US" dirty="0" smtClean="0"/>
              <a:t>Concurrency Control:-</a:t>
            </a:r>
          </a:p>
          <a:p>
            <a:r>
              <a:rPr lang="en-US" dirty="0" smtClean="0"/>
              <a:t>Concurrency Control is the management procedure that is required for controlling concurrent execution of the operations that take place on a database.</a:t>
            </a:r>
          </a:p>
          <a:p>
            <a:r>
              <a:rPr lang="en-US" dirty="0" smtClean="0"/>
              <a:t>But before knowing about concurrency control, we should know about concurrent execution.</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r>
              <a:rPr lang="en-US" dirty="0" smtClean="0"/>
              <a:t>Concurrent Execution in DBMS</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dirty="0" smtClean="0"/>
              <a:t>In a multi-user system, multiple users can access and use the same database at one time, which is known as the concurrent execution of the database. </a:t>
            </a:r>
          </a:p>
          <a:p>
            <a:r>
              <a:rPr lang="en-US" dirty="0" smtClean="0"/>
              <a:t>It means that the same database is executed simultaneously on a multi-user system by different users.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143000"/>
            <a:ext cx="8229600" cy="4983163"/>
          </a:xfrm>
        </p:spPr>
        <p:txBody>
          <a:bodyPr>
            <a:normAutofit fontScale="92500"/>
          </a:bodyPr>
          <a:lstStyle/>
          <a:p>
            <a:r>
              <a:rPr lang="en-US" dirty="0" smtClean="0"/>
              <a:t>While working on the database transactions, there occurs the requirement of using the database by multiple users for performing different operations, and in that case, concurrent execution of the database is performed.</a:t>
            </a:r>
          </a:p>
          <a:p>
            <a:r>
              <a:rPr lang="en-US" dirty="0" smtClean="0"/>
              <a:t>The thing is that the simultaneous execution that is performed should be done in an interleaved manner, and no operation should affect the other executing operations, thus maintaining the consistency of the database. </a:t>
            </a: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Thus, on making the concurrent execution of the transaction operations, there occur several challenging problems that need to be solved.</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
            </a:r>
            <a:br>
              <a:rPr lang="en-US" dirty="0" smtClean="0"/>
            </a:br>
            <a:r>
              <a:rPr lang="en-US" dirty="0" smtClean="0"/>
              <a:t>Problems with Concurrent Execution</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In a database transaction, the two main operations are </a:t>
            </a:r>
            <a:r>
              <a:rPr lang="en-US" b="1" dirty="0" smtClean="0"/>
              <a:t>READ</a:t>
            </a:r>
            <a:r>
              <a:rPr lang="en-US" dirty="0" smtClean="0"/>
              <a:t> and </a:t>
            </a:r>
            <a:r>
              <a:rPr lang="en-US" b="1" dirty="0" smtClean="0"/>
              <a:t>WRITE</a:t>
            </a:r>
            <a:r>
              <a:rPr lang="en-US" dirty="0" smtClean="0"/>
              <a:t> operations.</a:t>
            </a:r>
          </a:p>
          <a:p>
            <a:r>
              <a:rPr lang="en-US" dirty="0" smtClean="0"/>
              <a:t>So, there is a need to manage these two operations in the concurrent execution of the transactions as if these operations are not performed in an interleaved manner, and the data may become inconsistent.</a:t>
            </a:r>
          </a:p>
          <a:p>
            <a:r>
              <a:rPr lang="en-US" dirty="0" smtClean="0"/>
              <a:t> So, the following problems occur with the Concurrent Execution of the operations: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2800" dirty="0" smtClean="0"/>
              <a:t/>
            </a:r>
            <a:br>
              <a:rPr lang="en-US" sz="2800" dirty="0" smtClean="0"/>
            </a:br>
            <a:r>
              <a:rPr lang="en-US" sz="2800" dirty="0" smtClean="0"/>
              <a:t>Problem 1: Lost Update Problems (W - W Conflict)</a:t>
            </a:r>
            <a:br>
              <a:rPr lang="en-US" sz="2800" dirty="0" smtClean="0"/>
            </a:br>
            <a:endParaRPr lang="en-US" sz="2800" dirty="0"/>
          </a:p>
        </p:txBody>
      </p:sp>
      <p:sp>
        <p:nvSpPr>
          <p:cNvPr id="3" name="Content Placeholder 2"/>
          <p:cNvSpPr>
            <a:spLocks noGrp="1"/>
          </p:cNvSpPr>
          <p:nvPr>
            <p:ph idx="1"/>
          </p:nvPr>
        </p:nvSpPr>
        <p:spPr>
          <a:xfrm>
            <a:off x="457200" y="838200"/>
            <a:ext cx="8229600" cy="5287963"/>
          </a:xfrm>
        </p:spPr>
        <p:txBody>
          <a:bodyPr>
            <a:normAutofit/>
          </a:bodyPr>
          <a:lstStyle/>
          <a:p>
            <a:r>
              <a:rPr lang="en-US" sz="2800" dirty="0" smtClean="0"/>
              <a:t>The problem occurs when two different database transactions perform the read/write operations on the same database items in an interleaved manner (i.e., concurrent execution) that makes the values of the items incorrect hence making the database inconsistent.</a:t>
            </a:r>
            <a:r>
              <a:rPr lang="en-US" sz="2800" b="1" dirty="0" smtClean="0"/>
              <a:t> </a:t>
            </a:r>
          </a:p>
          <a:p>
            <a:pPr>
              <a:buNone/>
            </a:pPr>
            <a:r>
              <a:rPr lang="en-US" sz="2800" dirty="0" smtClean="0"/>
              <a:t>For example:</a:t>
            </a:r>
          </a:p>
          <a:p>
            <a:pPr>
              <a:buNone/>
            </a:pPr>
            <a:r>
              <a:rPr lang="en-US" sz="2800" dirty="0" smtClean="0"/>
              <a:t>   Consider the below diagram where two transactions T</a:t>
            </a:r>
            <a:r>
              <a:rPr lang="en-US" sz="2800" baseline="-25000" dirty="0" smtClean="0"/>
              <a:t>X</a:t>
            </a:r>
            <a:r>
              <a:rPr lang="en-US" sz="2800" dirty="0" smtClean="0"/>
              <a:t> and T</a:t>
            </a:r>
            <a:r>
              <a:rPr lang="en-US" sz="2800" baseline="-25000" dirty="0" smtClean="0"/>
              <a:t>Y</a:t>
            </a:r>
            <a:r>
              <a:rPr lang="en-US" sz="2800" dirty="0" smtClean="0"/>
              <a:t>, are performed on the same account A where the balance of account A is $300.</a:t>
            </a:r>
          </a:p>
          <a:p>
            <a:pPr>
              <a:buNone/>
            </a:pPr>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Cont…</a:t>
            </a:r>
            <a:endParaRPr lang="en-US" dirty="0"/>
          </a:p>
        </p:txBody>
      </p:sp>
      <p:pic>
        <p:nvPicPr>
          <p:cNvPr id="4" name="Content Placeholder 3" descr="p1.png"/>
          <p:cNvPicPr>
            <a:picLocks noGrp="1" noChangeAspect="1"/>
          </p:cNvPicPr>
          <p:nvPr>
            <p:ph idx="1"/>
          </p:nvPr>
        </p:nvPicPr>
        <p:blipFill>
          <a:blip r:embed="rId2"/>
          <a:stretch>
            <a:fillRect/>
          </a:stretch>
        </p:blipFill>
        <p:spPr>
          <a:xfrm>
            <a:off x="1524000" y="914400"/>
            <a:ext cx="6019800" cy="4150734"/>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Autofit/>
          </a:bodyPr>
          <a:lstStyle/>
          <a:p>
            <a:r>
              <a:rPr lang="en-US" sz="2300" dirty="0" smtClean="0">
                <a:latin typeface="Times New Roman" pitchFamily="18" charset="0"/>
                <a:cs typeface="Times New Roman" pitchFamily="18" charset="0"/>
              </a:rPr>
              <a:t>At time t1, transaction T</a:t>
            </a:r>
            <a:r>
              <a:rPr lang="en-US" sz="2300" baseline="-25000" dirty="0" smtClean="0">
                <a:latin typeface="Times New Roman" pitchFamily="18" charset="0"/>
                <a:cs typeface="Times New Roman" pitchFamily="18" charset="0"/>
              </a:rPr>
              <a:t>X</a:t>
            </a:r>
            <a:r>
              <a:rPr lang="en-US" sz="2300" dirty="0" smtClean="0">
                <a:latin typeface="Times New Roman" pitchFamily="18" charset="0"/>
                <a:cs typeface="Times New Roman" pitchFamily="18" charset="0"/>
              </a:rPr>
              <a:t> reads the value of account A, i.e., $300 (only read).</a:t>
            </a:r>
          </a:p>
          <a:p>
            <a:r>
              <a:rPr lang="en-US" sz="2300" dirty="0" smtClean="0">
                <a:latin typeface="Times New Roman" pitchFamily="18" charset="0"/>
                <a:cs typeface="Times New Roman" pitchFamily="18" charset="0"/>
              </a:rPr>
              <a:t>At time t2, transaction T</a:t>
            </a:r>
            <a:r>
              <a:rPr lang="en-US" sz="2300" baseline="-25000" dirty="0" smtClean="0">
                <a:latin typeface="Times New Roman" pitchFamily="18" charset="0"/>
                <a:cs typeface="Times New Roman" pitchFamily="18" charset="0"/>
              </a:rPr>
              <a:t>X</a:t>
            </a:r>
            <a:r>
              <a:rPr lang="en-US" sz="2300" dirty="0" smtClean="0">
                <a:latin typeface="Times New Roman" pitchFamily="18" charset="0"/>
                <a:cs typeface="Times New Roman" pitchFamily="18" charset="0"/>
              </a:rPr>
              <a:t> deducts $50 from account A that becomes $250 (only deducted and not updated/write).</a:t>
            </a:r>
          </a:p>
          <a:p>
            <a:r>
              <a:rPr lang="en-US" sz="2300" dirty="0" smtClean="0">
                <a:latin typeface="Times New Roman" pitchFamily="18" charset="0"/>
                <a:cs typeface="Times New Roman" pitchFamily="18" charset="0"/>
              </a:rPr>
              <a:t>Alternately, at time t3, transaction T</a:t>
            </a:r>
            <a:r>
              <a:rPr lang="en-US" sz="2300" baseline="-25000" dirty="0" smtClean="0">
                <a:latin typeface="Times New Roman" pitchFamily="18" charset="0"/>
                <a:cs typeface="Times New Roman" pitchFamily="18" charset="0"/>
              </a:rPr>
              <a:t>Y</a:t>
            </a:r>
            <a:r>
              <a:rPr lang="en-US" sz="2300" dirty="0" smtClean="0">
                <a:latin typeface="Times New Roman" pitchFamily="18" charset="0"/>
                <a:cs typeface="Times New Roman" pitchFamily="18" charset="0"/>
              </a:rPr>
              <a:t> reads the value of account A that will be $300 only because T</a:t>
            </a:r>
            <a:r>
              <a:rPr lang="en-US" sz="2300" baseline="-25000" dirty="0" smtClean="0">
                <a:latin typeface="Times New Roman" pitchFamily="18" charset="0"/>
                <a:cs typeface="Times New Roman" pitchFamily="18" charset="0"/>
              </a:rPr>
              <a:t>X</a:t>
            </a:r>
            <a:r>
              <a:rPr lang="en-US" sz="2300" dirty="0" smtClean="0">
                <a:latin typeface="Times New Roman" pitchFamily="18" charset="0"/>
                <a:cs typeface="Times New Roman" pitchFamily="18" charset="0"/>
              </a:rPr>
              <a:t> didn't update the value yet.</a:t>
            </a:r>
          </a:p>
          <a:p>
            <a:r>
              <a:rPr lang="en-US" sz="2300" dirty="0" smtClean="0">
                <a:latin typeface="Times New Roman" pitchFamily="18" charset="0"/>
                <a:cs typeface="Times New Roman" pitchFamily="18" charset="0"/>
              </a:rPr>
              <a:t>At time t4, transaction T</a:t>
            </a:r>
            <a:r>
              <a:rPr lang="en-US" sz="2300" baseline="-25000" dirty="0" smtClean="0">
                <a:latin typeface="Times New Roman" pitchFamily="18" charset="0"/>
                <a:cs typeface="Times New Roman" pitchFamily="18" charset="0"/>
              </a:rPr>
              <a:t>Y</a:t>
            </a:r>
            <a:r>
              <a:rPr lang="en-US" sz="2300" dirty="0" smtClean="0">
                <a:latin typeface="Times New Roman" pitchFamily="18" charset="0"/>
                <a:cs typeface="Times New Roman" pitchFamily="18" charset="0"/>
              </a:rPr>
              <a:t> adds $100 to account A that becomes $400 (only added but not updated/write).</a:t>
            </a:r>
          </a:p>
          <a:p>
            <a:r>
              <a:rPr lang="en-US" sz="2300" dirty="0" smtClean="0">
                <a:latin typeface="Times New Roman" pitchFamily="18" charset="0"/>
                <a:cs typeface="Times New Roman" pitchFamily="18" charset="0"/>
              </a:rPr>
              <a:t>At time t6, transaction T</a:t>
            </a:r>
            <a:r>
              <a:rPr lang="en-US" sz="2300" baseline="-25000" dirty="0" smtClean="0">
                <a:latin typeface="Times New Roman" pitchFamily="18" charset="0"/>
                <a:cs typeface="Times New Roman" pitchFamily="18" charset="0"/>
              </a:rPr>
              <a:t>X</a:t>
            </a:r>
            <a:r>
              <a:rPr lang="en-US" sz="2300" dirty="0" smtClean="0">
                <a:latin typeface="Times New Roman" pitchFamily="18" charset="0"/>
                <a:cs typeface="Times New Roman" pitchFamily="18" charset="0"/>
              </a:rPr>
              <a:t> writes the value of account A that will be updated as $250 only, as T</a:t>
            </a:r>
            <a:r>
              <a:rPr lang="en-US" sz="2300" baseline="-25000" dirty="0" smtClean="0">
                <a:latin typeface="Times New Roman" pitchFamily="18" charset="0"/>
                <a:cs typeface="Times New Roman" pitchFamily="18" charset="0"/>
              </a:rPr>
              <a:t>Y</a:t>
            </a:r>
            <a:r>
              <a:rPr lang="en-US" sz="2300" dirty="0" smtClean="0">
                <a:latin typeface="Times New Roman" pitchFamily="18" charset="0"/>
                <a:cs typeface="Times New Roman" pitchFamily="18" charset="0"/>
              </a:rPr>
              <a:t> didn't update the value yet.</a:t>
            </a:r>
          </a:p>
          <a:p>
            <a:r>
              <a:rPr lang="en-US" sz="2300" dirty="0" smtClean="0">
                <a:latin typeface="Times New Roman" pitchFamily="18" charset="0"/>
                <a:cs typeface="Times New Roman" pitchFamily="18" charset="0"/>
              </a:rPr>
              <a:t>Similarly, at time t7, transaction T</a:t>
            </a:r>
            <a:r>
              <a:rPr lang="en-US" sz="2300" baseline="-25000" dirty="0" smtClean="0">
                <a:latin typeface="Times New Roman" pitchFamily="18" charset="0"/>
                <a:cs typeface="Times New Roman" pitchFamily="18" charset="0"/>
              </a:rPr>
              <a:t>Y</a:t>
            </a:r>
            <a:r>
              <a:rPr lang="en-US" sz="2300" dirty="0" smtClean="0">
                <a:latin typeface="Times New Roman" pitchFamily="18" charset="0"/>
                <a:cs typeface="Times New Roman" pitchFamily="18" charset="0"/>
              </a:rPr>
              <a:t> writes the values of account A, so it will write as done at time t4 that will be $400. It means the value written by T</a:t>
            </a:r>
            <a:r>
              <a:rPr lang="en-US" sz="2300" baseline="-25000" dirty="0" smtClean="0">
                <a:latin typeface="Times New Roman" pitchFamily="18" charset="0"/>
                <a:cs typeface="Times New Roman" pitchFamily="18" charset="0"/>
              </a:rPr>
              <a:t>X</a:t>
            </a:r>
            <a:r>
              <a:rPr lang="en-US" sz="2300" dirty="0" smtClean="0">
                <a:latin typeface="Times New Roman" pitchFamily="18" charset="0"/>
                <a:cs typeface="Times New Roman" pitchFamily="18" charset="0"/>
              </a:rPr>
              <a:t> is lost, i.e., $250 is lost.</a:t>
            </a:r>
          </a:p>
          <a:p>
            <a:r>
              <a:rPr lang="en-US" sz="2300" dirty="0" smtClean="0">
                <a:latin typeface="Times New Roman" pitchFamily="18" charset="0"/>
                <a:cs typeface="Times New Roman" pitchFamily="18" charset="0"/>
              </a:rPr>
              <a:t>Hence data becomes incorrect, and database sets to inconsistent.</a:t>
            </a:r>
          </a:p>
          <a:p>
            <a:endParaRPr lang="en-US" sz="23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3700" dirty="0" smtClean="0"/>
              <a:t/>
            </a:r>
            <a:br>
              <a:rPr lang="en-US" sz="3700" dirty="0" smtClean="0"/>
            </a:br>
            <a:r>
              <a:rPr lang="en-US" sz="3700" dirty="0" smtClean="0"/>
              <a:t>Dirty Read Problems (W-R Conflict)</a:t>
            </a:r>
            <a:br>
              <a:rPr lang="en-US" sz="3700" dirty="0" smtClean="0"/>
            </a:br>
            <a:endParaRPr lang="en-US" sz="3700" dirty="0"/>
          </a:p>
        </p:txBody>
      </p:sp>
      <p:sp>
        <p:nvSpPr>
          <p:cNvPr id="3" name="Content Placeholder 2"/>
          <p:cNvSpPr>
            <a:spLocks noGrp="1"/>
          </p:cNvSpPr>
          <p:nvPr>
            <p:ph idx="1"/>
          </p:nvPr>
        </p:nvSpPr>
        <p:spPr>
          <a:xfrm>
            <a:off x="457200" y="990600"/>
            <a:ext cx="8229600" cy="5135563"/>
          </a:xfrm>
        </p:spPr>
        <p:txBody>
          <a:bodyPr>
            <a:normAutofit/>
          </a:bodyPr>
          <a:lstStyle/>
          <a:p>
            <a:r>
              <a:rPr lang="en-US" sz="2800" dirty="0" smtClean="0"/>
              <a:t>The dirty read problem occurs when one transaction updates an item of the database, and somehow the transaction fails, and before the data gets rollback, the updated database item is accessed by another transaction. There comes the Read-Write Conflict between both transactions.</a:t>
            </a:r>
          </a:p>
          <a:p>
            <a:pPr>
              <a:buNone/>
            </a:pPr>
            <a:r>
              <a:rPr lang="en-US" sz="2800" b="1" dirty="0" smtClean="0"/>
              <a:t>For example:</a:t>
            </a:r>
            <a:endParaRPr lang="en-US" sz="2800" dirty="0" smtClean="0"/>
          </a:p>
          <a:p>
            <a:r>
              <a:rPr lang="en-US" sz="2800" b="1" dirty="0" smtClean="0"/>
              <a:t>Consider two transactions T</a:t>
            </a:r>
            <a:r>
              <a:rPr lang="en-US" sz="2800" b="1" baseline="-25000" dirty="0" smtClean="0"/>
              <a:t>X</a:t>
            </a:r>
            <a:r>
              <a:rPr lang="en-US" sz="2800" b="1" dirty="0" smtClean="0"/>
              <a:t> and T</a:t>
            </a:r>
            <a:r>
              <a:rPr lang="en-US" sz="2800" b="1" baseline="-25000" dirty="0" smtClean="0"/>
              <a:t>Y</a:t>
            </a:r>
            <a:r>
              <a:rPr lang="en-US" sz="2800" b="1" dirty="0" smtClean="0"/>
              <a:t> in the below diagram performing read/write operations on account A where the available balance in account A is $300:</a:t>
            </a:r>
            <a:endParaRPr lang="en-US" sz="2800" dirty="0" smtClean="0"/>
          </a:p>
          <a:p>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Transaction Concept</a:t>
            </a:r>
            <a:endParaRPr lang="en-US" dirty="0"/>
          </a:p>
        </p:txBody>
      </p:sp>
      <p:sp>
        <p:nvSpPr>
          <p:cNvPr id="3" name="Content Placeholder 2"/>
          <p:cNvSpPr>
            <a:spLocks noGrp="1"/>
          </p:cNvSpPr>
          <p:nvPr>
            <p:ph idx="1"/>
          </p:nvPr>
        </p:nvSpPr>
        <p:spPr/>
        <p:txBody>
          <a:bodyPr/>
          <a:lstStyle/>
          <a:p>
            <a:r>
              <a:rPr lang="en-US" dirty="0" smtClean="0"/>
              <a:t>Two main issues to deal with: </a:t>
            </a:r>
          </a:p>
          <a:p>
            <a:pPr>
              <a:buNone/>
            </a:pPr>
            <a:r>
              <a:rPr lang="en-US" dirty="0" smtClean="0"/>
              <a:t>        </a:t>
            </a:r>
            <a:r>
              <a:rPr lang="en-US" dirty="0" smtClean="0">
                <a:sym typeface="Wingdings" pitchFamily="2" charset="2"/>
              </a:rPr>
              <a:t> </a:t>
            </a:r>
            <a:r>
              <a:rPr lang="en-US" dirty="0" smtClean="0"/>
              <a:t>Failures of various kinds, such as hardware failures and system crashes.</a:t>
            </a:r>
          </a:p>
          <a:p>
            <a:pPr>
              <a:buNone/>
            </a:pPr>
            <a:r>
              <a:rPr lang="en-US" dirty="0" smtClean="0"/>
              <a:t>        </a:t>
            </a:r>
            <a:r>
              <a:rPr lang="en-US" dirty="0" smtClean="0">
                <a:sym typeface="Wingdings" pitchFamily="2" charset="2"/>
              </a:rPr>
              <a:t> </a:t>
            </a:r>
            <a:r>
              <a:rPr lang="en-US" dirty="0" smtClean="0"/>
              <a:t>Concurrent execution of multiple transactions.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Cont..</a:t>
            </a:r>
            <a:endParaRPr lang="en-US" dirty="0"/>
          </a:p>
        </p:txBody>
      </p:sp>
      <p:pic>
        <p:nvPicPr>
          <p:cNvPr id="4" name="Content Placeholder 3" descr="p2.png"/>
          <p:cNvPicPr>
            <a:picLocks noGrp="1" noChangeAspect="1"/>
          </p:cNvPicPr>
          <p:nvPr>
            <p:ph idx="1"/>
          </p:nvPr>
        </p:nvPicPr>
        <p:blipFill>
          <a:blip r:embed="rId2"/>
          <a:stretch>
            <a:fillRect/>
          </a:stretch>
        </p:blipFill>
        <p:spPr>
          <a:xfrm>
            <a:off x="1313463" y="1295400"/>
            <a:ext cx="5721094" cy="3906279"/>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14400"/>
            <a:ext cx="8229600" cy="5211763"/>
          </a:xfrm>
        </p:spPr>
        <p:txBody>
          <a:bodyPr>
            <a:normAutofit fontScale="85000" lnSpcReduction="20000"/>
          </a:bodyPr>
          <a:lstStyle/>
          <a:p>
            <a:r>
              <a:rPr lang="en-US" dirty="0" smtClean="0"/>
              <a:t>At time t1, transaction T</a:t>
            </a:r>
            <a:r>
              <a:rPr lang="en-US" baseline="-25000" dirty="0" smtClean="0"/>
              <a:t>X</a:t>
            </a:r>
            <a:r>
              <a:rPr lang="en-US" dirty="0" smtClean="0"/>
              <a:t> reads the value of account A, i.e., $300.</a:t>
            </a:r>
          </a:p>
          <a:p>
            <a:r>
              <a:rPr lang="en-US" dirty="0" smtClean="0"/>
              <a:t>At time t2, transaction T</a:t>
            </a:r>
            <a:r>
              <a:rPr lang="en-US" baseline="-25000" dirty="0" smtClean="0"/>
              <a:t>X</a:t>
            </a:r>
            <a:r>
              <a:rPr lang="en-US" dirty="0" smtClean="0"/>
              <a:t> adds $50 to account A that becomes $350.</a:t>
            </a:r>
          </a:p>
          <a:p>
            <a:r>
              <a:rPr lang="en-US" dirty="0" smtClean="0"/>
              <a:t>At time t3, transaction T</a:t>
            </a:r>
            <a:r>
              <a:rPr lang="en-US" baseline="-25000" dirty="0" smtClean="0"/>
              <a:t>X</a:t>
            </a:r>
            <a:r>
              <a:rPr lang="en-US" dirty="0" smtClean="0"/>
              <a:t> writes the updated value in account A, i.e., $350.</a:t>
            </a:r>
          </a:p>
          <a:p>
            <a:r>
              <a:rPr lang="en-US" dirty="0" smtClean="0"/>
              <a:t>Then at time t4, transaction T</a:t>
            </a:r>
            <a:r>
              <a:rPr lang="en-US" baseline="-25000" dirty="0" smtClean="0"/>
              <a:t>Y</a:t>
            </a:r>
            <a:r>
              <a:rPr lang="en-US" dirty="0" smtClean="0"/>
              <a:t> reads account A that will be read as $350.</a:t>
            </a:r>
          </a:p>
          <a:p>
            <a:r>
              <a:rPr lang="en-US" dirty="0" smtClean="0"/>
              <a:t>Then at time t5, transaction T</a:t>
            </a:r>
            <a:r>
              <a:rPr lang="en-US" baseline="-25000" dirty="0" smtClean="0"/>
              <a:t>X</a:t>
            </a:r>
            <a:r>
              <a:rPr lang="en-US" dirty="0" smtClean="0"/>
              <a:t> rollbacks due to server problem, and the value changes back to $300 (as initially).</a:t>
            </a:r>
          </a:p>
          <a:p>
            <a:r>
              <a:rPr lang="en-US" dirty="0" smtClean="0"/>
              <a:t>But the value for account A remains $350 for transaction T</a:t>
            </a:r>
            <a:r>
              <a:rPr lang="en-US" baseline="-25000" dirty="0" smtClean="0"/>
              <a:t>Y</a:t>
            </a:r>
            <a:r>
              <a:rPr lang="en-US" dirty="0" smtClean="0"/>
              <a:t> as committed, which is the dirty read and therefore known as the Dirty Read Problem.</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3200" dirty="0" smtClean="0"/>
              <a:t/>
            </a:r>
            <a:br>
              <a:rPr lang="en-US" sz="3200" dirty="0" smtClean="0"/>
            </a:br>
            <a:r>
              <a:rPr lang="en-US" sz="3200" dirty="0" smtClean="0"/>
              <a:t>Unrepeatable Read Problem (W-R Conflict)</a:t>
            </a:r>
            <a:br>
              <a:rPr lang="en-US" sz="3200" dirty="0" smtClean="0"/>
            </a:br>
            <a:endParaRPr lang="en-US" sz="3200" dirty="0"/>
          </a:p>
        </p:txBody>
      </p:sp>
      <p:sp>
        <p:nvSpPr>
          <p:cNvPr id="3" name="Content Placeholder 2"/>
          <p:cNvSpPr>
            <a:spLocks noGrp="1"/>
          </p:cNvSpPr>
          <p:nvPr>
            <p:ph idx="1"/>
          </p:nvPr>
        </p:nvSpPr>
        <p:spPr>
          <a:xfrm>
            <a:off x="457200" y="914400"/>
            <a:ext cx="8229600" cy="5211763"/>
          </a:xfrm>
        </p:spPr>
        <p:txBody>
          <a:bodyPr/>
          <a:lstStyle/>
          <a:p>
            <a:r>
              <a:rPr lang="en-US" dirty="0" smtClean="0"/>
              <a:t>Also known as Inconsistent Retrievals Problem that occurs when in a transaction, two different values are read for the same database item.</a:t>
            </a:r>
          </a:p>
          <a:p>
            <a:pPr>
              <a:buNone/>
            </a:pPr>
            <a:r>
              <a:rPr lang="en-US" dirty="0" smtClean="0"/>
              <a:t>For example:</a:t>
            </a:r>
          </a:p>
          <a:p>
            <a:r>
              <a:rPr lang="en-US" dirty="0" smtClean="0"/>
              <a:t>Consider two transactions, T</a:t>
            </a:r>
            <a:r>
              <a:rPr lang="en-US" baseline="-25000" dirty="0" smtClean="0"/>
              <a:t>X</a:t>
            </a:r>
            <a:r>
              <a:rPr lang="en-US" dirty="0" smtClean="0"/>
              <a:t> and T</a:t>
            </a:r>
            <a:r>
              <a:rPr lang="en-US" baseline="-25000" dirty="0" smtClean="0"/>
              <a:t>Y</a:t>
            </a:r>
            <a:r>
              <a:rPr lang="en-US" dirty="0" smtClean="0"/>
              <a:t>, performing the read/write operations on account A, having an available balance = $300. The diagram is shown below:</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3500" dirty="0" smtClean="0"/>
              <a:t/>
            </a:r>
            <a:br>
              <a:rPr lang="en-US" sz="3500" dirty="0" smtClean="0"/>
            </a:br>
            <a:r>
              <a:rPr lang="en-US" sz="3500" dirty="0" smtClean="0"/>
              <a:t>Unrepeatable Read Problem (W-R Conflict)</a:t>
            </a:r>
            <a:br>
              <a:rPr lang="en-US" sz="3500" dirty="0" smtClean="0"/>
            </a:br>
            <a:endParaRPr lang="en-US" sz="3500" dirty="0"/>
          </a:p>
        </p:txBody>
      </p:sp>
      <p:pic>
        <p:nvPicPr>
          <p:cNvPr id="4" name="Content Placeholder 3" descr="p3.png"/>
          <p:cNvPicPr>
            <a:picLocks noGrp="1" noChangeAspect="1"/>
          </p:cNvPicPr>
          <p:nvPr>
            <p:ph idx="1"/>
          </p:nvPr>
        </p:nvPicPr>
        <p:blipFill>
          <a:blip r:embed="rId2"/>
          <a:stretch>
            <a:fillRect/>
          </a:stretch>
        </p:blipFill>
        <p:spPr>
          <a:xfrm>
            <a:off x="1269442" y="1295400"/>
            <a:ext cx="5784167" cy="3963431"/>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20000"/>
          </a:bodyPr>
          <a:lstStyle/>
          <a:p>
            <a:r>
              <a:rPr lang="en-US" dirty="0" smtClean="0"/>
              <a:t>At time t1, transaction T</a:t>
            </a:r>
            <a:r>
              <a:rPr lang="en-US" baseline="-25000" dirty="0" smtClean="0"/>
              <a:t>X</a:t>
            </a:r>
            <a:r>
              <a:rPr lang="en-US" dirty="0" smtClean="0"/>
              <a:t> reads the value from account A, i.e., $300.</a:t>
            </a:r>
          </a:p>
          <a:p>
            <a:r>
              <a:rPr lang="en-US" dirty="0" smtClean="0"/>
              <a:t>At time t2, transaction T</a:t>
            </a:r>
            <a:r>
              <a:rPr lang="en-US" baseline="-25000" dirty="0" smtClean="0"/>
              <a:t>Y</a:t>
            </a:r>
            <a:r>
              <a:rPr lang="en-US" dirty="0" smtClean="0"/>
              <a:t> reads the value from account A, i.e., $300.</a:t>
            </a:r>
          </a:p>
          <a:p>
            <a:r>
              <a:rPr lang="en-US" dirty="0" smtClean="0"/>
              <a:t>At time t3, transaction T</a:t>
            </a:r>
            <a:r>
              <a:rPr lang="en-US" baseline="-25000" dirty="0" smtClean="0"/>
              <a:t>Y</a:t>
            </a:r>
            <a:r>
              <a:rPr lang="en-US" dirty="0" smtClean="0"/>
              <a:t> updates the value of account A by adding $100 to the available balance, and then it becomes $400.</a:t>
            </a:r>
          </a:p>
          <a:p>
            <a:r>
              <a:rPr lang="en-US" dirty="0" smtClean="0"/>
              <a:t>At time t4, transaction T</a:t>
            </a:r>
            <a:r>
              <a:rPr lang="en-US" baseline="-25000" dirty="0" smtClean="0"/>
              <a:t>Y</a:t>
            </a:r>
            <a:r>
              <a:rPr lang="en-US" dirty="0" smtClean="0"/>
              <a:t> writes the updated value, i.e., $400.</a:t>
            </a:r>
          </a:p>
          <a:p>
            <a:r>
              <a:rPr lang="en-US" dirty="0" smtClean="0"/>
              <a:t>After that, at time t5, transaction T</a:t>
            </a:r>
            <a:r>
              <a:rPr lang="en-US" baseline="-25000" dirty="0" smtClean="0"/>
              <a:t>X</a:t>
            </a:r>
            <a:r>
              <a:rPr lang="en-US" dirty="0" smtClean="0"/>
              <a:t> reads the available value of account A, and that will be read as $400.</a:t>
            </a:r>
          </a:p>
          <a:p>
            <a:r>
              <a:rPr lang="en-US" dirty="0" smtClean="0"/>
              <a:t>It means that within the same transaction T</a:t>
            </a:r>
            <a:r>
              <a:rPr lang="en-US" baseline="-25000" dirty="0" smtClean="0"/>
              <a:t>X</a:t>
            </a:r>
            <a:r>
              <a:rPr lang="en-US" dirty="0" smtClean="0"/>
              <a:t>, it reads two different values of account A, i.e., $ 300 initially, and after </a:t>
            </a:r>
            <a:r>
              <a:rPr lang="en-US" dirty="0" err="1" smtClean="0"/>
              <a:t>updation</a:t>
            </a:r>
            <a:r>
              <a:rPr lang="en-US" dirty="0" smtClean="0"/>
              <a:t> made by transaction T</a:t>
            </a:r>
            <a:r>
              <a:rPr lang="en-US" baseline="-25000" dirty="0" smtClean="0"/>
              <a:t>Y</a:t>
            </a:r>
            <a:r>
              <a:rPr lang="en-US" dirty="0" smtClean="0"/>
              <a:t>, it reads $400. It is an unrepeatable read and is therefore known as the Unrepeatable read problem.</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dirty="0" smtClean="0"/>
              <a:t>Thus, in order to maintain consistency in the database and avoid such problems that take place in concurrent execution, management is needed, and that is where the concept of Concurrency Control comes into role.</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
            </a:r>
            <a:br>
              <a:rPr lang="en-US" dirty="0" smtClean="0"/>
            </a:br>
            <a:r>
              <a:rPr lang="en-US" dirty="0" smtClean="0"/>
              <a:t>Concurrency Control</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Concurrency Control is the working concept that is required for controlling and managing the concurrent execution of database operations and thus avoiding the inconsistencies in the database. </a:t>
            </a:r>
          </a:p>
          <a:p>
            <a:r>
              <a:rPr lang="en-US" dirty="0" smtClean="0"/>
              <a:t>Thus, for maintaining the concurrency of the database, we have the concurrency control protocols.</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
            </a:r>
            <a:br>
              <a:rPr lang="en-US" dirty="0" smtClean="0"/>
            </a:br>
            <a:r>
              <a:rPr lang="en-US" dirty="0" smtClean="0"/>
              <a:t>Concurrency Control Protocols</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dirty="0" smtClean="0"/>
              <a:t>The concurrency control protocols ensure the atomicity, consistency, isolation, durability and </a:t>
            </a:r>
            <a:r>
              <a:rPr lang="en-US" dirty="0" err="1" smtClean="0"/>
              <a:t>serializability</a:t>
            </a:r>
            <a:r>
              <a:rPr lang="en-US" dirty="0" smtClean="0"/>
              <a:t> of the concurrent execution of the database transactions. Therefore, these protocols are categorized as:</a:t>
            </a:r>
          </a:p>
          <a:p>
            <a:r>
              <a:rPr lang="en-US" dirty="0" smtClean="0"/>
              <a:t>Lock Based Concurrency Control Protocol</a:t>
            </a:r>
          </a:p>
          <a:p>
            <a:r>
              <a:rPr lang="en-US" dirty="0" smtClean="0"/>
              <a:t>Time Stamp Concurrency Control Protocol</a:t>
            </a:r>
          </a:p>
          <a:p>
            <a:r>
              <a:rPr lang="en-US" dirty="0" smtClean="0"/>
              <a:t>Validation Based Concurrency Control Protocol</a:t>
            </a:r>
          </a:p>
          <a:p>
            <a:pP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500" dirty="0" smtClean="0"/>
              <a:t>Lock Based Concurrency Control Protocol</a:t>
            </a:r>
            <a:endParaRPr lang="en-US" sz="3500" dirty="0"/>
          </a:p>
        </p:txBody>
      </p:sp>
      <p:sp>
        <p:nvSpPr>
          <p:cNvPr id="3" name="Content Placeholder 2"/>
          <p:cNvSpPr>
            <a:spLocks noGrp="1"/>
          </p:cNvSpPr>
          <p:nvPr>
            <p:ph idx="1"/>
          </p:nvPr>
        </p:nvSpPr>
        <p:spPr>
          <a:xfrm>
            <a:off x="457200" y="1066800"/>
            <a:ext cx="8229600" cy="5059363"/>
          </a:xfrm>
        </p:spPr>
        <p:txBody>
          <a:bodyPr>
            <a:normAutofit fontScale="92500"/>
          </a:bodyPr>
          <a:lstStyle/>
          <a:p>
            <a:r>
              <a:rPr lang="en-US" dirty="0" smtClean="0"/>
              <a:t>In this type of protocol, any transaction cannot read or write data until it acquires an appropriate lock on it. </a:t>
            </a:r>
          </a:p>
          <a:p>
            <a:r>
              <a:rPr lang="en-US" dirty="0" smtClean="0"/>
              <a:t>Lock based protocols help to eliminate the concurrency problem in DBMS for simultaneous transactions by locking or isolating a particular transaction to a single user.</a:t>
            </a:r>
          </a:p>
          <a:p>
            <a:pPr>
              <a:buNone/>
            </a:pPr>
            <a:r>
              <a:rPr lang="en-US" dirty="0" smtClean="0"/>
              <a:t>    There are two types of lock:</a:t>
            </a:r>
          </a:p>
          <a:p>
            <a:pPr>
              <a:buNone/>
            </a:pPr>
            <a:r>
              <a:rPr lang="en-US" dirty="0" smtClean="0"/>
              <a:t>    </a:t>
            </a:r>
            <a:r>
              <a:rPr lang="en-US" b="1" dirty="0" smtClean="0"/>
              <a:t>1. Shared lock</a:t>
            </a:r>
          </a:p>
          <a:p>
            <a:pPr>
              <a:buNone/>
            </a:pPr>
            <a:r>
              <a:rPr lang="en-US" b="1" dirty="0" smtClean="0"/>
              <a:t>    2. Exclusive lock</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Shared  Lock</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smtClean="0"/>
              <a:t>It is also known as a Read-only lock. </a:t>
            </a:r>
          </a:p>
          <a:p>
            <a:r>
              <a:rPr lang="en-US" dirty="0" smtClean="0"/>
              <a:t>In a shared lock, the data item can only read by the transaction.</a:t>
            </a:r>
          </a:p>
          <a:p>
            <a:r>
              <a:rPr lang="en-US" dirty="0" smtClean="0"/>
              <a:t>It can be shared between the transactions because when the transaction holds a lock, then it can't update the data on the data item.</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ACID PROPERTIES</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smtClean="0"/>
              <a:t>To preserve integrity of data, the database system must ensure:</a:t>
            </a:r>
          </a:p>
          <a:p>
            <a:pPr>
              <a:buFont typeface="Wingdings" pitchFamily="2" charset="2"/>
              <a:buChar char="Ø"/>
            </a:pPr>
            <a:r>
              <a:rPr lang="en-US" dirty="0" smtClean="0"/>
              <a:t>  Atomicity. Either all operations of the transaction are properly reflected in the database or none are. </a:t>
            </a:r>
          </a:p>
          <a:p>
            <a:pPr>
              <a:buFont typeface="Wingdings" pitchFamily="2" charset="2"/>
              <a:buChar char="Ø"/>
            </a:pPr>
            <a:r>
              <a:rPr lang="en-US" dirty="0" smtClean="0"/>
              <a:t> Consistency. Execution of a transaction in isolation preserves the consistency of the database.</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2. Exclusive lock:</a:t>
            </a:r>
            <a:endParaRPr lang="en-US" dirty="0"/>
          </a:p>
        </p:txBody>
      </p:sp>
      <p:sp>
        <p:nvSpPr>
          <p:cNvPr id="3" name="Content Placeholder 2"/>
          <p:cNvSpPr>
            <a:spLocks noGrp="1"/>
          </p:cNvSpPr>
          <p:nvPr>
            <p:ph idx="1"/>
          </p:nvPr>
        </p:nvSpPr>
        <p:spPr>
          <a:xfrm>
            <a:off x="457200" y="1295400"/>
            <a:ext cx="8229600" cy="4830763"/>
          </a:xfrm>
        </p:spPr>
        <p:txBody>
          <a:bodyPr/>
          <a:lstStyle/>
          <a:p>
            <a:r>
              <a:rPr lang="en-US" dirty="0" smtClean="0"/>
              <a:t>In the exclusive lock, the data item can be both reads as well as written by the transaction.</a:t>
            </a:r>
          </a:p>
          <a:p>
            <a:r>
              <a:rPr lang="en-US" dirty="0" smtClean="0"/>
              <a:t>This lock is exclusive, and in this lock, multiple transactions do not modify the same data simultaneously.</a:t>
            </a:r>
          </a:p>
          <a:p>
            <a:pPr>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3200" dirty="0" smtClean="0"/>
              <a:t/>
            </a:r>
            <a:br>
              <a:rPr lang="en-US" sz="3200" dirty="0" smtClean="0"/>
            </a:br>
            <a:r>
              <a:rPr lang="en-US" sz="3200" dirty="0" smtClean="0"/>
              <a:t>There are four types of lock protocols available:</a:t>
            </a:r>
            <a:br>
              <a:rPr lang="en-US" sz="3200" dirty="0" smtClean="0"/>
            </a:br>
            <a:endParaRPr lang="en-US" sz="3200" dirty="0"/>
          </a:p>
        </p:txBody>
      </p:sp>
      <p:sp>
        <p:nvSpPr>
          <p:cNvPr id="3" name="Content Placeholder 2"/>
          <p:cNvSpPr>
            <a:spLocks noGrp="1"/>
          </p:cNvSpPr>
          <p:nvPr>
            <p:ph idx="1"/>
          </p:nvPr>
        </p:nvSpPr>
        <p:spPr>
          <a:xfrm>
            <a:off x="457200" y="1066800"/>
            <a:ext cx="8229600" cy="5059363"/>
          </a:xfrm>
        </p:spPr>
        <p:txBody>
          <a:bodyPr>
            <a:normAutofit/>
          </a:bodyPr>
          <a:lstStyle/>
          <a:p>
            <a:pPr>
              <a:buNone/>
            </a:pPr>
            <a:r>
              <a:rPr lang="en-US" sz="2800" dirty="0" smtClean="0"/>
              <a:t>1. Simplistic lock protocol</a:t>
            </a:r>
          </a:p>
          <a:p>
            <a:pPr>
              <a:buNone/>
            </a:pPr>
            <a:r>
              <a:rPr lang="en-US" sz="2800" dirty="0" smtClean="0"/>
              <a:t>2. Pre-claiming Lock Protocol</a:t>
            </a:r>
          </a:p>
          <a:p>
            <a:pPr>
              <a:buNone/>
            </a:pPr>
            <a:r>
              <a:rPr lang="en-US" sz="2800" dirty="0" smtClean="0"/>
              <a:t>3. Two-phase locking (2PL)</a:t>
            </a:r>
          </a:p>
          <a:p>
            <a:pPr>
              <a:buNone/>
            </a:pPr>
            <a:r>
              <a:rPr lang="en-US" sz="2800" dirty="0" smtClean="0"/>
              <a:t>4. Strict Two-phase locking (Strict-2PL)</a:t>
            </a:r>
          </a:p>
          <a:p>
            <a:pPr>
              <a:buNone/>
            </a:pPr>
            <a:endParaRPr lang="en-US" sz="2800"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r>
              <a:rPr lang="en-US" dirty="0" smtClean="0"/>
              <a:t>1. Simplistic lock protocol</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lstStyle/>
          <a:p>
            <a:r>
              <a:rPr lang="en-US" dirty="0" smtClean="0"/>
              <a:t>It is the simplest way of locking the data while transaction. </a:t>
            </a:r>
          </a:p>
          <a:p>
            <a:r>
              <a:rPr lang="en-US" dirty="0" smtClean="0"/>
              <a:t>Simplistic lock-based protocols allow all the transactions to get the lock on the data before insert or delete or update on it. </a:t>
            </a:r>
          </a:p>
          <a:p>
            <a:r>
              <a:rPr lang="en-US" dirty="0" smtClean="0"/>
              <a:t>It will unlock the data item after completing the transaction.</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Pre-claiming Lock Protocol</a:t>
            </a:r>
            <a:endParaRPr lang="en-US" dirty="0"/>
          </a:p>
        </p:txBody>
      </p:sp>
      <p:sp>
        <p:nvSpPr>
          <p:cNvPr id="3" name="Content Placeholder 2"/>
          <p:cNvSpPr>
            <a:spLocks noGrp="1"/>
          </p:cNvSpPr>
          <p:nvPr>
            <p:ph idx="1"/>
          </p:nvPr>
        </p:nvSpPr>
        <p:spPr>
          <a:xfrm>
            <a:off x="457200" y="1143000"/>
            <a:ext cx="8229600" cy="4983163"/>
          </a:xfrm>
        </p:spPr>
        <p:txBody>
          <a:bodyPr>
            <a:normAutofit fontScale="85000" lnSpcReduction="10000"/>
          </a:bodyPr>
          <a:lstStyle/>
          <a:p>
            <a:r>
              <a:rPr lang="en-US" dirty="0" smtClean="0"/>
              <a:t>Pre-claiming Lock Protocols evaluate the transaction to list all the data items on which they need locks.</a:t>
            </a:r>
          </a:p>
          <a:p>
            <a:r>
              <a:rPr lang="en-US" dirty="0" smtClean="0"/>
              <a:t>Before initiating an execution of the transaction, it requests DBMS for all the lock on all those data items.</a:t>
            </a:r>
          </a:p>
          <a:p>
            <a:r>
              <a:rPr lang="en-US" dirty="0" smtClean="0"/>
              <a:t>If all the locks are granted then this protocol allows the transaction to begin. When the transaction is completed then it releases all the lock.</a:t>
            </a:r>
          </a:p>
          <a:p>
            <a:r>
              <a:rPr lang="en-US" dirty="0" smtClean="0"/>
              <a:t>If all the locks are not granted then this protocol allows the transaction to rolls back and waits until all the locks are granted.</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bms-lock-based-protocol.png"/>
          <p:cNvPicPr>
            <a:picLocks noGrp="1" noChangeAspect="1"/>
          </p:cNvPicPr>
          <p:nvPr>
            <p:ph idx="1"/>
          </p:nvPr>
        </p:nvPicPr>
        <p:blipFill>
          <a:blip r:embed="rId2"/>
          <a:stretch>
            <a:fillRect/>
          </a:stretch>
        </p:blipFill>
        <p:spPr>
          <a:xfrm>
            <a:off x="990600" y="1524000"/>
            <a:ext cx="7106473" cy="2720181"/>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r>
              <a:rPr lang="en-US" dirty="0" smtClean="0"/>
              <a:t>3. Two-phase locking (2PL)</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normAutofit fontScale="92500" lnSpcReduction="20000"/>
          </a:bodyPr>
          <a:lstStyle/>
          <a:p>
            <a:r>
              <a:rPr lang="en-US" dirty="0" smtClean="0"/>
              <a:t>The two-phase locking protocol divides the execution phase of the transaction into three parts.</a:t>
            </a:r>
          </a:p>
          <a:p>
            <a:r>
              <a:rPr lang="en-US" dirty="0" smtClean="0"/>
              <a:t>In the first part, when the execution of the transaction starts, it seeks permission for the lock it requires.</a:t>
            </a:r>
          </a:p>
          <a:p>
            <a:r>
              <a:rPr lang="en-US" dirty="0" smtClean="0"/>
              <a:t>In the second part, the transaction acquires all the locks. The third phase is started as soon as the transaction releases its first lock.</a:t>
            </a:r>
          </a:p>
          <a:p>
            <a:r>
              <a:rPr lang="en-US" dirty="0" smtClean="0"/>
              <a:t>In the third phase, the transaction cannot demand any new locks. It only releases the acquired locks.</a:t>
            </a:r>
          </a:p>
          <a:p>
            <a:pPr>
              <a:buNone/>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bms-lock-based-protocol2.png"/>
          <p:cNvPicPr>
            <a:picLocks noGrp="1" noChangeAspect="1"/>
          </p:cNvPicPr>
          <p:nvPr>
            <p:ph idx="1"/>
          </p:nvPr>
        </p:nvPicPr>
        <p:blipFill>
          <a:blip r:embed="rId2"/>
          <a:stretch>
            <a:fillRect/>
          </a:stretch>
        </p:blipFill>
        <p:spPr>
          <a:xfrm>
            <a:off x="1752600" y="914400"/>
            <a:ext cx="5924550" cy="2628900"/>
          </a:xfrm>
        </p:spPr>
      </p:pic>
      <p:sp>
        <p:nvSpPr>
          <p:cNvPr id="5" name="Rectangle 4"/>
          <p:cNvSpPr/>
          <p:nvPr/>
        </p:nvSpPr>
        <p:spPr>
          <a:xfrm>
            <a:off x="609600" y="3352800"/>
            <a:ext cx="3276600" cy="400110"/>
          </a:xfrm>
          <a:prstGeom prst="rect">
            <a:avLst/>
          </a:prstGeom>
        </p:spPr>
        <p:txBody>
          <a:bodyPr wrap="square">
            <a:spAutoFit/>
          </a:bodyPr>
          <a:lstStyle/>
          <a:p>
            <a:r>
              <a:rPr lang="en-US" sz="2000" b="1" dirty="0" smtClean="0"/>
              <a:t>There are two phases of 2PL:</a:t>
            </a:r>
            <a:endParaRPr lang="en-US" sz="2000" b="1" dirty="0"/>
          </a:p>
        </p:txBody>
      </p:sp>
      <p:sp>
        <p:nvSpPr>
          <p:cNvPr id="7" name="Rectangle 6"/>
          <p:cNvSpPr/>
          <p:nvPr/>
        </p:nvSpPr>
        <p:spPr>
          <a:xfrm>
            <a:off x="762000" y="3886200"/>
            <a:ext cx="7620000" cy="2308324"/>
          </a:xfrm>
          <a:prstGeom prst="rect">
            <a:avLst/>
          </a:prstGeom>
        </p:spPr>
        <p:txBody>
          <a:bodyPr wrap="square">
            <a:spAutoFit/>
          </a:bodyPr>
          <a:lstStyle/>
          <a:p>
            <a:r>
              <a:rPr lang="en-US" sz="2400" b="1" dirty="0" smtClean="0"/>
              <a:t>Growing phase:</a:t>
            </a:r>
            <a:r>
              <a:rPr lang="en-US" sz="2400" dirty="0" smtClean="0"/>
              <a:t> In the growing phase, a new lock on the data item may be acquired by the transaction, but none can be released.</a:t>
            </a:r>
          </a:p>
          <a:p>
            <a:r>
              <a:rPr lang="en-US" sz="2400" b="1" dirty="0" smtClean="0"/>
              <a:t>Shrinking phase:</a:t>
            </a:r>
            <a:r>
              <a:rPr lang="en-US" sz="2400" dirty="0" smtClean="0"/>
              <a:t> In the shrinking phase, existing lock held by the transaction may be released, but no new locks can be acquired.</a:t>
            </a:r>
            <a:endParaRPr lang="en-US"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a:bodyPr>
          <a:lstStyle/>
          <a:p>
            <a:pPr>
              <a:buNone/>
            </a:pPr>
            <a:r>
              <a:rPr lang="en-US" sz="2800" dirty="0" smtClean="0"/>
              <a:t>In the below example, if lock conversion is allowed then the following phase can happen:</a:t>
            </a:r>
          </a:p>
          <a:p>
            <a:r>
              <a:rPr lang="en-US" sz="2800" dirty="0" smtClean="0"/>
              <a:t>Upgrading of lock (from S(a) to X (a)) is allowed in growing phase.</a:t>
            </a:r>
          </a:p>
          <a:p>
            <a:r>
              <a:rPr lang="en-US" sz="2800" dirty="0" smtClean="0"/>
              <a:t>Downgrading of lock (from X(a) to S(a)) must be done in shrinking phase.</a:t>
            </a:r>
          </a:p>
          <a:p>
            <a:pPr>
              <a:buNone/>
            </a:pPr>
            <a:r>
              <a:rPr lang="en-US" sz="2800" b="1" dirty="0" smtClean="0"/>
              <a:t>Example:</a:t>
            </a:r>
          </a:p>
          <a:p>
            <a:pPr>
              <a:buNone/>
            </a:pPr>
            <a:r>
              <a:rPr lang="en-US" sz="2800" b="1" dirty="0" smtClean="0"/>
              <a:t>           </a:t>
            </a:r>
            <a:endParaRPr lang="en-US" sz="2800" dirty="0"/>
          </a:p>
        </p:txBody>
      </p:sp>
      <p:pic>
        <p:nvPicPr>
          <p:cNvPr id="4" name="Picture 3" descr="dbms-lock-based-protocol3.png"/>
          <p:cNvPicPr>
            <a:picLocks noChangeAspect="1"/>
          </p:cNvPicPr>
          <p:nvPr/>
        </p:nvPicPr>
        <p:blipFill>
          <a:blip r:embed="rId2"/>
          <a:stretch>
            <a:fillRect/>
          </a:stretch>
        </p:blipFill>
        <p:spPr>
          <a:xfrm>
            <a:off x="3657600" y="2667000"/>
            <a:ext cx="4572000" cy="401014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t>The following way shows how unlocking and locking work with 2-PL.</a:t>
            </a:r>
            <a:endParaRPr lang="en-US" sz="2600" dirty="0"/>
          </a:p>
        </p:txBody>
      </p:sp>
      <p:sp>
        <p:nvSpPr>
          <p:cNvPr id="3" name="Content Placeholder 2"/>
          <p:cNvSpPr>
            <a:spLocks noGrp="1"/>
          </p:cNvSpPr>
          <p:nvPr>
            <p:ph idx="1"/>
          </p:nvPr>
        </p:nvSpPr>
        <p:spPr>
          <a:xfrm>
            <a:off x="457200" y="1371600"/>
            <a:ext cx="8229600" cy="4754563"/>
          </a:xfrm>
        </p:spPr>
        <p:txBody>
          <a:bodyPr>
            <a:normAutofit/>
          </a:bodyPr>
          <a:lstStyle/>
          <a:p>
            <a:r>
              <a:rPr lang="en-US" sz="2800" b="1" dirty="0" smtClean="0"/>
              <a:t>Transaction T1:</a:t>
            </a:r>
            <a:endParaRPr lang="en-US" sz="2800" dirty="0" smtClean="0"/>
          </a:p>
          <a:p>
            <a:r>
              <a:rPr lang="en-US" sz="2800" b="1" dirty="0" smtClean="0"/>
              <a:t>Growing phase:</a:t>
            </a:r>
            <a:r>
              <a:rPr lang="en-US" sz="2800" dirty="0" smtClean="0"/>
              <a:t> from step 1-3</a:t>
            </a:r>
          </a:p>
          <a:p>
            <a:r>
              <a:rPr lang="en-US" sz="2800" b="1" dirty="0" smtClean="0"/>
              <a:t>Shrinking phase:</a:t>
            </a:r>
            <a:r>
              <a:rPr lang="en-US" sz="2800" dirty="0" smtClean="0"/>
              <a:t> from step 5-7</a:t>
            </a:r>
          </a:p>
          <a:p>
            <a:r>
              <a:rPr lang="en-US" sz="2800" b="1" dirty="0" smtClean="0"/>
              <a:t>Lock point:</a:t>
            </a:r>
            <a:r>
              <a:rPr lang="en-US" sz="2800" dirty="0" smtClean="0"/>
              <a:t> at 3</a:t>
            </a:r>
          </a:p>
          <a:p>
            <a:r>
              <a:rPr lang="en-US" sz="2800" b="1" dirty="0" smtClean="0"/>
              <a:t>Transaction T2:</a:t>
            </a:r>
            <a:endParaRPr lang="en-US" sz="2800" dirty="0" smtClean="0"/>
          </a:p>
          <a:p>
            <a:r>
              <a:rPr lang="en-US" sz="2800" b="1" dirty="0" smtClean="0"/>
              <a:t>Growing phase:</a:t>
            </a:r>
            <a:r>
              <a:rPr lang="en-US" sz="2800" dirty="0" smtClean="0"/>
              <a:t> from step 2-6</a:t>
            </a:r>
          </a:p>
          <a:p>
            <a:r>
              <a:rPr lang="en-US" sz="2800" b="1" dirty="0" smtClean="0"/>
              <a:t>Shrinking phase:</a:t>
            </a:r>
            <a:r>
              <a:rPr lang="en-US" sz="2800" dirty="0" smtClean="0"/>
              <a:t> from step 8-9</a:t>
            </a:r>
          </a:p>
          <a:p>
            <a:r>
              <a:rPr lang="en-US" sz="2800" b="1" dirty="0" smtClean="0"/>
              <a:t>Lock point:</a:t>
            </a:r>
            <a:r>
              <a:rPr lang="en-US" sz="2800" dirty="0" smtClean="0"/>
              <a:t> at 6</a:t>
            </a:r>
          </a:p>
          <a:p>
            <a:endParaRPr lang="en-US"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
            </a:r>
            <a:br>
              <a:rPr lang="en-US" dirty="0" smtClean="0"/>
            </a:br>
            <a:r>
              <a:rPr lang="en-US" dirty="0" smtClean="0"/>
              <a:t>4. Strict Two-phase locking (Strict-2PL)</a:t>
            </a:r>
            <a:br>
              <a:rPr lang="en-US" dirty="0" smtClean="0"/>
            </a:br>
            <a:endParaRPr lang="en-US" dirty="0"/>
          </a:p>
        </p:txBody>
      </p:sp>
      <p:sp>
        <p:nvSpPr>
          <p:cNvPr id="3" name="Content Placeholder 2"/>
          <p:cNvSpPr>
            <a:spLocks noGrp="1"/>
          </p:cNvSpPr>
          <p:nvPr>
            <p:ph idx="1"/>
          </p:nvPr>
        </p:nvSpPr>
        <p:spPr>
          <a:xfrm>
            <a:off x="457200" y="1143000"/>
            <a:ext cx="8229600" cy="4983163"/>
          </a:xfrm>
        </p:spPr>
        <p:txBody>
          <a:bodyPr>
            <a:normAutofit fontScale="92500" lnSpcReduction="10000"/>
          </a:bodyPr>
          <a:lstStyle/>
          <a:p>
            <a:r>
              <a:rPr lang="en-US" dirty="0" smtClean="0"/>
              <a:t>The first phase of Strict-2PL is similar to 2PL. In the first phase, after acquiring all the locks, the transaction continues to execute normally.</a:t>
            </a:r>
          </a:p>
          <a:p>
            <a:r>
              <a:rPr lang="en-US" dirty="0" smtClean="0"/>
              <a:t>The only difference between 2PL and strict 2PL is that Strict-2PL does not release a lock after using it.</a:t>
            </a:r>
          </a:p>
          <a:p>
            <a:r>
              <a:rPr lang="en-US" dirty="0" smtClean="0"/>
              <a:t>Strict-2PL waits until the whole transaction to commit, and then it releases all the locks at a time.</a:t>
            </a:r>
          </a:p>
          <a:p>
            <a:r>
              <a:rPr lang="en-US" dirty="0" smtClean="0"/>
              <a:t>Strict-2PL protocol does not have shrinking phase of lock release.</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Isolation. Although multiple transactions may execute concurrently, each transaction must be unaware of other concurrently executing transactions. Intermediate transaction results must be hidden from other concurrently executed transactions.</a:t>
            </a:r>
          </a:p>
          <a:p>
            <a:pPr>
              <a:buNone/>
            </a:pPr>
            <a:r>
              <a:rPr lang="en-US" dirty="0" smtClean="0"/>
              <a:t>    </a:t>
            </a:r>
            <a:r>
              <a:rPr lang="en-US" dirty="0" smtClean="0">
                <a:sym typeface="Wingdings" pitchFamily="2" charset="2"/>
              </a:rPr>
              <a:t> </a:t>
            </a:r>
            <a:r>
              <a:rPr lang="en-US" dirty="0" smtClean="0"/>
              <a:t>That is, for every pair of transactions Ti and </a:t>
            </a:r>
            <a:r>
              <a:rPr lang="en-US" dirty="0" err="1" smtClean="0"/>
              <a:t>Tj</a:t>
            </a:r>
            <a:r>
              <a:rPr lang="en-US" dirty="0" smtClean="0"/>
              <a:t> , it appears to Ti that either </a:t>
            </a:r>
            <a:r>
              <a:rPr lang="en-US" dirty="0" err="1" smtClean="0"/>
              <a:t>Tj</a:t>
            </a:r>
            <a:r>
              <a:rPr lang="en-US" dirty="0" smtClean="0"/>
              <a:t> , finished execution before Ti started, or </a:t>
            </a:r>
            <a:r>
              <a:rPr lang="en-US" dirty="0" err="1" smtClean="0"/>
              <a:t>Tj</a:t>
            </a:r>
            <a:r>
              <a:rPr lang="en-US" dirty="0" smtClean="0"/>
              <a:t> started execution after Ti finished.</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bms-lock-based-protocol4.png"/>
          <p:cNvPicPr>
            <a:picLocks noGrp="1" noChangeAspect="1"/>
          </p:cNvPicPr>
          <p:nvPr>
            <p:ph idx="1"/>
          </p:nvPr>
        </p:nvPicPr>
        <p:blipFill>
          <a:blip r:embed="rId2"/>
          <a:stretch>
            <a:fillRect/>
          </a:stretch>
        </p:blipFill>
        <p:spPr>
          <a:xfrm>
            <a:off x="1066800" y="990600"/>
            <a:ext cx="7010400" cy="3953669"/>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dirty="0" smtClean="0"/>
              <a:t/>
            </a:r>
            <a:br>
              <a:rPr lang="en-US" dirty="0" smtClean="0"/>
            </a:br>
            <a:r>
              <a:rPr lang="en-US" dirty="0" smtClean="0"/>
              <a:t>Timestamp Ordering Protocol</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normAutofit fontScale="85000" lnSpcReduction="10000"/>
          </a:bodyPr>
          <a:lstStyle/>
          <a:p>
            <a:r>
              <a:rPr lang="en-US" dirty="0" smtClean="0"/>
              <a:t>The Timestamp Ordering Protocol is used to order the transactions based on their Timestamps. The order of transaction is nothing but the ascending order of the transaction creation.</a:t>
            </a:r>
          </a:p>
          <a:p>
            <a:r>
              <a:rPr lang="en-US" dirty="0" smtClean="0"/>
              <a:t>The priority of the older transaction is higher that's why it executes first. To determine the timestamp of the transaction, this protocol uses system time or logical counter.</a:t>
            </a:r>
          </a:p>
          <a:p>
            <a:r>
              <a:rPr lang="en-US" dirty="0" smtClean="0"/>
              <a:t>The lock-based protocol is used to manage the order between conflicting pairs among transactions at the execution time. But Timestamp based protocols start working as soon as a transaction is created.</a:t>
            </a: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Let's assume there are two transactions T1 and T2. Suppose the transaction T1 has entered the system at 007 times and transaction T2 has entered the system at 009 times. T1 has the higher priority, so it executes first as it is entered the system first.</a:t>
            </a:r>
          </a:p>
          <a:p>
            <a:r>
              <a:rPr lang="en-US" dirty="0" smtClean="0"/>
              <a:t>The timestamp ordering protocol also maintains the timestamp of last 'read' and 'write' operation on a data.</a:t>
            </a:r>
          </a:p>
          <a:p>
            <a:pPr>
              <a:buNone/>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10000"/>
          </a:bodyPr>
          <a:lstStyle/>
          <a:p>
            <a:pPr>
              <a:buNone/>
            </a:pPr>
            <a:r>
              <a:rPr lang="en-US" b="1" dirty="0" smtClean="0"/>
              <a:t>Basic Timestamp ordering protocol works as follows:</a:t>
            </a:r>
            <a:endParaRPr lang="en-US" dirty="0" smtClean="0"/>
          </a:p>
          <a:p>
            <a:r>
              <a:rPr lang="en-US" dirty="0" smtClean="0"/>
              <a:t>1. Check the following condition whenever a transaction Ti issues a </a:t>
            </a:r>
            <a:r>
              <a:rPr lang="en-US" b="1" dirty="0" smtClean="0"/>
              <a:t>Read (X)</a:t>
            </a:r>
            <a:r>
              <a:rPr lang="en-US" dirty="0" smtClean="0"/>
              <a:t> operation:</a:t>
            </a:r>
          </a:p>
          <a:p>
            <a:r>
              <a:rPr lang="en-US" dirty="0" smtClean="0"/>
              <a:t>If W_TS(X) &gt;TS(Ti) then the operation is rejected.</a:t>
            </a:r>
          </a:p>
          <a:p>
            <a:r>
              <a:rPr lang="en-US" dirty="0" smtClean="0"/>
              <a:t>If W_TS(X) &lt;= TS(Ti) then the operation is executed.</a:t>
            </a:r>
          </a:p>
          <a:p>
            <a:r>
              <a:rPr lang="en-US" dirty="0" smtClean="0"/>
              <a:t>Timestamps of all the data items are updated.</a:t>
            </a:r>
          </a:p>
          <a:p>
            <a:r>
              <a:rPr lang="en-US" dirty="0" smtClean="0"/>
              <a:t>2. Check the following condition whenever a transaction Ti issues a </a:t>
            </a:r>
            <a:r>
              <a:rPr lang="en-US" b="1" dirty="0" smtClean="0"/>
              <a:t>Write(X)</a:t>
            </a:r>
            <a:r>
              <a:rPr lang="en-US" dirty="0" smtClean="0"/>
              <a:t> operation:</a:t>
            </a:r>
          </a:p>
          <a:p>
            <a:r>
              <a:rPr lang="en-US" dirty="0" smtClean="0"/>
              <a:t>If TS(Ti) &lt; R_TS(X) then the operation is rejected.</a:t>
            </a:r>
          </a:p>
          <a:p>
            <a:r>
              <a:rPr lang="en-US" dirty="0" smtClean="0"/>
              <a:t>If TS(Ti) &lt; W_TS(X) then the operation is rejected and Ti is rolled back otherwise the operation is executed.</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buNone/>
            </a:pPr>
            <a:r>
              <a:rPr lang="en-US" b="1" dirty="0" smtClean="0"/>
              <a:t>Where,</a:t>
            </a:r>
            <a:endParaRPr lang="en-US" dirty="0" smtClean="0"/>
          </a:p>
          <a:p>
            <a:r>
              <a:rPr lang="en-US" sz="2400" dirty="0" smtClean="0"/>
              <a:t>TS(TI) denotes the timestamp of the transaction Ti.</a:t>
            </a:r>
          </a:p>
          <a:p>
            <a:r>
              <a:rPr lang="en-US" sz="2400" dirty="0" smtClean="0"/>
              <a:t>R_TS(X) denotes the Read time-stamp of data-item X.</a:t>
            </a:r>
          </a:p>
          <a:p>
            <a:r>
              <a:rPr lang="en-US" sz="2400" dirty="0" smtClean="0"/>
              <a:t>W_TS(X) denotes the Write time-stamp of data-item X.</a:t>
            </a:r>
          </a:p>
          <a:p>
            <a:pPr>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
            </a:r>
            <a:br>
              <a:rPr lang="en-US" dirty="0" smtClean="0"/>
            </a:br>
            <a:r>
              <a:rPr lang="en-US" dirty="0" smtClean="0"/>
              <a:t>Validation Based Protocol</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Validation phase is also known as optimistic concurrency control technique. In the validation based protocol, the transaction is executed in the following three phases:</a:t>
            </a:r>
          </a:p>
          <a:p>
            <a:r>
              <a:rPr lang="en-US" b="1" dirty="0" smtClean="0"/>
              <a:t>Read phase:</a:t>
            </a:r>
            <a:r>
              <a:rPr lang="en-US" dirty="0" smtClean="0"/>
              <a:t> In this phase, the transaction T is read and executed. It is used to read the value of various data items and stores them in temporary local variables. It can perform all the write operations on temporary variables without an update to the actual database.</a:t>
            </a:r>
          </a:p>
          <a:p>
            <a:pPr>
              <a:buNone/>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b="1" dirty="0" smtClean="0"/>
              <a:t>Validation phase:</a:t>
            </a:r>
            <a:r>
              <a:rPr lang="en-US" dirty="0" smtClean="0"/>
              <a:t> In this phase, the temporary variable value will be validated against the actual data to see if it violates the </a:t>
            </a:r>
            <a:r>
              <a:rPr lang="en-US" dirty="0" err="1" smtClean="0"/>
              <a:t>serializability</a:t>
            </a:r>
            <a:r>
              <a:rPr lang="en-US" dirty="0" smtClean="0"/>
              <a:t>.</a:t>
            </a:r>
          </a:p>
          <a:p>
            <a:r>
              <a:rPr lang="en-US" b="1" dirty="0" smtClean="0"/>
              <a:t>Write phase:</a:t>
            </a:r>
            <a:r>
              <a:rPr lang="en-US" dirty="0" smtClean="0"/>
              <a:t> If the validation of the transaction is validated, then the temporary results are written to the database or system otherwise the transaction is rolled back.</a:t>
            </a:r>
          </a:p>
          <a:p>
            <a:pPr>
              <a:buNone/>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a:buNone/>
            </a:pPr>
            <a:r>
              <a:rPr lang="en-US" dirty="0" smtClean="0"/>
              <a:t>Here each phase has the following different timestamps:</a:t>
            </a:r>
          </a:p>
          <a:p>
            <a:r>
              <a:rPr lang="en-US" b="1" dirty="0" smtClean="0"/>
              <a:t>Start(Ti):</a:t>
            </a:r>
            <a:r>
              <a:rPr lang="en-US" dirty="0" smtClean="0"/>
              <a:t> It contains the time when Ti started its execution.</a:t>
            </a:r>
          </a:p>
          <a:p>
            <a:r>
              <a:rPr lang="en-US" b="1" dirty="0" smtClean="0"/>
              <a:t>Validation (T</a:t>
            </a:r>
            <a:r>
              <a:rPr lang="en-US" b="1" baseline="-25000" dirty="0" smtClean="0"/>
              <a:t>i</a:t>
            </a:r>
            <a:r>
              <a:rPr lang="en-US" b="1" dirty="0" smtClean="0"/>
              <a:t>):</a:t>
            </a:r>
            <a:r>
              <a:rPr lang="en-US" dirty="0" smtClean="0"/>
              <a:t> It contains the time when Ti finishes its read phase and starts its validation phase.</a:t>
            </a:r>
          </a:p>
          <a:p>
            <a:r>
              <a:rPr lang="en-US" b="1" dirty="0" smtClean="0"/>
              <a:t>Finish(Ti):</a:t>
            </a:r>
            <a:r>
              <a:rPr lang="en-US" dirty="0" smtClean="0"/>
              <a:t> It contains the time when Ti finishes its write phase.</a:t>
            </a:r>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Serializability</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smtClean="0"/>
              <a:t>When multiple transactions are running concurrently then there is a possibility that the database may be left in an inconsistent state. </a:t>
            </a:r>
          </a:p>
          <a:p>
            <a:r>
              <a:rPr lang="en-US" dirty="0" smtClean="0"/>
              <a:t>Serializability is a concept that helps us to check which </a:t>
            </a:r>
            <a:r>
              <a:rPr lang="en-US" b="1" dirty="0" smtClean="0"/>
              <a:t>schedules</a:t>
            </a:r>
            <a:r>
              <a:rPr lang="en-US" dirty="0" smtClean="0"/>
              <a:t> are </a:t>
            </a:r>
            <a:r>
              <a:rPr lang="en-US" dirty="0" err="1" smtClean="0"/>
              <a:t>serializable</a:t>
            </a:r>
            <a:r>
              <a:rPr lang="en-US" dirty="0" smtClean="0"/>
              <a:t>.</a:t>
            </a:r>
          </a:p>
          <a:p>
            <a:r>
              <a:rPr lang="en-US" dirty="0" smtClean="0"/>
              <a:t> </a:t>
            </a:r>
            <a:r>
              <a:rPr lang="en-US" dirty="0" smtClean="0"/>
              <a:t>A </a:t>
            </a:r>
            <a:r>
              <a:rPr lang="en-US" dirty="0" err="1" smtClean="0"/>
              <a:t>serializable</a:t>
            </a:r>
            <a:r>
              <a:rPr lang="en-US" dirty="0" smtClean="0"/>
              <a:t> schedule is the one that always leaves the database in consistent state.</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smtClean="0"/>
              <a:t/>
            </a:r>
            <a:br>
              <a:rPr lang="en-US" b="1" dirty="0" smtClean="0"/>
            </a:br>
            <a:r>
              <a:rPr lang="en-US" b="1" dirty="0" smtClean="0"/>
              <a:t>What is a </a:t>
            </a:r>
            <a:r>
              <a:rPr lang="en-US" b="1" dirty="0" err="1" smtClean="0"/>
              <a:t>serializable</a:t>
            </a:r>
            <a:r>
              <a:rPr lang="en-US" b="1" dirty="0" smtClean="0"/>
              <a:t> schedule?</a:t>
            </a:r>
            <a:br>
              <a:rPr lang="en-US" b="1" dirty="0" smtClean="0"/>
            </a:br>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dirty="0" smtClean="0"/>
              <a:t>A </a:t>
            </a:r>
            <a:r>
              <a:rPr lang="en-US" dirty="0" err="1" smtClean="0"/>
              <a:t>serializable</a:t>
            </a:r>
            <a:r>
              <a:rPr lang="en-US" dirty="0" smtClean="0"/>
              <a:t> schedule always leaves the database in consistent state. </a:t>
            </a:r>
          </a:p>
          <a:p>
            <a:r>
              <a:rPr lang="en-US" dirty="0" smtClean="0"/>
              <a:t>A </a:t>
            </a:r>
            <a:r>
              <a:rPr lang="en-US" b="1" dirty="0" smtClean="0"/>
              <a:t>serial schedule</a:t>
            </a:r>
            <a:r>
              <a:rPr lang="en-US" dirty="0" smtClean="0"/>
              <a:t> is always a </a:t>
            </a:r>
            <a:r>
              <a:rPr lang="en-US" dirty="0" err="1" smtClean="0"/>
              <a:t>serializable</a:t>
            </a:r>
            <a:r>
              <a:rPr lang="en-US" dirty="0" smtClean="0"/>
              <a:t> schedule because in serial schedule, a transaction only starts when the other transaction finished execution. </a:t>
            </a:r>
          </a:p>
          <a:p>
            <a:r>
              <a:rPr lang="en-US" dirty="0" smtClean="0"/>
              <a:t>However a non-serial schedule needs to be checked for Serializability.</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solidFill>
                  <a:srgbClr val="FF0000"/>
                </a:solidFill>
              </a:rPr>
              <a:t>Durability:- </a:t>
            </a:r>
            <a:r>
              <a:rPr lang="en-US" dirty="0" smtClean="0"/>
              <a:t>After a transaction completes successfully, the changes it has made to the database persist, even if there are system failures.</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219200"/>
            <a:ext cx="8229600" cy="4906963"/>
          </a:xfrm>
        </p:spPr>
        <p:txBody>
          <a:bodyPr/>
          <a:lstStyle/>
          <a:p>
            <a:r>
              <a:rPr lang="en-US" dirty="0" smtClean="0"/>
              <a:t>A non-serial schedule of n number of transactions is said to be </a:t>
            </a:r>
            <a:r>
              <a:rPr lang="en-US" dirty="0" err="1" smtClean="0"/>
              <a:t>serializable</a:t>
            </a:r>
            <a:r>
              <a:rPr lang="en-US" dirty="0" smtClean="0"/>
              <a:t> schedule, if it is equivalent to the serial schedule of those n transactions. </a:t>
            </a:r>
          </a:p>
          <a:p>
            <a:r>
              <a:rPr lang="en-US" dirty="0" smtClean="0"/>
              <a:t>A serial schedule doesn’t allow concurrency, only one transaction executes at a time and the other starts when the already running transaction finished.</a:t>
            </a:r>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a:t>
            </a:r>
            <a:endParaRPr lang="en-US" dirty="0"/>
          </a:p>
        </p:txBody>
      </p:sp>
      <p:sp>
        <p:nvSpPr>
          <p:cNvPr id="3" name="Content Placeholder 2"/>
          <p:cNvSpPr>
            <a:spLocks noGrp="1"/>
          </p:cNvSpPr>
          <p:nvPr>
            <p:ph idx="1"/>
          </p:nvPr>
        </p:nvSpPr>
        <p:spPr/>
        <p:txBody>
          <a:bodyPr/>
          <a:lstStyle/>
          <a:p>
            <a:r>
              <a:rPr lang="en-US" dirty="0" smtClean="0"/>
              <a:t>A schedule is serialized if it is equivalent to a serial schedule. A concurrent schedule must ensure it is the same as if executed serially means one after another. </a:t>
            </a:r>
          </a:p>
          <a:p>
            <a:r>
              <a:rPr lang="en-US" dirty="0" smtClean="0"/>
              <a:t>It refers to the sequence of actions such as read, write, abort, commit are performed in a serial manner.</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Example</a:t>
            </a:r>
            <a:endParaRPr lang="en-US" dirty="0"/>
          </a:p>
        </p:txBody>
      </p:sp>
      <p:sp>
        <p:nvSpPr>
          <p:cNvPr id="3" name="Content Placeholder 2"/>
          <p:cNvSpPr>
            <a:spLocks noGrp="1"/>
          </p:cNvSpPr>
          <p:nvPr>
            <p:ph idx="1"/>
          </p:nvPr>
        </p:nvSpPr>
        <p:spPr>
          <a:xfrm>
            <a:off x="457200" y="990600"/>
            <a:ext cx="8229600" cy="5715000"/>
          </a:xfrm>
        </p:spPr>
        <p:txBody>
          <a:bodyPr/>
          <a:lstStyle/>
          <a:p>
            <a:r>
              <a:rPr lang="en-US" sz="2800" dirty="0" smtClean="0"/>
              <a:t>Let’s take two transactions T1 and T2,</a:t>
            </a:r>
          </a:p>
          <a:p>
            <a:r>
              <a:rPr lang="en-US" sz="2800" dirty="0" smtClean="0"/>
              <a:t>If both transactions are performed without interfering each other then it is called as serial schedule, it can be represented as follows −</a:t>
            </a:r>
          </a:p>
          <a:p>
            <a:pPr>
              <a:buNone/>
            </a:pPr>
            <a:endParaRPr lang="en-US" dirty="0"/>
          </a:p>
        </p:txBody>
      </p:sp>
      <p:pic>
        <p:nvPicPr>
          <p:cNvPr id="4" name="Picture 3" descr="schedule1.png"/>
          <p:cNvPicPr>
            <a:picLocks noChangeAspect="1"/>
          </p:cNvPicPr>
          <p:nvPr/>
        </p:nvPicPr>
        <p:blipFill>
          <a:blip r:embed="rId2"/>
          <a:stretch>
            <a:fillRect/>
          </a:stretch>
        </p:blipFill>
        <p:spPr>
          <a:xfrm>
            <a:off x="1524000" y="3200400"/>
            <a:ext cx="6439799" cy="2772162"/>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219200"/>
            <a:ext cx="8229600" cy="4906963"/>
          </a:xfrm>
        </p:spPr>
        <p:txBody>
          <a:bodyPr>
            <a:normAutofit/>
          </a:bodyPr>
          <a:lstStyle/>
          <a:p>
            <a:r>
              <a:rPr lang="en-US" sz="2000" b="1" dirty="0" smtClean="0"/>
              <a:t>Non serial schedule</a:t>
            </a:r>
            <a:r>
              <a:rPr lang="en-US" sz="2000" dirty="0" smtClean="0"/>
              <a:t> − When a transaction is overlapped between the transaction T1 and T2.</a:t>
            </a:r>
          </a:p>
          <a:p>
            <a:pPr>
              <a:buNone/>
            </a:pPr>
            <a:r>
              <a:rPr lang="en-US" sz="2000" b="1" dirty="0" smtClean="0"/>
              <a:t>Example</a:t>
            </a:r>
          </a:p>
          <a:p>
            <a:r>
              <a:rPr lang="en-US" sz="2000" dirty="0" smtClean="0"/>
              <a:t>Consider the following example −</a:t>
            </a:r>
          </a:p>
          <a:p>
            <a:pPr>
              <a:buNone/>
            </a:pPr>
            <a:r>
              <a:rPr lang="en-US" sz="2000" dirty="0" smtClean="0"/>
              <a:t>      </a:t>
            </a:r>
            <a:endParaRPr lang="en-US" sz="2000" dirty="0"/>
          </a:p>
        </p:txBody>
      </p:sp>
      <p:pic>
        <p:nvPicPr>
          <p:cNvPr id="4" name="Picture 3" descr="schedule2.png"/>
          <p:cNvPicPr>
            <a:picLocks noChangeAspect="1"/>
          </p:cNvPicPr>
          <p:nvPr/>
        </p:nvPicPr>
        <p:blipFill>
          <a:blip r:embed="rId2"/>
          <a:stretch>
            <a:fillRect/>
          </a:stretch>
        </p:blipFill>
        <p:spPr>
          <a:xfrm>
            <a:off x="1524000" y="2971800"/>
            <a:ext cx="6430273" cy="2915004"/>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smtClean="0"/>
              <a:t>A Serial schedule doesn’t support concurrent execution of transactions while a non-serial schedule supports concurrency. </a:t>
            </a:r>
          </a:p>
          <a:p>
            <a:r>
              <a:rPr lang="en-US" dirty="0" smtClean="0"/>
              <a:t>We also learned in </a:t>
            </a:r>
            <a:r>
              <a:rPr lang="en-US" b="1" dirty="0" smtClean="0"/>
              <a:t>Serializability</a:t>
            </a:r>
            <a:r>
              <a:rPr lang="en-US" dirty="0" smtClean="0"/>
              <a:t> that a non-serial schedule may leave the database in inconsistent state so we need to check these non-serial schedules for the Serializability.</a:t>
            </a:r>
          </a:p>
          <a:p>
            <a:pPr>
              <a:buNone/>
            </a:pP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t/>
            </a:r>
            <a:br>
              <a:rPr lang="en-US" b="1" dirty="0" smtClean="0"/>
            </a:br>
            <a:r>
              <a:rPr lang="en-US" b="1" dirty="0" smtClean="0"/>
              <a:t>Types of Serializability</a:t>
            </a:r>
            <a:br>
              <a:rPr lang="en-US" b="1" dirty="0" smtClean="0"/>
            </a:br>
            <a:endParaRPr lang="en-US" dirty="0"/>
          </a:p>
        </p:txBody>
      </p:sp>
      <p:sp>
        <p:nvSpPr>
          <p:cNvPr id="3" name="Content Placeholder 2"/>
          <p:cNvSpPr>
            <a:spLocks noGrp="1"/>
          </p:cNvSpPr>
          <p:nvPr>
            <p:ph idx="1"/>
          </p:nvPr>
        </p:nvSpPr>
        <p:spPr>
          <a:xfrm>
            <a:off x="457200" y="1219200"/>
            <a:ext cx="8229600" cy="4906963"/>
          </a:xfrm>
        </p:spPr>
        <p:txBody>
          <a:bodyPr/>
          <a:lstStyle/>
          <a:p>
            <a:r>
              <a:rPr lang="en-US" dirty="0" smtClean="0"/>
              <a:t>There are two types of Serializability.</a:t>
            </a:r>
          </a:p>
          <a:p>
            <a:pPr>
              <a:buNone/>
            </a:pPr>
            <a:r>
              <a:rPr lang="en-US" dirty="0" smtClean="0"/>
              <a:t>    1. </a:t>
            </a:r>
            <a:r>
              <a:rPr lang="en-US" b="1" dirty="0" smtClean="0"/>
              <a:t>Conflict Serializability</a:t>
            </a:r>
            <a:r>
              <a:rPr lang="en-US" dirty="0" smtClean="0"/>
              <a:t/>
            </a:r>
            <a:br>
              <a:rPr lang="en-US" dirty="0" smtClean="0"/>
            </a:br>
            <a:r>
              <a:rPr lang="en-US" dirty="0" smtClean="0"/>
              <a:t>2. </a:t>
            </a:r>
            <a:r>
              <a:rPr lang="en-US" b="1" dirty="0" smtClean="0"/>
              <a:t>View Serializability</a:t>
            </a:r>
            <a:endParaRPr lang="en-US" dirty="0" smtClean="0"/>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smtClean="0"/>
              <a:t>Conflict Serializability</a:t>
            </a:r>
            <a:endParaRPr lang="en-US" dirty="0"/>
          </a:p>
        </p:txBody>
      </p:sp>
      <p:sp>
        <p:nvSpPr>
          <p:cNvPr id="3" name="Content Placeholder 2"/>
          <p:cNvSpPr>
            <a:spLocks noGrp="1"/>
          </p:cNvSpPr>
          <p:nvPr>
            <p:ph idx="1"/>
          </p:nvPr>
        </p:nvSpPr>
        <p:spPr>
          <a:xfrm>
            <a:off x="457200" y="1066800"/>
            <a:ext cx="8229600" cy="5059363"/>
          </a:xfrm>
        </p:spPr>
        <p:txBody>
          <a:bodyPr/>
          <a:lstStyle/>
          <a:p>
            <a:r>
              <a:rPr lang="en-US" b="1" dirty="0" smtClean="0"/>
              <a:t>Conflict Serializability</a:t>
            </a:r>
            <a:r>
              <a:rPr lang="en-US" dirty="0" smtClean="0"/>
              <a:t> is one of the type of Serializability, which can be used to check whether a non-serial schedule is conflict </a:t>
            </a:r>
            <a:r>
              <a:rPr lang="en-US" dirty="0" err="1" smtClean="0"/>
              <a:t>serializable</a:t>
            </a:r>
            <a:r>
              <a:rPr lang="en-US" dirty="0" smtClean="0"/>
              <a:t> or not.</a:t>
            </a:r>
          </a:p>
          <a:p>
            <a:pPr>
              <a:buNone/>
            </a:pPr>
            <a:r>
              <a:rPr lang="en-US" dirty="0" smtClean="0"/>
              <a:t>What is Conflict Serializability?</a:t>
            </a:r>
          </a:p>
          <a:p>
            <a:r>
              <a:rPr lang="en-US" dirty="0" smtClean="0"/>
              <a:t>A schedule is called conflict </a:t>
            </a:r>
            <a:r>
              <a:rPr lang="en-US" dirty="0" err="1" smtClean="0"/>
              <a:t>serializable</a:t>
            </a:r>
            <a:r>
              <a:rPr lang="en-US" dirty="0" smtClean="0"/>
              <a:t> if we can convert it into a serial schedule after swapping its non-conflicting operations.</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smtClean="0"/>
              <a:t/>
            </a:r>
            <a:br>
              <a:rPr lang="en-US" b="1" dirty="0" smtClean="0"/>
            </a:br>
            <a:r>
              <a:rPr lang="en-US" b="1" dirty="0" smtClean="0"/>
              <a:t>Conflicting operations</a:t>
            </a:r>
            <a:br>
              <a:rPr lang="en-US" b="1" dirty="0" smtClean="0"/>
            </a:b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Two operations are said to be in conflict, if they satisfy all the following three conditions:</a:t>
            </a:r>
          </a:p>
          <a:p>
            <a:pPr>
              <a:buNone/>
            </a:pPr>
            <a:r>
              <a:rPr lang="en-US" dirty="0" smtClean="0"/>
              <a:t>    1. Both the operations should belong to different transactions.</a:t>
            </a:r>
            <a:br>
              <a:rPr lang="en-US" dirty="0" smtClean="0"/>
            </a:br>
            <a:r>
              <a:rPr lang="en-US" dirty="0" smtClean="0"/>
              <a:t>2. Both the operations are working on same data item.</a:t>
            </a:r>
            <a:br>
              <a:rPr lang="en-US" dirty="0" smtClean="0"/>
            </a:br>
            <a:r>
              <a:rPr lang="en-US" dirty="0" smtClean="0"/>
              <a:t>3. At least one of the operation is a write operation.</a:t>
            </a:r>
          </a:p>
          <a:p>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Examples</a:t>
            </a:r>
            <a:endParaRPr lang="en-US" dirty="0"/>
          </a:p>
        </p:txBody>
      </p:sp>
      <p:sp>
        <p:nvSpPr>
          <p:cNvPr id="3" name="Content Placeholder 2"/>
          <p:cNvSpPr>
            <a:spLocks noGrp="1"/>
          </p:cNvSpPr>
          <p:nvPr>
            <p:ph idx="1"/>
          </p:nvPr>
        </p:nvSpPr>
        <p:spPr>
          <a:xfrm>
            <a:off x="457200" y="1066800"/>
            <a:ext cx="8229600" cy="5059363"/>
          </a:xfrm>
        </p:spPr>
        <p:txBody>
          <a:bodyPr>
            <a:normAutofit fontScale="85000" lnSpcReduction="10000"/>
          </a:bodyPr>
          <a:lstStyle/>
          <a:p>
            <a:r>
              <a:rPr lang="en-US" b="1" dirty="0" smtClean="0"/>
              <a:t>Example 1:</a:t>
            </a:r>
            <a:r>
              <a:rPr lang="en-US" dirty="0" smtClean="0"/>
              <a:t> Operation W(X) of transaction T1 and operation R(X) of transaction T2 are conflicting operations, because they satisfy all the three conditions mentioned above. They belong to different transactions, they are working on same data item X, one of the operation in write operation.</a:t>
            </a:r>
          </a:p>
          <a:p>
            <a:r>
              <a:rPr lang="en-US" b="1" dirty="0" smtClean="0"/>
              <a:t>Example 2:</a:t>
            </a:r>
            <a:r>
              <a:rPr lang="en-US" dirty="0" smtClean="0"/>
              <a:t> Similarly Operations W(X) of T1 and W(X) of T2 are conflicting operations.</a:t>
            </a:r>
          </a:p>
          <a:p>
            <a:r>
              <a:rPr lang="en-US" b="1" dirty="0" smtClean="0"/>
              <a:t>Example 3:</a:t>
            </a:r>
            <a:r>
              <a:rPr lang="en-US" dirty="0" smtClean="0"/>
              <a:t> Operations W(X) of T1 and W(Y) of T2 are non-conflicting operations because both the write operations are not working on same data item so these operations don’t satisfy the second condition.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Examples Cont..</a:t>
            </a:r>
            <a:endParaRPr lang="en-US" dirty="0"/>
          </a:p>
        </p:txBody>
      </p:sp>
      <p:sp>
        <p:nvSpPr>
          <p:cNvPr id="3" name="Content Placeholder 2"/>
          <p:cNvSpPr>
            <a:spLocks noGrp="1"/>
          </p:cNvSpPr>
          <p:nvPr>
            <p:ph idx="1"/>
          </p:nvPr>
        </p:nvSpPr>
        <p:spPr>
          <a:xfrm>
            <a:off x="457200" y="990600"/>
            <a:ext cx="8229600" cy="5135563"/>
          </a:xfrm>
        </p:spPr>
        <p:txBody>
          <a:bodyPr/>
          <a:lstStyle/>
          <a:p>
            <a:r>
              <a:rPr lang="en-US" b="1" dirty="0" smtClean="0"/>
              <a:t>Example 4:</a:t>
            </a:r>
            <a:r>
              <a:rPr lang="en-US" dirty="0" smtClean="0"/>
              <a:t> Similarly R(X) of T1 and R(X) of T2 are non-conflicting operations because none of them is write operation.</a:t>
            </a:r>
          </a:p>
          <a:p>
            <a:r>
              <a:rPr lang="en-US" b="1" dirty="0" smtClean="0"/>
              <a:t>Example 5:</a:t>
            </a:r>
            <a:r>
              <a:rPr lang="en-US" dirty="0" smtClean="0"/>
              <a:t> Similarly W(X) of T1 and R(X) of T1 are non-conflicting operations because both the operations belong to same transaction T1.</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Example of Fund Transfer</a:t>
            </a:r>
            <a:endParaRPr lang="en-US" dirty="0"/>
          </a:p>
        </p:txBody>
      </p:sp>
      <p:sp>
        <p:nvSpPr>
          <p:cNvPr id="3" name="Content Placeholder 2"/>
          <p:cNvSpPr>
            <a:spLocks noGrp="1"/>
          </p:cNvSpPr>
          <p:nvPr>
            <p:ph idx="1"/>
          </p:nvPr>
        </p:nvSpPr>
        <p:spPr>
          <a:xfrm>
            <a:off x="457200" y="990600"/>
            <a:ext cx="8229600" cy="5135563"/>
          </a:xfrm>
        </p:spPr>
        <p:txBody>
          <a:bodyPr>
            <a:normAutofit fontScale="77500" lnSpcReduction="20000"/>
          </a:bodyPr>
          <a:lstStyle/>
          <a:p>
            <a:pPr>
              <a:buFont typeface="Wingdings" pitchFamily="2" charset="2"/>
              <a:buChar char="Ø"/>
            </a:pPr>
            <a:r>
              <a:rPr lang="en-US" dirty="0" smtClean="0"/>
              <a:t>Transaction to transfer $50 from account A to account B:</a:t>
            </a:r>
          </a:p>
          <a:p>
            <a:pPr>
              <a:buNone/>
            </a:pPr>
            <a:r>
              <a:rPr lang="en-US" dirty="0" smtClean="0"/>
              <a:t>          1. read(A) </a:t>
            </a:r>
          </a:p>
          <a:p>
            <a:pPr>
              <a:buNone/>
            </a:pPr>
            <a:r>
              <a:rPr lang="en-US" dirty="0" smtClean="0"/>
              <a:t>          2. A := A – 50 </a:t>
            </a:r>
          </a:p>
          <a:p>
            <a:pPr>
              <a:buNone/>
            </a:pPr>
            <a:r>
              <a:rPr lang="en-US" dirty="0" smtClean="0"/>
              <a:t>          3. write(A) </a:t>
            </a:r>
          </a:p>
          <a:p>
            <a:pPr>
              <a:buNone/>
            </a:pPr>
            <a:r>
              <a:rPr lang="en-US" dirty="0" smtClean="0"/>
              <a:t>          4. read(B) </a:t>
            </a:r>
          </a:p>
          <a:p>
            <a:pPr>
              <a:buNone/>
            </a:pPr>
            <a:r>
              <a:rPr lang="en-US" dirty="0" smtClean="0"/>
              <a:t>          5. B := B + 50</a:t>
            </a:r>
          </a:p>
          <a:p>
            <a:pPr>
              <a:buNone/>
            </a:pPr>
            <a:r>
              <a:rPr lang="en-US" dirty="0" smtClean="0"/>
              <a:t>          6. write(B) </a:t>
            </a:r>
          </a:p>
          <a:p>
            <a:pPr>
              <a:buFont typeface="Wingdings" pitchFamily="2" charset="2"/>
              <a:buChar char="Ø"/>
            </a:pPr>
            <a:r>
              <a:rPr lang="en-US" dirty="0" smtClean="0"/>
              <a:t>  </a:t>
            </a:r>
            <a:r>
              <a:rPr lang="en-US" dirty="0" smtClean="0">
                <a:solidFill>
                  <a:srgbClr val="FF0000"/>
                </a:solidFill>
              </a:rPr>
              <a:t>Consistency requirement</a:t>
            </a:r>
            <a:r>
              <a:rPr lang="en-US" dirty="0" smtClean="0"/>
              <a:t>: – the sum of A and B is unchanged by the execution of the transaction. </a:t>
            </a:r>
          </a:p>
          <a:p>
            <a:pPr>
              <a:buFont typeface="Wingdings" pitchFamily="2" charset="2"/>
              <a:buChar char="Ø"/>
            </a:pPr>
            <a:r>
              <a:rPr lang="en-US" dirty="0" smtClean="0">
                <a:solidFill>
                  <a:srgbClr val="FF0000"/>
                </a:solidFill>
              </a:rPr>
              <a:t> Atomicity requirement </a:t>
            </a:r>
            <a:r>
              <a:rPr lang="en-US" dirty="0" smtClean="0"/>
              <a:t>:-— if the transaction fails after step 3 and before step 6, the system should ensure that its updates are not reflected in the database, else an inconsistency will result.</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
            </a:r>
            <a:br>
              <a:rPr lang="en-US" b="1" dirty="0" smtClean="0"/>
            </a:br>
            <a:r>
              <a:rPr lang="en-US" b="1" dirty="0" smtClean="0"/>
              <a:t>What is View Serializability?</a:t>
            </a:r>
            <a:br>
              <a:rPr lang="en-US" b="1" dirty="0" smtClean="0"/>
            </a:b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View Serializability is a process to find out that a given </a:t>
            </a:r>
            <a:r>
              <a:rPr lang="en-US" b="1" dirty="0" smtClean="0"/>
              <a:t>schedule</a:t>
            </a:r>
            <a:r>
              <a:rPr lang="en-US" dirty="0" smtClean="0"/>
              <a:t> is view </a:t>
            </a:r>
            <a:r>
              <a:rPr lang="en-US" dirty="0" err="1" smtClean="0"/>
              <a:t>serializable</a:t>
            </a:r>
            <a:r>
              <a:rPr lang="en-US" dirty="0" smtClean="0"/>
              <a:t> or not.</a:t>
            </a:r>
          </a:p>
          <a:p>
            <a:r>
              <a:rPr lang="en-US" dirty="0" smtClean="0"/>
              <a:t>To check whether a given schedule is view </a:t>
            </a:r>
            <a:r>
              <a:rPr lang="en-US" dirty="0" err="1" smtClean="0"/>
              <a:t>serializable</a:t>
            </a:r>
            <a:r>
              <a:rPr lang="en-US" dirty="0" smtClean="0"/>
              <a:t>, we need to check whether the given schedule is </a:t>
            </a:r>
            <a:r>
              <a:rPr lang="en-US" b="1" dirty="0" smtClean="0"/>
              <a:t>View Equivalent</a:t>
            </a:r>
            <a:r>
              <a:rPr lang="en-US" dirty="0" smtClean="0"/>
              <a:t> to its serial schedule. </a:t>
            </a:r>
          </a:p>
          <a:p>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buNone/>
            </a:pPr>
            <a:r>
              <a:rPr lang="en-US" dirty="0" smtClean="0"/>
              <a:t>A schedule is view-</a:t>
            </a:r>
            <a:r>
              <a:rPr lang="en-US" dirty="0" err="1" smtClean="0"/>
              <a:t>serializability</a:t>
            </a:r>
            <a:r>
              <a:rPr lang="en-US" dirty="0" smtClean="0"/>
              <a:t>  if it is viewed equivalent to a serial schedule.</a:t>
            </a:r>
          </a:p>
          <a:p>
            <a:pPr>
              <a:buNone/>
            </a:pPr>
            <a:r>
              <a:rPr lang="en-US" dirty="0" smtClean="0"/>
              <a:t>The rules it follows are as follows −</a:t>
            </a:r>
          </a:p>
          <a:p>
            <a:r>
              <a:rPr lang="en-US" dirty="0" smtClean="0"/>
              <a:t>T1 is reading the initial value of A, then T2 also reads the initial value of A.</a:t>
            </a:r>
          </a:p>
          <a:p>
            <a:r>
              <a:rPr lang="en-US" dirty="0" smtClean="0"/>
              <a:t>T1 is the reading value written by T2, then T2 also reads the value written by T1.</a:t>
            </a:r>
          </a:p>
          <a:p>
            <a:r>
              <a:rPr lang="en-US" dirty="0" smtClean="0"/>
              <a:t>T1 is writing the final value, and then T2 also has the write operation as the final value.</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Recoverability of Schedule</a:t>
            </a:r>
            <a:endParaRPr lang="en-US" dirty="0"/>
          </a:p>
        </p:txBody>
      </p:sp>
      <p:sp>
        <p:nvSpPr>
          <p:cNvPr id="3" name="Content Placeholder 2"/>
          <p:cNvSpPr>
            <a:spLocks noGrp="1"/>
          </p:cNvSpPr>
          <p:nvPr>
            <p:ph idx="1"/>
          </p:nvPr>
        </p:nvSpPr>
        <p:spPr>
          <a:xfrm>
            <a:off x="457200" y="1143000"/>
            <a:ext cx="8229600" cy="4983163"/>
          </a:xfrm>
        </p:spPr>
        <p:txBody>
          <a:bodyPr>
            <a:noAutofit/>
          </a:bodyPr>
          <a:lstStyle/>
          <a:p>
            <a:r>
              <a:rPr lang="en-US" dirty="0" smtClean="0"/>
              <a:t>Sometimes a transaction may not execute completely due to a software issue, system crash or hardware failure. </a:t>
            </a:r>
            <a:endParaRPr lang="en-US" dirty="0" smtClean="0"/>
          </a:p>
          <a:p>
            <a:r>
              <a:rPr lang="en-US" dirty="0" smtClean="0"/>
              <a:t>In </a:t>
            </a:r>
            <a:r>
              <a:rPr lang="en-US" dirty="0" smtClean="0"/>
              <a:t>that case, the failed transaction has to be rollback</a:t>
            </a:r>
            <a:r>
              <a:rPr lang="en-US" dirty="0" smtClean="0"/>
              <a:t>.</a:t>
            </a:r>
          </a:p>
          <a:p>
            <a:r>
              <a:rPr lang="en-US" dirty="0" smtClean="0"/>
              <a:t> </a:t>
            </a:r>
            <a:r>
              <a:rPr lang="en-US" dirty="0" smtClean="0"/>
              <a:t>But some other transaction may also have used value produced by the failed </a:t>
            </a:r>
            <a:r>
              <a:rPr lang="en-US" dirty="0" smtClean="0"/>
              <a:t>transaction.</a:t>
            </a:r>
          </a:p>
          <a:p>
            <a:r>
              <a:rPr lang="en-US" dirty="0" smtClean="0"/>
              <a:t>So </a:t>
            </a:r>
            <a:r>
              <a:rPr lang="en-US" dirty="0" smtClean="0"/>
              <a:t>we also have to rollback those transactions.</a:t>
            </a:r>
          </a:p>
          <a:p>
            <a:pPr>
              <a:buNone/>
            </a:pPr>
            <a:r>
              <a:rPr lang="en-US" dirty="0" smtClean="0"/>
              <a:t/>
            </a:r>
            <a:br>
              <a:rPr lang="en-US" dirty="0" smtClean="0"/>
            </a:b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Irrecoverable schedule</a:t>
            </a:r>
            <a:endParaRPr lang="en-US" dirty="0"/>
          </a:p>
        </p:txBody>
      </p:sp>
      <p:sp>
        <p:nvSpPr>
          <p:cNvPr id="3" name="Content Placeholder 2"/>
          <p:cNvSpPr>
            <a:spLocks noGrp="1"/>
          </p:cNvSpPr>
          <p:nvPr>
            <p:ph idx="1"/>
          </p:nvPr>
        </p:nvSpPr>
        <p:spPr>
          <a:xfrm>
            <a:off x="457200" y="1219200"/>
            <a:ext cx="8229600" cy="5181600"/>
          </a:xfrm>
        </p:spPr>
        <p:txBody>
          <a:bodyPr>
            <a:normAutofit/>
          </a:bodyPr>
          <a:lstStyle/>
          <a:p>
            <a:r>
              <a:rPr lang="en-US" sz="2800" dirty="0" smtClean="0"/>
              <a:t>The schedule will be irrecoverable if </a:t>
            </a:r>
            <a:r>
              <a:rPr lang="en-US" sz="2800" dirty="0" err="1" smtClean="0"/>
              <a:t>Tj</a:t>
            </a:r>
            <a:r>
              <a:rPr lang="en-US" sz="2800" dirty="0" smtClean="0"/>
              <a:t> reads the updated value of Ti and </a:t>
            </a:r>
            <a:r>
              <a:rPr lang="en-US" sz="2800" dirty="0" err="1" smtClean="0"/>
              <a:t>Tj</a:t>
            </a:r>
            <a:r>
              <a:rPr lang="en-US" sz="2800" dirty="0" smtClean="0"/>
              <a:t> committed before Ti commit</a:t>
            </a:r>
            <a:r>
              <a:rPr lang="en-US" sz="2800" dirty="0" smtClean="0"/>
              <a:t>.</a:t>
            </a:r>
          </a:p>
          <a:p>
            <a:pPr>
              <a:buNone/>
            </a:pPr>
            <a:r>
              <a:rPr lang="en-US" sz="2800" dirty="0" smtClean="0"/>
              <a:t> </a:t>
            </a:r>
            <a:r>
              <a:rPr lang="en-US" sz="2800" dirty="0" smtClean="0"/>
              <a:t>   </a:t>
            </a:r>
            <a:endParaRPr lang="en-US" sz="2800" dirty="0"/>
          </a:p>
        </p:txBody>
      </p:sp>
      <p:pic>
        <p:nvPicPr>
          <p:cNvPr id="4" name="Picture 3" descr="r1.png"/>
          <p:cNvPicPr>
            <a:picLocks noChangeAspect="1"/>
          </p:cNvPicPr>
          <p:nvPr/>
        </p:nvPicPr>
        <p:blipFill>
          <a:blip r:embed="rId2"/>
          <a:stretch>
            <a:fillRect/>
          </a:stretch>
        </p:blipFill>
        <p:spPr>
          <a:xfrm>
            <a:off x="1104919" y="2667000"/>
            <a:ext cx="7186353" cy="29718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Example Cont…</a:t>
            </a:r>
            <a:endParaRPr lang="en-US" dirty="0"/>
          </a:p>
        </p:txBody>
      </p:sp>
      <p:sp>
        <p:nvSpPr>
          <p:cNvPr id="3" name="Content Placeholder 2"/>
          <p:cNvSpPr>
            <a:spLocks noGrp="1"/>
          </p:cNvSpPr>
          <p:nvPr>
            <p:ph idx="1"/>
          </p:nvPr>
        </p:nvSpPr>
        <p:spPr>
          <a:xfrm>
            <a:off x="457200" y="990600"/>
            <a:ext cx="8229600" cy="5135563"/>
          </a:xfrm>
        </p:spPr>
        <p:txBody>
          <a:bodyPr>
            <a:normAutofit fontScale="92500" lnSpcReduction="10000"/>
          </a:bodyPr>
          <a:lstStyle/>
          <a:p>
            <a:r>
              <a:rPr lang="en-US" dirty="0" smtClean="0"/>
              <a:t>The above table 1 shows a schedule which has two transactions. </a:t>
            </a:r>
            <a:endParaRPr lang="en-US" dirty="0" smtClean="0"/>
          </a:p>
          <a:p>
            <a:r>
              <a:rPr lang="en-US" dirty="0" smtClean="0"/>
              <a:t>T1 </a:t>
            </a:r>
            <a:r>
              <a:rPr lang="en-US" dirty="0" smtClean="0"/>
              <a:t>reads and writes the value of A and that value is read and written by T2</a:t>
            </a:r>
            <a:r>
              <a:rPr lang="en-US" dirty="0" smtClean="0"/>
              <a:t>.</a:t>
            </a:r>
          </a:p>
          <a:p>
            <a:r>
              <a:rPr lang="en-US" dirty="0" smtClean="0"/>
              <a:t> </a:t>
            </a:r>
            <a:r>
              <a:rPr lang="en-US" dirty="0" smtClean="0"/>
              <a:t>T2 commits but later on, T1 fails. Due to the failure, we have to rollback T1</a:t>
            </a:r>
            <a:r>
              <a:rPr lang="en-US" dirty="0" smtClean="0"/>
              <a:t>.</a:t>
            </a:r>
          </a:p>
          <a:p>
            <a:r>
              <a:rPr lang="en-US" dirty="0" smtClean="0"/>
              <a:t> </a:t>
            </a:r>
            <a:r>
              <a:rPr lang="en-US" dirty="0" smtClean="0"/>
              <a:t>T2 should also be rollback because it reads the value written by T1, but T2 can't be rollback because it already committed. </a:t>
            </a:r>
            <a:endParaRPr lang="en-US" dirty="0" smtClean="0"/>
          </a:p>
          <a:p>
            <a:r>
              <a:rPr lang="en-US" dirty="0" smtClean="0"/>
              <a:t>So </a:t>
            </a:r>
            <a:r>
              <a:rPr lang="en-US" dirty="0" smtClean="0"/>
              <a:t>this type of schedule is known as irrecoverable schedule.</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sz="3600" b="1" dirty="0" smtClean="0"/>
              <a:t>Recoverable with cascading </a:t>
            </a:r>
            <a:r>
              <a:rPr lang="en-US" sz="3600" b="1" dirty="0" smtClean="0"/>
              <a:t>rollback</a:t>
            </a:r>
            <a:endParaRPr lang="en-US" sz="3600" dirty="0"/>
          </a:p>
        </p:txBody>
      </p:sp>
      <p:sp>
        <p:nvSpPr>
          <p:cNvPr id="3" name="Content Placeholder 2"/>
          <p:cNvSpPr>
            <a:spLocks noGrp="1"/>
          </p:cNvSpPr>
          <p:nvPr>
            <p:ph idx="1"/>
          </p:nvPr>
        </p:nvSpPr>
        <p:spPr>
          <a:xfrm>
            <a:off x="457200" y="914400"/>
            <a:ext cx="8229600" cy="5211763"/>
          </a:xfrm>
        </p:spPr>
        <p:txBody>
          <a:bodyPr>
            <a:normAutofit/>
          </a:bodyPr>
          <a:lstStyle/>
          <a:p>
            <a:r>
              <a:rPr lang="en-US" sz="2400" dirty="0" smtClean="0"/>
              <a:t>The schedule will be recoverable with cascading rollback if </a:t>
            </a:r>
            <a:r>
              <a:rPr lang="en-US" sz="2400" dirty="0" err="1" smtClean="0"/>
              <a:t>Tj</a:t>
            </a:r>
            <a:r>
              <a:rPr lang="en-US" sz="2400" dirty="0" smtClean="0"/>
              <a:t> reads the updated value of Ti. </a:t>
            </a:r>
            <a:endParaRPr lang="en-US" sz="2400" dirty="0" smtClean="0"/>
          </a:p>
          <a:p>
            <a:r>
              <a:rPr lang="en-US" sz="2400" dirty="0" smtClean="0"/>
              <a:t>Commit </a:t>
            </a:r>
            <a:r>
              <a:rPr lang="en-US" sz="2400" dirty="0" smtClean="0"/>
              <a:t>of </a:t>
            </a:r>
            <a:r>
              <a:rPr lang="en-US" sz="2400" dirty="0" err="1" smtClean="0"/>
              <a:t>Tj</a:t>
            </a:r>
            <a:r>
              <a:rPr lang="en-US" sz="2400" dirty="0" smtClean="0"/>
              <a:t> is delayed till commit of Ti.</a:t>
            </a:r>
            <a:endParaRPr lang="en-US" sz="2400" dirty="0"/>
          </a:p>
        </p:txBody>
      </p:sp>
      <p:pic>
        <p:nvPicPr>
          <p:cNvPr id="4" name="Picture 3" descr="r2.png"/>
          <p:cNvPicPr>
            <a:picLocks noChangeAspect="1"/>
          </p:cNvPicPr>
          <p:nvPr/>
        </p:nvPicPr>
        <p:blipFill>
          <a:blip r:embed="rId2"/>
          <a:stretch>
            <a:fillRect/>
          </a:stretch>
        </p:blipFill>
        <p:spPr>
          <a:xfrm>
            <a:off x="838200" y="2438400"/>
            <a:ext cx="7867129" cy="2681439"/>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Example Cont…</a:t>
            </a:r>
            <a:endParaRPr lang="en-US" dirty="0"/>
          </a:p>
        </p:txBody>
      </p:sp>
      <p:sp>
        <p:nvSpPr>
          <p:cNvPr id="3" name="Content Placeholder 2"/>
          <p:cNvSpPr>
            <a:spLocks noGrp="1"/>
          </p:cNvSpPr>
          <p:nvPr>
            <p:ph idx="1"/>
          </p:nvPr>
        </p:nvSpPr>
        <p:spPr>
          <a:xfrm>
            <a:off x="457200" y="990600"/>
            <a:ext cx="8229600" cy="5135563"/>
          </a:xfrm>
        </p:spPr>
        <p:txBody>
          <a:bodyPr>
            <a:normAutofit fontScale="92500" lnSpcReduction="10000"/>
          </a:bodyPr>
          <a:lstStyle/>
          <a:p>
            <a:r>
              <a:rPr lang="en-US" dirty="0" smtClean="0"/>
              <a:t>The above table </a:t>
            </a:r>
            <a:r>
              <a:rPr lang="en-US" dirty="0" smtClean="0"/>
              <a:t> </a:t>
            </a:r>
            <a:r>
              <a:rPr lang="en-US" dirty="0" smtClean="0"/>
              <a:t>shows a schedule with two transactions. </a:t>
            </a:r>
            <a:endParaRPr lang="en-US" dirty="0" smtClean="0"/>
          </a:p>
          <a:p>
            <a:r>
              <a:rPr lang="en-US" dirty="0" smtClean="0"/>
              <a:t>Transaction </a:t>
            </a:r>
            <a:r>
              <a:rPr lang="en-US" dirty="0" smtClean="0"/>
              <a:t>T1 reads and writes A, and that value is read and written by transaction </a:t>
            </a:r>
            <a:r>
              <a:rPr lang="en-US" dirty="0" smtClean="0"/>
              <a:t>T2.</a:t>
            </a:r>
          </a:p>
          <a:p>
            <a:r>
              <a:rPr lang="en-US" dirty="0" smtClean="0"/>
              <a:t>But </a:t>
            </a:r>
            <a:r>
              <a:rPr lang="en-US" dirty="0" smtClean="0"/>
              <a:t>later on, T1 fails. Due to this, we have to rollback T1</a:t>
            </a:r>
            <a:r>
              <a:rPr lang="en-US" dirty="0" smtClean="0"/>
              <a:t>.</a:t>
            </a:r>
          </a:p>
          <a:p>
            <a:r>
              <a:rPr lang="en-US" dirty="0" smtClean="0"/>
              <a:t> </a:t>
            </a:r>
            <a:r>
              <a:rPr lang="en-US" dirty="0" smtClean="0"/>
              <a:t>T2 should be rollback because T2 has read the value written by T1. </a:t>
            </a:r>
            <a:endParaRPr lang="en-US" dirty="0" smtClean="0"/>
          </a:p>
          <a:p>
            <a:r>
              <a:rPr lang="en-US" dirty="0" smtClean="0"/>
              <a:t>As </a:t>
            </a:r>
            <a:r>
              <a:rPr lang="en-US" dirty="0" smtClean="0"/>
              <a:t>it has not committed before T1 commits so we can rollback transaction T2 as well. So it is recoverable with cascade rollback.</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Cascade </a:t>
            </a:r>
            <a:r>
              <a:rPr lang="en-US" dirty="0" smtClean="0"/>
              <a:t>less recoverable schedule.</a:t>
            </a:r>
            <a:endParaRPr lang="en-US" dirty="0"/>
          </a:p>
        </p:txBody>
      </p:sp>
      <p:sp>
        <p:nvSpPr>
          <p:cNvPr id="3" name="Content Placeholder 2"/>
          <p:cNvSpPr>
            <a:spLocks noGrp="1"/>
          </p:cNvSpPr>
          <p:nvPr>
            <p:ph idx="1"/>
          </p:nvPr>
        </p:nvSpPr>
        <p:spPr>
          <a:xfrm>
            <a:off x="457200" y="990600"/>
            <a:ext cx="8229600" cy="5486400"/>
          </a:xfrm>
        </p:spPr>
        <p:txBody>
          <a:bodyPr>
            <a:normAutofit/>
          </a:bodyPr>
          <a:lstStyle/>
          <a:p>
            <a:r>
              <a:rPr lang="en-US" sz="2800" dirty="0" smtClean="0"/>
              <a:t>The above Table </a:t>
            </a:r>
            <a:r>
              <a:rPr lang="en-US" sz="2800" dirty="0" smtClean="0"/>
              <a:t> </a:t>
            </a:r>
            <a:r>
              <a:rPr lang="en-US" sz="2800" dirty="0" smtClean="0"/>
              <a:t>shows a schedule with two transactions</a:t>
            </a:r>
            <a:r>
              <a:rPr lang="en-US" sz="2800" dirty="0" smtClean="0"/>
              <a:t>.</a:t>
            </a:r>
          </a:p>
          <a:p>
            <a:r>
              <a:rPr lang="en-US" sz="2800" dirty="0" smtClean="0"/>
              <a:t> </a:t>
            </a:r>
            <a:r>
              <a:rPr lang="en-US" sz="2800" dirty="0" smtClean="0"/>
              <a:t>Transaction T1 reads and write A and commits, and that value is read and written by T2</a:t>
            </a:r>
            <a:r>
              <a:rPr lang="en-US" sz="2800" dirty="0" smtClean="0"/>
              <a:t>.</a:t>
            </a:r>
          </a:p>
          <a:p>
            <a:r>
              <a:rPr lang="en-US" sz="2800" dirty="0" smtClean="0"/>
              <a:t> </a:t>
            </a:r>
            <a:r>
              <a:rPr lang="en-US" sz="2800" dirty="0" smtClean="0"/>
              <a:t>So this is a cascade less recoverable schedule.</a:t>
            </a:r>
            <a:endParaRPr lang="en-US" sz="2800" dirty="0"/>
          </a:p>
        </p:txBody>
      </p:sp>
      <p:pic>
        <p:nvPicPr>
          <p:cNvPr id="4" name="Picture 3" descr="r3.png"/>
          <p:cNvPicPr>
            <a:picLocks noChangeAspect="1"/>
          </p:cNvPicPr>
          <p:nvPr/>
        </p:nvPicPr>
        <p:blipFill>
          <a:blip r:embed="rId2"/>
          <a:stretch>
            <a:fillRect/>
          </a:stretch>
        </p:blipFill>
        <p:spPr>
          <a:xfrm>
            <a:off x="1447800" y="3505200"/>
            <a:ext cx="6874485" cy="2590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Durability requirement :— once the user has been notified that the transaction has completed (i.e., the transfer of the $50 has taken place), the updates to the database by the transaction must persist despite failures.</a:t>
            </a:r>
          </a:p>
          <a:p>
            <a:r>
              <a:rPr lang="en-US" dirty="0" smtClean="0"/>
              <a:t>Isolation requirement — if between steps 3 and 6, another transaction is allowed to access the partially updated database, it will see an inconsistent database (the sum A + B will be less than it should be).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914400"/>
            <a:ext cx="8229600" cy="5211763"/>
          </a:xfrm>
        </p:spPr>
        <p:txBody>
          <a:bodyPr/>
          <a:lstStyle/>
          <a:p>
            <a:r>
              <a:rPr lang="en-US" dirty="0" smtClean="0"/>
              <a:t>Can be ensured trivially by running transactions serially, that is one after the other. However, executing multiple transactions concurrently has significant benefits, as we will see.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Transaction State</a:t>
            </a:r>
            <a:endParaRPr lang="en-US" dirty="0"/>
          </a:p>
        </p:txBody>
      </p:sp>
      <p:sp>
        <p:nvSpPr>
          <p:cNvPr id="3" name="Content Placeholder 2"/>
          <p:cNvSpPr>
            <a:spLocks noGrp="1"/>
          </p:cNvSpPr>
          <p:nvPr>
            <p:ph idx="1"/>
          </p:nvPr>
        </p:nvSpPr>
        <p:spPr>
          <a:xfrm>
            <a:off x="457200" y="990600"/>
            <a:ext cx="8229600" cy="5135563"/>
          </a:xfrm>
        </p:spPr>
        <p:txBody>
          <a:bodyPr>
            <a:normAutofit fontScale="77500" lnSpcReduction="20000"/>
          </a:bodyPr>
          <a:lstStyle/>
          <a:p>
            <a:r>
              <a:rPr lang="en-US" dirty="0" smtClean="0"/>
              <a:t>Active, the initial state; the transaction stays in this state while it is executing </a:t>
            </a:r>
          </a:p>
          <a:p>
            <a:r>
              <a:rPr lang="en-US" dirty="0" smtClean="0"/>
              <a:t> Partially committed, after the final statement has been executed.</a:t>
            </a:r>
          </a:p>
          <a:p>
            <a:r>
              <a:rPr lang="en-US" dirty="0" smtClean="0"/>
              <a:t> Failed, after the discovery that normal execution can no longer proceed.</a:t>
            </a:r>
          </a:p>
          <a:p>
            <a:endParaRPr lang="en-US" dirty="0" smtClean="0"/>
          </a:p>
          <a:p>
            <a:r>
              <a:rPr lang="en-US" dirty="0" smtClean="0"/>
              <a:t> Aborted, after the transaction has been rolled back and the database restored to its state prior to the start of the transaction. Two options after it has been aborted: </a:t>
            </a:r>
          </a:p>
          <a:p>
            <a:pPr>
              <a:buNone/>
            </a:pPr>
            <a:r>
              <a:rPr lang="en-US" dirty="0" smtClean="0"/>
              <a:t>              </a:t>
            </a:r>
            <a:r>
              <a:rPr lang="en-US" dirty="0" smtClean="0">
                <a:sym typeface="Wingdings" pitchFamily="2" charset="2"/>
              </a:rPr>
              <a:t></a:t>
            </a:r>
            <a:r>
              <a:rPr lang="en-US" dirty="0" smtClean="0"/>
              <a:t>restart the transaction – only if no internal    logical error </a:t>
            </a:r>
          </a:p>
          <a:p>
            <a:pPr>
              <a:buNone/>
            </a:pPr>
            <a:r>
              <a:rPr lang="en-US" dirty="0" smtClean="0"/>
              <a:t>              </a:t>
            </a:r>
            <a:r>
              <a:rPr lang="en-US" dirty="0" smtClean="0">
                <a:sym typeface="Wingdings" pitchFamily="2" charset="2"/>
              </a:rPr>
              <a:t></a:t>
            </a:r>
            <a:r>
              <a:rPr lang="en-US" dirty="0" smtClean="0"/>
              <a:t> kill the transaction </a:t>
            </a:r>
          </a:p>
          <a:p>
            <a:r>
              <a:rPr lang="en-US" dirty="0" smtClean="0"/>
              <a:t> Committed, after successful completion.</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2169</TotalTime>
  <Words>2384</Words>
  <Application>Microsoft Office PowerPoint</Application>
  <PresentationFormat>On-screen Show (4:3)</PresentationFormat>
  <Paragraphs>263</Paragraphs>
  <Slides>67</Slides>
  <Notes>0</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Unit:- VI Transactions</vt:lpstr>
      <vt:lpstr>Transaction Concept</vt:lpstr>
      <vt:lpstr>ACID PROPERTIES</vt:lpstr>
      <vt:lpstr>Cont…</vt:lpstr>
      <vt:lpstr>Cont..</vt:lpstr>
      <vt:lpstr>Example of Fund Transfer</vt:lpstr>
      <vt:lpstr>Cont..</vt:lpstr>
      <vt:lpstr>Cont..</vt:lpstr>
      <vt:lpstr>Transaction State</vt:lpstr>
      <vt:lpstr> Transaction State (Cont.)</vt:lpstr>
      <vt:lpstr>Concurrency in DBMS</vt:lpstr>
      <vt:lpstr> Concurrent Execution in DBMS </vt:lpstr>
      <vt:lpstr>Cont….</vt:lpstr>
      <vt:lpstr>Cont….</vt:lpstr>
      <vt:lpstr> Problems with Concurrent Execution </vt:lpstr>
      <vt:lpstr> Problem 1: Lost Update Problems (W - W Conflict) </vt:lpstr>
      <vt:lpstr>Cont…</vt:lpstr>
      <vt:lpstr>Slide 18</vt:lpstr>
      <vt:lpstr> Dirty Read Problems (W-R Conflict) </vt:lpstr>
      <vt:lpstr>Cont..</vt:lpstr>
      <vt:lpstr>Cont..</vt:lpstr>
      <vt:lpstr> Unrepeatable Read Problem (W-R Conflict) </vt:lpstr>
      <vt:lpstr> Unrepeatable Read Problem (W-R Conflict) </vt:lpstr>
      <vt:lpstr>Slide 24</vt:lpstr>
      <vt:lpstr>Slide 25</vt:lpstr>
      <vt:lpstr> Concurrency Control </vt:lpstr>
      <vt:lpstr> Concurrency Control Protocols </vt:lpstr>
      <vt:lpstr>Lock Based Concurrency Control Protocol</vt:lpstr>
      <vt:lpstr>Shared  Lock</vt:lpstr>
      <vt:lpstr>2. Exclusive lock:</vt:lpstr>
      <vt:lpstr> There are four types of lock protocols available: </vt:lpstr>
      <vt:lpstr> 1. Simplistic lock protocol </vt:lpstr>
      <vt:lpstr>Pre-claiming Lock Protocol</vt:lpstr>
      <vt:lpstr>Slide 34</vt:lpstr>
      <vt:lpstr> 3. Two-phase locking (2PL) </vt:lpstr>
      <vt:lpstr>Slide 36</vt:lpstr>
      <vt:lpstr>Slide 37</vt:lpstr>
      <vt:lpstr>The following way shows how unlocking and locking work with 2-PL.</vt:lpstr>
      <vt:lpstr> 4. Strict Two-phase locking (Strict-2PL) </vt:lpstr>
      <vt:lpstr>Slide 40</vt:lpstr>
      <vt:lpstr> Timestamp Ordering Protocol </vt:lpstr>
      <vt:lpstr>Cont..</vt:lpstr>
      <vt:lpstr>Slide 43</vt:lpstr>
      <vt:lpstr>Slide 44</vt:lpstr>
      <vt:lpstr> Validation Based Protocol </vt:lpstr>
      <vt:lpstr>Slide 46</vt:lpstr>
      <vt:lpstr>Slide 47</vt:lpstr>
      <vt:lpstr>Serializability</vt:lpstr>
      <vt:lpstr> What is a serializable schedule? </vt:lpstr>
      <vt:lpstr>Cont…</vt:lpstr>
      <vt:lpstr>Cont…</vt:lpstr>
      <vt:lpstr>Example</vt:lpstr>
      <vt:lpstr>Cont…</vt:lpstr>
      <vt:lpstr>Slide 54</vt:lpstr>
      <vt:lpstr> Types of Serializability </vt:lpstr>
      <vt:lpstr>Conflict Serializability</vt:lpstr>
      <vt:lpstr> Conflicting operations </vt:lpstr>
      <vt:lpstr>Examples</vt:lpstr>
      <vt:lpstr>Examples Cont..</vt:lpstr>
      <vt:lpstr> What is View Serializability? </vt:lpstr>
      <vt:lpstr>Slide 61</vt:lpstr>
      <vt:lpstr>Recoverability of Schedule</vt:lpstr>
      <vt:lpstr>Irrecoverable schedule</vt:lpstr>
      <vt:lpstr>Example Cont…</vt:lpstr>
      <vt:lpstr>Recoverable with cascading rollback</vt:lpstr>
      <vt:lpstr>Example Cont…</vt:lpstr>
      <vt:lpstr>Cascade less recoverable schedule.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VI Transactions</dc:title>
  <dc:creator>RGUKT</dc:creator>
  <cp:lastModifiedBy>RGUKT</cp:lastModifiedBy>
  <cp:revision>244</cp:revision>
  <dcterms:created xsi:type="dcterms:W3CDTF">2006-08-16T00:00:00Z</dcterms:created>
  <dcterms:modified xsi:type="dcterms:W3CDTF">2022-03-21T05:05:28Z</dcterms:modified>
</cp:coreProperties>
</file>