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 id="269" r:id="rId4"/>
    <p:sldId id="270" r:id="rId5"/>
    <p:sldId id="271" r:id="rId6"/>
    <p:sldId id="272" r:id="rId7"/>
    <p:sldId id="273" r:id="rId8"/>
    <p:sldId id="256" r:id="rId9"/>
    <p:sldId id="257" r:id="rId10"/>
    <p:sldId id="258" r:id="rId11"/>
    <p:sldId id="259" r:id="rId12"/>
    <p:sldId id="260" r:id="rId13"/>
    <p:sldId id="261" r:id="rId14"/>
    <p:sldId id="262" r:id="rId15"/>
    <p:sldId id="263" r:id="rId16"/>
    <p:sldId id="264" r:id="rId17"/>
    <p:sldId id="265" r:id="rId18"/>
    <p:sldId id="266" r:id="rId19"/>
    <p:sldId id="274" r:id="rId20"/>
    <p:sldId id="275" r:id="rId21"/>
    <p:sldId id="276" r:id="rId22"/>
    <p:sldId id="277" r:id="rId23"/>
    <p:sldId id="278" r:id="rId24"/>
    <p:sldId id="279" r:id="rId25"/>
    <p:sldId id="280" r:id="rId26"/>
    <p:sldId id="281" r:id="rId27"/>
    <p:sldId id="283" r:id="rId28"/>
    <p:sldId id="282" r:id="rId29"/>
    <p:sldId id="284" r:id="rId30"/>
    <p:sldId id="285" r:id="rId31"/>
    <p:sldId id="286" r:id="rId32"/>
    <p:sldId id="287" r:id="rId33"/>
    <p:sldId id="288" r:id="rId34"/>
    <p:sldId id="289" r:id="rId35"/>
    <p:sldId id="290" r:id="rId36"/>
    <p:sldId id="291" r:id="rId37"/>
    <p:sldId id="292" r:id="rId38"/>
    <p:sldId id="293" r:id="rId39"/>
    <p:sldId id="294" r:id="rId40"/>
    <p:sldId id="296" r:id="rId41"/>
    <p:sldId id="298" r:id="rId42"/>
    <p:sldId id="295" r:id="rId43"/>
    <p:sldId id="305" r:id="rId44"/>
    <p:sldId id="297" r:id="rId45"/>
    <p:sldId id="306" r:id="rId46"/>
    <p:sldId id="299" r:id="rId47"/>
    <p:sldId id="300" r:id="rId48"/>
    <p:sldId id="301" r:id="rId49"/>
    <p:sldId id="302" r:id="rId50"/>
    <p:sldId id="303" r:id="rId51"/>
    <p:sldId id="304" r:id="rId52"/>
    <p:sldId id="322"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3" r:id="rId69"/>
    <p:sldId id="324" r:id="rId70"/>
    <p:sldId id="325" r:id="rId71"/>
    <p:sldId id="326" r:id="rId72"/>
    <p:sldId id="327" r:id="rId73"/>
    <p:sldId id="328" r:id="rId74"/>
    <p:sldId id="329" r:id="rId75"/>
    <p:sldId id="330" r:id="rId76"/>
    <p:sldId id="331" r:id="rId77"/>
    <p:sldId id="332"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Relational  Database Design</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The Relational database model was conceived by E.F. </a:t>
            </a:r>
            <a:r>
              <a:rPr lang="en-US" dirty="0" err="1" smtClean="0"/>
              <a:t>Codd</a:t>
            </a:r>
            <a:r>
              <a:rPr lang="en-US" dirty="0" smtClean="0"/>
              <a:t> in 1969, then a researcher at IBM.</a:t>
            </a:r>
          </a:p>
          <a:p>
            <a:r>
              <a:rPr lang="en-US" dirty="0" smtClean="0"/>
              <a:t>It is commonly thought that the word relational in the relational model comes from the fact that we relate together tables in a relational database.</a:t>
            </a:r>
          </a:p>
          <a:p>
            <a:r>
              <a:rPr lang="en-US" dirty="0" smtClean="0"/>
              <a:t>The benefits of a database that has  been designed according to the relational model are numerous. Some of them are:</a:t>
            </a:r>
          </a:p>
          <a:p>
            <a:pPr>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Relational  Data  Base Design</a:t>
            </a:r>
            <a:endParaRPr lang="en-US" dirty="0"/>
          </a:p>
        </p:txBody>
      </p:sp>
      <p:sp>
        <p:nvSpPr>
          <p:cNvPr id="3" name="Content Placeholder 2"/>
          <p:cNvSpPr>
            <a:spLocks noGrp="1"/>
          </p:cNvSpPr>
          <p:nvPr>
            <p:ph idx="1"/>
          </p:nvPr>
        </p:nvSpPr>
        <p:spPr>
          <a:xfrm>
            <a:off x="457200" y="1219200"/>
            <a:ext cx="8229600" cy="4906963"/>
          </a:xfrm>
        </p:spPr>
        <p:txBody>
          <a:bodyPr>
            <a:normAutofit fontScale="92500" lnSpcReduction="20000"/>
          </a:bodyPr>
          <a:lstStyle/>
          <a:p>
            <a:r>
              <a:rPr lang="en-US" dirty="0" smtClean="0"/>
              <a:t>Relational databases differ from other databases in their approach to organizing data and performing transactions.</a:t>
            </a:r>
          </a:p>
          <a:p>
            <a:r>
              <a:rPr lang="en-US" dirty="0" smtClean="0"/>
              <a:t> In an RDD, the data are organized into tables and all types of data access are carried out via controlled transactions.</a:t>
            </a:r>
          </a:p>
          <a:p>
            <a:r>
              <a:rPr lang="en-US" dirty="0" smtClean="0"/>
              <a:t> Relational database design satisfies the ACID (atomicity, consistency, integrity and durability) properties required from a database design. Relational database design mandates the use of a database server in applications for dealing with data management problems.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Relational  Data  Base Design</a:t>
            </a:r>
            <a:endParaRPr lang="en-US" dirty="0"/>
          </a:p>
        </p:txBody>
      </p:sp>
      <p:sp>
        <p:nvSpPr>
          <p:cNvPr id="3" name="Content Placeholder 2"/>
          <p:cNvSpPr>
            <a:spLocks noGrp="1"/>
          </p:cNvSpPr>
          <p:nvPr>
            <p:ph idx="1"/>
          </p:nvPr>
        </p:nvSpPr>
        <p:spPr>
          <a:xfrm>
            <a:off x="457200" y="1066800"/>
            <a:ext cx="8229600" cy="5059363"/>
          </a:xfrm>
        </p:spPr>
        <p:txBody>
          <a:bodyPr/>
          <a:lstStyle/>
          <a:p>
            <a:pPr>
              <a:buNone/>
            </a:pPr>
            <a:r>
              <a:rPr lang="en-US" dirty="0" smtClean="0"/>
              <a:t>The four stages of an RDD are as follows:</a:t>
            </a:r>
          </a:p>
          <a:p>
            <a:r>
              <a:rPr lang="en-US" dirty="0" smtClean="0"/>
              <a:t>Relations and attributes: The various tables and attributes related to each table are identified. The tables represent entities, and the attributes represent the properties of the respective entities.</a:t>
            </a:r>
          </a:p>
          <a:p>
            <a:r>
              <a:rPr lang="en-US" dirty="0" smtClean="0"/>
              <a:t>Primary keys: The attribute or set of attributes that help in uniquely identifying a record is identified and assigned as the primary key</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Relational  Data  Base Design</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Relationships: The relationships between the various tables are established with the help of foreign keys. Foreign keys are attributes occurring in a table that are primary keys of another table. The types of relationships that can exist between the relations (tables) are:</a:t>
            </a:r>
          </a:p>
          <a:p>
            <a:pPr lvl="1"/>
            <a:r>
              <a:rPr lang="en-US" dirty="0" smtClean="0"/>
              <a:t>One to one</a:t>
            </a:r>
          </a:p>
          <a:p>
            <a:pPr lvl="1"/>
            <a:r>
              <a:rPr lang="en-US" dirty="0" smtClean="0"/>
              <a:t>One to many</a:t>
            </a:r>
          </a:p>
          <a:p>
            <a:pPr lvl="1"/>
            <a:r>
              <a:rPr lang="en-US" dirty="0" smtClean="0"/>
              <a:t>Many to many</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Relational  Data  Base Design</a:t>
            </a:r>
            <a:endParaRPr lang="en-US" dirty="0"/>
          </a:p>
        </p:txBody>
      </p:sp>
      <p:sp>
        <p:nvSpPr>
          <p:cNvPr id="3" name="Content Placeholder 2"/>
          <p:cNvSpPr>
            <a:spLocks noGrp="1"/>
          </p:cNvSpPr>
          <p:nvPr>
            <p:ph idx="1"/>
          </p:nvPr>
        </p:nvSpPr>
        <p:spPr>
          <a:xfrm>
            <a:off x="457200" y="1066800"/>
            <a:ext cx="8229600" cy="5059363"/>
          </a:xfrm>
        </p:spPr>
        <p:txBody>
          <a:bodyPr>
            <a:normAutofit fontScale="85000" lnSpcReduction="10000"/>
          </a:bodyPr>
          <a:lstStyle/>
          <a:p>
            <a:r>
              <a:rPr lang="en-US" dirty="0" smtClean="0"/>
              <a:t>An entity-relationship diagram can be used to depict the entities, their attributes and the relationship between the entities in a diagrammatic way.</a:t>
            </a:r>
          </a:p>
          <a:p>
            <a:r>
              <a:rPr lang="en-US" dirty="0" smtClean="0"/>
              <a:t>Normalization: This is the process of optimizing the database structure. Normalization simplifies the database design to avoid redundancy and confusion. The different normal forms are as follows:</a:t>
            </a:r>
          </a:p>
          <a:p>
            <a:pPr lvl="1"/>
            <a:r>
              <a:rPr lang="en-US" dirty="0" smtClean="0"/>
              <a:t>First normal form</a:t>
            </a:r>
          </a:p>
          <a:p>
            <a:pPr lvl="1"/>
            <a:r>
              <a:rPr lang="en-US" dirty="0" smtClean="0"/>
              <a:t>Second normal form</a:t>
            </a:r>
          </a:p>
          <a:p>
            <a:pPr lvl="1"/>
            <a:r>
              <a:rPr lang="en-US" dirty="0" smtClean="0"/>
              <a:t>Third normal form</a:t>
            </a:r>
          </a:p>
          <a:p>
            <a:pPr lvl="1"/>
            <a:r>
              <a:rPr lang="en-US" dirty="0" smtClean="0"/>
              <a:t>Boyce-</a:t>
            </a:r>
            <a:r>
              <a:rPr lang="en-US" dirty="0" err="1" smtClean="0"/>
              <a:t>Codd</a:t>
            </a:r>
            <a:r>
              <a:rPr lang="en-US" dirty="0" smtClean="0"/>
              <a:t> normal form</a:t>
            </a:r>
          </a:p>
          <a:p>
            <a:pPr lvl="1"/>
            <a:r>
              <a:rPr lang="en-US" dirty="0" smtClean="0"/>
              <a:t>Fifth normal form</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Relational  Data  Base Design</a:t>
            </a:r>
            <a:endParaRPr lang="en-US" dirty="0"/>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r>
              <a:rPr lang="en-US" dirty="0" smtClean="0"/>
              <a:t>By applying a set of rules, a table is normalized into the above normal forms in a linearly progressive fashion. </a:t>
            </a:r>
          </a:p>
          <a:p>
            <a:r>
              <a:rPr lang="en-US" dirty="0" smtClean="0"/>
              <a:t>The efficiency of the design gets better with each higher degree of normalization.</a:t>
            </a:r>
          </a:p>
          <a:p>
            <a:r>
              <a:rPr lang="en-US" dirty="0" err="1" smtClean="0"/>
              <a:t>Redudancy</a:t>
            </a:r>
            <a:r>
              <a:rPr lang="en-US" dirty="0" smtClean="0"/>
              <a:t>:-Data </a:t>
            </a:r>
            <a:r>
              <a:rPr lang="en-US" dirty="0" err="1" smtClean="0"/>
              <a:t>redudancy</a:t>
            </a:r>
            <a:r>
              <a:rPr lang="en-US" dirty="0" smtClean="0"/>
              <a:t> occurs in database systems which have a field that is repeated in two or more tables.</a:t>
            </a:r>
          </a:p>
          <a:p>
            <a:r>
              <a:rPr lang="en-US" dirty="0" smtClean="0"/>
              <a:t>Data </a:t>
            </a:r>
            <a:r>
              <a:rPr lang="en-US" dirty="0" err="1" smtClean="0"/>
              <a:t>redudancy</a:t>
            </a:r>
            <a:r>
              <a:rPr lang="en-US" dirty="0" smtClean="0"/>
              <a:t> will leads to data anomalies and corruption and generally should be avoided by design.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t>Features of Good Relational Designs</a:t>
            </a:r>
            <a:endParaRPr lang="en-US" dirty="0"/>
          </a:p>
        </p:txBody>
      </p:sp>
      <p:sp>
        <p:nvSpPr>
          <p:cNvPr id="3" name="Content Placeholder 2"/>
          <p:cNvSpPr>
            <a:spLocks noGrp="1"/>
          </p:cNvSpPr>
          <p:nvPr>
            <p:ph idx="1"/>
          </p:nvPr>
        </p:nvSpPr>
        <p:spPr>
          <a:xfrm>
            <a:off x="457200" y="1143000"/>
            <a:ext cx="8229600" cy="5410200"/>
          </a:xfrm>
        </p:spPr>
        <p:txBody>
          <a:bodyPr/>
          <a:lstStyle/>
          <a:p>
            <a:r>
              <a:rPr lang="en-US" dirty="0" smtClean="0"/>
              <a:t>The goal of the relational database design is to generate a set of relation having</a:t>
            </a:r>
          </a:p>
          <a:p>
            <a:pPr>
              <a:buNone/>
            </a:pPr>
            <a:r>
              <a:rPr lang="en-US" dirty="0" smtClean="0"/>
              <a:t>1)Minimum </a:t>
            </a:r>
            <a:r>
              <a:rPr lang="en-US" dirty="0" err="1" smtClean="0"/>
              <a:t>Redudancy</a:t>
            </a:r>
            <a:r>
              <a:rPr lang="en-US" dirty="0" smtClean="0"/>
              <a:t>:-</a:t>
            </a:r>
          </a:p>
          <a:p>
            <a:pPr>
              <a:buNone/>
            </a:pPr>
            <a:r>
              <a:rPr lang="en-US" dirty="0" smtClean="0"/>
              <a:t>    </a:t>
            </a:r>
            <a:r>
              <a:rPr lang="en-US" dirty="0" err="1" smtClean="0"/>
              <a:t>Redudancy</a:t>
            </a:r>
            <a:r>
              <a:rPr lang="en-US" dirty="0" smtClean="0"/>
              <a:t> means storage of the same data in more than one location or we can say that the same data are repeated in multiple tuples in the same relation or in multiple relations.</a:t>
            </a:r>
          </a:p>
          <a:p>
            <a:pPr>
              <a:buNone/>
            </a:pPr>
            <a:r>
              <a:rPr lang="en-US" dirty="0" smtClean="0"/>
              <a:t>    </a:t>
            </a:r>
            <a:endParaRPr lang="en-US" dirty="0"/>
          </a:p>
        </p:txBody>
      </p:sp>
      <p:graphicFrame>
        <p:nvGraphicFramePr>
          <p:cNvPr id="4" name="Table 3"/>
          <p:cNvGraphicFramePr>
            <a:graphicFrameLocks noGrp="1"/>
          </p:cNvGraphicFramePr>
          <p:nvPr/>
        </p:nvGraphicFramePr>
        <p:xfrm>
          <a:off x="1295400" y="5029200"/>
          <a:ext cx="1752600" cy="1295400"/>
        </p:xfrm>
        <a:graphic>
          <a:graphicData uri="http://schemas.openxmlformats.org/drawingml/2006/table">
            <a:tbl>
              <a:tblPr firstRow="1" bandRow="1">
                <a:tableStyleId>{5940675A-B579-460E-94D1-54222C63F5DA}</a:tableStyleId>
              </a:tblPr>
              <a:tblGrid>
                <a:gridCol w="584200"/>
                <a:gridCol w="584200"/>
                <a:gridCol w="584200"/>
              </a:tblGrid>
              <a:tr h="431800">
                <a:tc>
                  <a:txBody>
                    <a:bodyPr/>
                    <a:lstStyle/>
                    <a:p>
                      <a:pPr algn="ctr"/>
                      <a:r>
                        <a:rPr lang="en-US" dirty="0" smtClean="0"/>
                        <a:t>X</a:t>
                      </a:r>
                      <a:endParaRPr lang="en-US" dirty="0"/>
                    </a:p>
                  </a:txBody>
                  <a:tcPr/>
                </a:tc>
                <a:tc>
                  <a:txBody>
                    <a:bodyPr/>
                    <a:lstStyle/>
                    <a:p>
                      <a:pPr algn="ctr"/>
                      <a:r>
                        <a:rPr lang="en-US" dirty="0" smtClean="0"/>
                        <a:t>Y</a:t>
                      </a:r>
                      <a:endParaRPr lang="en-US" dirty="0"/>
                    </a:p>
                  </a:txBody>
                  <a:tcPr/>
                </a:tc>
                <a:tc>
                  <a:txBody>
                    <a:bodyPr/>
                    <a:lstStyle/>
                    <a:p>
                      <a:pPr algn="ctr"/>
                      <a:r>
                        <a:rPr lang="en-US" dirty="0" smtClean="0"/>
                        <a:t>Z</a:t>
                      </a:r>
                      <a:endParaRPr lang="en-US" dirty="0"/>
                    </a:p>
                  </a:txBody>
                  <a:tcPr/>
                </a:tc>
              </a:tr>
              <a:tr h="431800">
                <a:tc>
                  <a:txBody>
                    <a:bodyPr/>
                    <a:lstStyle/>
                    <a:p>
                      <a:pPr algn="ctr"/>
                      <a:r>
                        <a:rPr lang="en-US" dirty="0" smtClean="0"/>
                        <a:t>X</a:t>
                      </a:r>
                      <a:endParaRPr lang="en-US" dirty="0"/>
                    </a:p>
                  </a:txBody>
                  <a:tcPr/>
                </a:tc>
                <a:tc>
                  <a:txBody>
                    <a:bodyPr/>
                    <a:lstStyle/>
                    <a:p>
                      <a:pPr algn="ctr"/>
                      <a:r>
                        <a:rPr lang="en-US" dirty="0" smtClean="0"/>
                        <a:t>Y</a:t>
                      </a:r>
                      <a:endParaRPr lang="en-US" dirty="0"/>
                    </a:p>
                  </a:txBody>
                  <a:tcPr/>
                </a:tc>
                <a:tc>
                  <a:txBody>
                    <a:bodyPr/>
                    <a:lstStyle/>
                    <a:p>
                      <a:pPr algn="ctr"/>
                      <a:r>
                        <a:rPr lang="en-US" dirty="0" smtClean="0"/>
                        <a:t>Z</a:t>
                      </a:r>
                      <a:endParaRPr lang="en-US" dirty="0"/>
                    </a:p>
                  </a:txBody>
                  <a:tcPr/>
                </a:tc>
              </a:tr>
              <a:tr h="431800">
                <a:tc>
                  <a:txBody>
                    <a:bodyPr/>
                    <a:lstStyle/>
                    <a:p>
                      <a:pPr algn="ctr"/>
                      <a:r>
                        <a:rPr lang="en-US" dirty="0" smtClean="0"/>
                        <a:t>S</a:t>
                      </a:r>
                      <a:endParaRPr lang="en-US" dirty="0"/>
                    </a:p>
                  </a:txBody>
                  <a:tcPr/>
                </a:tc>
                <a:tc>
                  <a:txBody>
                    <a:bodyPr/>
                    <a:lstStyle/>
                    <a:p>
                      <a:pPr algn="ctr"/>
                      <a:r>
                        <a:rPr lang="en-US" dirty="0" smtClean="0"/>
                        <a:t>T</a:t>
                      </a:r>
                      <a:endParaRPr lang="en-US" dirty="0"/>
                    </a:p>
                  </a:txBody>
                  <a:tcPr/>
                </a:tc>
                <a:tc>
                  <a:txBody>
                    <a:bodyPr/>
                    <a:lstStyle/>
                    <a:p>
                      <a:pPr algn="ctr"/>
                      <a:r>
                        <a:rPr lang="en-US" dirty="0" smtClean="0"/>
                        <a:t>N</a:t>
                      </a:r>
                      <a:endParaRPr lang="en-US" dirty="0"/>
                    </a:p>
                  </a:txBody>
                  <a:tcPr/>
                </a:tc>
              </a:tr>
            </a:tbl>
          </a:graphicData>
        </a:graphic>
      </p:graphicFrame>
      <p:sp>
        <p:nvSpPr>
          <p:cNvPr id="5" name="TextBox 4"/>
          <p:cNvSpPr txBox="1"/>
          <p:nvPr/>
        </p:nvSpPr>
        <p:spPr>
          <a:xfrm>
            <a:off x="838200" y="5029200"/>
            <a:ext cx="381000" cy="369332"/>
          </a:xfrm>
          <a:prstGeom prst="rect">
            <a:avLst/>
          </a:prstGeom>
          <a:noFill/>
        </p:spPr>
        <p:txBody>
          <a:bodyPr wrap="square" rtlCol="0">
            <a:spAutoFit/>
          </a:bodyPr>
          <a:lstStyle/>
          <a:p>
            <a:r>
              <a:rPr lang="en-US" dirty="0" smtClean="0"/>
              <a:t>r1</a:t>
            </a:r>
            <a:endParaRPr lang="en-US" dirty="0"/>
          </a:p>
        </p:txBody>
      </p:sp>
      <p:sp>
        <p:nvSpPr>
          <p:cNvPr id="6" name="TextBox 5"/>
          <p:cNvSpPr txBox="1"/>
          <p:nvPr/>
        </p:nvSpPr>
        <p:spPr>
          <a:xfrm>
            <a:off x="762000" y="5486400"/>
            <a:ext cx="457200" cy="369332"/>
          </a:xfrm>
          <a:prstGeom prst="rect">
            <a:avLst/>
          </a:prstGeom>
          <a:noFill/>
        </p:spPr>
        <p:txBody>
          <a:bodyPr wrap="square" rtlCol="0">
            <a:spAutoFit/>
          </a:bodyPr>
          <a:lstStyle/>
          <a:p>
            <a:r>
              <a:rPr lang="en-US" dirty="0" smtClean="0"/>
              <a:t> r2</a:t>
            </a:r>
            <a:endParaRPr lang="en-US" dirty="0"/>
          </a:p>
        </p:txBody>
      </p:sp>
      <p:sp>
        <p:nvSpPr>
          <p:cNvPr id="7" name="TextBox 6"/>
          <p:cNvSpPr txBox="1"/>
          <p:nvPr/>
        </p:nvSpPr>
        <p:spPr>
          <a:xfrm>
            <a:off x="838200" y="5943600"/>
            <a:ext cx="458036" cy="369332"/>
          </a:xfrm>
          <a:prstGeom prst="rect">
            <a:avLst/>
          </a:prstGeom>
          <a:noFill/>
        </p:spPr>
        <p:txBody>
          <a:bodyPr wrap="square" rtlCol="0">
            <a:spAutoFit/>
          </a:bodyPr>
          <a:lstStyle/>
          <a:p>
            <a:r>
              <a:rPr lang="en-US" dirty="0" smtClean="0"/>
              <a:t>r3</a:t>
            </a:r>
            <a:endParaRPr lang="en-US" dirty="0"/>
          </a:p>
        </p:txBody>
      </p:sp>
      <p:graphicFrame>
        <p:nvGraphicFramePr>
          <p:cNvPr id="8" name="Table 7"/>
          <p:cNvGraphicFramePr>
            <a:graphicFrameLocks noGrp="1"/>
          </p:cNvGraphicFramePr>
          <p:nvPr/>
        </p:nvGraphicFramePr>
        <p:xfrm>
          <a:off x="6172200" y="4953000"/>
          <a:ext cx="1752600" cy="1727200"/>
        </p:xfrm>
        <a:graphic>
          <a:graphicData uri="http://schemas.openxmlformats.org/drawingml/2006/table">
            <a:tbl>
              <a:tblPr firstRow="1" bandRow="1">
                <a:tableStyleId>{5940675A-B579-460E-94D1-54222C63F5DA}</a:tableStyleId>
              </a:tblPr>
              <a:tblGrid>
                <a:gridCol w="584200"/>
                <a:gridCol w="584200"/>
                <a:gridCol w="584200"/>
              </a:tblGrid>
              <a:tr h="431800">
                <a:tc>
                  <a:txBody>
                    <a:bodyPr/>
                    <a:lstStyle/>
                    <a:p>
                      <a:pPr algn="ctr"/>
                      <a:r>
                        <a:rPr lang="en-US" dirty="0" smtClean="0"/>
                        <a:t>X</a:t>
                      </a:r>
                      <a:endParaRPr lang="en-US" dirty="0"/>
                    </a:p>
                  </a:txBody>
                  <a:tcPr/>
                </a:tc>
                <a:tc>
                  <a:txBody>
                    <a:bodyPr/>
                    <a:lstStyle/>
                    <a:p>
                      <a:pPr algn="ctr"/>
                      <a:r>
                        <a:rPr lang="en-US" dirty="0" smtClean="0"/>
                        <a:t>Y</a:t>
                      </a:r>
                      <a:endParaRPr lang="en-US" dirty="0"/>
                    </a:p>
                  </a:txBody>
                  <a:tcPr/>
                </a:tc>
                <a:tc>
                  <a:txBody>
                    <a:bodyPr/>
                    <a:lstStyle/>
                    <a:p>
                      <a:pPr algn="ctr"/>
                      <a:r>
                        <a:rPr lang="en-US" dirty="0" smtClean="0"/>
                        <a:t>T</a:t>
                      </a:r>
                      <a:endParaRPr lang="en-US" dirty="0"/>
                    </a:p>
                  </a:txBody>
                  <a:tcPr/>
                </a:tc>
              </a:tr>
              <a:tr h="431800">
                <a:tc>
                  <a:txBody>
                    <a:bodyPr/>
                    <a:lstStyle/>
                    <a:p>
                      <a:pPr algn="ctr"/>
                      <a:r>
                        <a:rPr lang="en-US" dirty="0" smtClean="0"/>
                        <a:t>X</a:t>
                      </a:r>
                      <a:endParaRPr lang="en-US" dirty="0"/>
                    </a:p>
                  </a:txBody>
                  <a:tcPr/>
                </a:tc>
                <a:tc>
                  <a:txBody>
                    <a:bodyPr/>
                    <a:lstStyle/>
                    <a:p>
                      <a:pPr algn="ctr"/>
                      <a:r>
                        <a:rPr lang="en-US" dirty="0" smtClean="0"/>
                        <a:t>Y</a:t>
                      </a:r>
                      <a:endParaRPr lang="en-US" dirty="0"/>
                    </a:p>
                  </a:txBody>
                  <a:tcPr/>
                </a:tc>
                <a:tc>
                  <a:txBody>
                    <a:bodyPr/>
                    <a:lstStyle/>
                    <a:p>
                      <a:pPr algn="ctr"/>
                      <a:r>
                        <a:rPr lang="en-US" dirty="0" smtClean="0"/>
                        <a:t>S</a:t>
                      </a:r>
                      <a:endParaRPr lang="en-US" dirty="0"/>
                    </a:p>
                  </a:txBody>
                  <a:tcPr/>
                </a:tc>
              </a:tr>
              <a:tr h="431800">
                <a:tc>
                  <a:txBody>
                    <a:bodyPr/>
                    <a:lstStyle/>
                    <a:p>
                      <a:pPr algn="ctr"/>
                      <a:r>
                        <a:rPr lang="en-US" dirty="0" smtClean="0"/>
                        <a:t>A</a:t>
                      </a:r>
                      <a:endParaRPr lang="en-US" dirty="0"/>
                    </a:p>
                  </a:txBody>
                  <a:tcPr/>
                </a:tc>
                <a:tc>
                  <a:txBody>
                    <a:bodyPr/>
                    <a:lstStyle/>
                    <a:p>
                      <a:pPr algn="ctr"/>
                      <a:r>
                        <a:rPr lang="en-US" dirty="0" smtClean="0"/>
                        <a:t>B</a:t>
                      </a:r>
                      <a:endParaRPr lang="en-US" dirty="0"/>
                    </a:p>
                  </a:txBody>
                  <a:tcPr/>
                </a:tc>
                <a:tc>
                  <a:txBody>
                    <a:bodyPr/>
                    <a:lstStyle/>
                    <a:p>
                      <a:pPr algn="ctr"/>
                      <a:r>
                        <a:rPr lang="en-US" dirty="0" smtClean="0"/>
                        <a:t>C</a:t>
                      </a:r>
                      <a:endParaRPr lang="en-US" dirty="0"/>
                    </a:p>
                  </a:txBody>
                  <a:tcPr/>
                </a:tc>
              </a:tr>
              <a:tr h="431800">
                <a:tc>
                  <a:txBody>
                    <a:bodyPr/>
                    <a:lstStyle/>
                    <a:p>
                      <a:pPr algn="ctr"/>
                      <a:r>
                        <a:rPr lang="en-US" dirty="0" smtClean="0"/>
                        <a:t>A</a:t>
                      </a:r>
                      <a:endParaRPr lang="en-US" dirty="0"/>
                    </a:p>
                  </a:txBody>
                  <a:tcPr/>
                </a:tc>
                <a:tc>
                  <a:txBody>
                    <a:bodyPr/>
                    <a:lstStyle/>
                    <a:p>
                      <a:pPr algn="ctr"/>
                      <a:r>
                        <a:rPr lang="en-US" dirty="0" smtClean="0"/>
                        <a:t>B</a:t>
                      </a:r>
                      <a:endParaRPr lang="en-US" dirty="0"/>
                    </a:p>
                  </a:txBody>
                  <a:tcPr/>
                </a:tc>
                <a:tc>
                  <a:txBody>
                    <a:bodyPr/>
                    <a:lstStyle/>
                    <a:p>
                      <a:pPr algn="ctr"/>
                      <a:r>
                        <a:rPr lang="en-US" dirty="0" smtClean="0"/>
                        <a:t>W</a:t>
                      </a:r>
                      <a:endParaRPr lang="en-US" dirty="0"/>
                    </a:p>
                  </a:txBody>
                  <a:tcPr/>
                </a:tc>
              </a:tr>
            </a:tbl>
          </a:graphicData>
        </a:graphic>
      </p:graphicFrame>
      <p:sp>
        <p:nvSpPr>
          <p:cNvPr id="9" name="TextBox 8"/>
          <p:cNvSpPr txBox="1"/>
          <p:nvPr/>
        </p:nvSpPr>
        <p:spPr>
          <a:xfrm>
            <a:off x="1447800" y="4648200"/>
            <a:ext cx="399468" cy="369332"/>
          </a:xfrm>
          <a:prstGeom prst="rect">
            <a:avLst/>
          </a:prstGeom>
          <a:noFill/>
        </p:spPr>
        <p:txBody>
          <a:bodyPr wrap="none" rtlCol="0">
            <a:spAutoFit/>
          </a:bodyPr>
          <a:lstStyle/>
          <a:p>
            <a:r>
              <a:rPr lang="en-US" dirty="0" smtClean="0"/>
              <a:t>c1</a:t>
            </a:r>
            <a:endParaRPr lang="en-US" dirty="0"/>
          </a:p>
        </p:txBody>
      </p:sp>
      <p:sp>
        <p:nvSpPr>
          <p:cNvPr id="10" name="TextBox 9"/>
          <p:cNvSpPr txBox="1"/>
          <p:nvPr/>
        </p:nvSpPr>
        <p:spPr>
          <a:xfrm>
            <a:off x="1981200" y="4648200"/>
            <a:ext cx="399468" cy="369332"/>
          </a:xfrm>
          <a:prstGeom prst="rect">
            <a:avLst/>
          </a:prstGeom>
          <a:noFill/>
        </p:spPr>
        <p:txBody>
          <a:bodyPr wrap="none" rtlCol="0">
            <a:spAutoFit/>
          </a:bodyPr>
          <a:lstStyle/>
          <a:p>
            <a:r>
              <a:rPr lang="en-US" dirty="0" smtClean="0"/>
              <a:t>c2</a:t>
            </a:r>
            <a:endParaRPr lang="en-US" dirty="0"/>
          </a:p>
        </p:txBody>
      </p:sp>
      <p:sp>
        <p:nvSpPr>
          <p:cNvPr id="11" name="TextBox 10"/>
          <p:cNvSpPr txBox="1"/>
          <p:nvPr/>
        </p:nvSpPr>
        <p:spPr>
          <a:xfrm>
            <a:off x="2590800" y="4724400"/>
            <a:ext cx="399468" cy="369332"/>
          </a:xfrm>
          <a:prstGeom prst="rect">
            <a:avLst/>
          </a:prstGeom>
          <a:noFill/>
        </p:spPr>
        <p:txBody>
          <a:bodyPr wrap="none" rtlCol="0">
            <a:spAutoFit/>
          </a:bodyPr>
          <a:lstStyle/>
          <a:p>
            <a:r>
              <a:rPr lang="en-US" dirty="0" smtClean="0"/>
              <a:t>c3</a:t>
            </a:r>
            <a:endParaRPr lang="en-US" dirty="0"/>
          </a:p>
        </p:txBody>
      </p:sp>
      <p:cxnSp>
        <p:nvCxnSpPr>
          <p:cNvPr id="15" name="Straight Connector 14"/>
          <p:cNvCxnSpPr/>
          <p:nvPr/>
        </p:nvCxnSpPr>
        <p:spPr>
          <a:xfrm>
            <a:off x="3048000" y="5257800"/>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48000" y="5715000"/>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3124200" y="5486400"/>
            <a:ext cx="457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352800" y="54864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733800" y="5334000"/>
            <a:ext cx="1273875" cy="369332"/>
          </a:xfrm>
          <a:prstGeom prst="rect">
            <a:avLst/>
          </a:prstGeom>
          <a:noFill/>
        </p:spPr>
        <p:txBody>
          <a:bodyPr wrap="none" rtlCol="0">
            <a:spAutoFit/>
          </a:bodyPr>
          <a:lstStyle/>
          <a:p>
            <a:r>
              <a:rPr lang="en-US" dirty="0" err="1" smtClean="0"/>
              <a:t>Redudancy</a:t>
            </a:r>
            <a:r>
              <a:rPr lang="en-US" dirty="0" smtClean="0"/>
              <a:t> </a:t>
            </a:r>
            <a:endParaRPr lang="en-US" dirty="0"/>
          </a:p>
        </p:txBody>
      </p:sp>
      <p:sp>
        <p:nvSpPr>
          <p:cNvPr id="24" name="Left Bracket 23"/>
          <p:cNvSpPr/>
          <p:nvPr/>
        </p:nvSpPr>
        <p:spPr>
          <a:xfrm>
            <a:off x="6019800" y="5181600"/>
            <a:ext cx="76200" cy="99060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6" name="Straight Arrow Connector 25"/>
          <p:cNvCxnSpPr>
            <a:endCxn id="22" idx="3"/>
          </p:cNvCxnSpPr>
          <p:nvPr/>
        </p:nvCxnSpPr>
        <p:spPr>
          <a:xfrm rot="10800000">
            <a:off x="5007676" y="5518666"/>
            <a:ext cx="935925" cy="439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Disadvantages of Redundancy</a:t>
            </a:r>
            <a:endParaRPr lang="en-US" dirty="0"/>
          </a:p>
        </p:txBody>
      </p:sp>
      <p:sp>
        <p:nvSpPr>
          <p:cNvPr id="3" name="Content Placeholder 2"/>
          <p:cNvSpPr>
            <a:spLocks noGrp="1"/>
          </p:cNvSpPr>
          <p:nvPr>
            <p:ph idx="1"/>
          </p:nvPr>
        </p:nvSpPr>
        <p:spPr>
          <a:xfrm>
            <a:off x="457200" y="1066800"/>
            <a:ext cx="8229600" cy="5059363"/>
          </a:xfrm>
        </p:spPr>
        <p:txBody>
          <a:bodyPr/>
          <a:lstStyle/>
          <a:p>
            <a:pPr>
              <a:buNone/>
            </a:pPr>
            <a:r>
              <a:rPr lang="en-US" dirty="0" smtClean="0"/>
              <a:t>1)Wastage of Storage Space</a:t>
            </a:r>
          </a:p>
          <a:p>
            <a:pPr>
              <a:buNone/>
            </a:pPr>
            <a:r>
              <a:rPr lang="en-US" dirty="0" smtClean="0"/>
              <a:t>2)Insertion, Deletion &amp; Manipulation anamoly can arise</a:t>
            </a:r>
          </a:p>
          <a:p>
            <a:pPr>
              <a:buNone/>
            </a:pPr>
            <a:r>
              <a:rPr lang="en-US" dirty="0" smtClean="0"/>
              <a:t>   So relational database should be designed in such a way that it should have minimum redundancy.</a:t>
            </a:r>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Lesser Null values in tuples</a:t>
            </a:r>
            <a:endParaRPr lang="en-US" dirty="0"/>
          </a:p>
        </p:txBody>
      </p:sp>
      <p:sp>
        <p:nvSpPr>
          <p:cNvPr id="3" name="Content Placeholder 2"/>
          <p:cNvSpPr>
            <a:spLocks noGrp="1"/>
          </p:cNvSpPr>
          <p:nvPr>
            <p:ph idx="1"/>
          </p:nvPr>
        </p:nvSpPr>
        <p:spPr>
          <a:xfrm>
            <a:off x="457200" y="1295400"/>
            <a:ext cx="8229600" cy="4830763"/>
          </a:xfrm>
        </p:spPr>
        <p:txBody>
          <a:bodyPr/>
          <a:lstStyle/>
          <a:p>
            <a:r>
              <a:rPr lang="en-US" dirty="0" smtClean="0"/>
              <a:t>It may happen in a relation that values of all attributes of a tuple are not known.</a:t>
            </a:r>
          </a:p>
          <a:p>
            <a:r>
              <a:rPr lang="en-US" dirty="0" smtClean="0"/>
              <a:t>For those null values can be stored.</a:t>
            </a:r>
          </a:p>
          <a:p>
            <a:pPr>
              <a:buNone/>
            </a:pPr>
            <a:endParaRPr lang="en-US" dirty="0" smtClean="0"/>
          </a:p>
          <a:p>
            <a:endParaRPr lang="en-US" dirty="0" smtClean="0"/>
          </a:p>
          <a:p>
            <a:endParaRPr lang="en-US" dirty="0" smtClean="0"/>
          </a:p>
          <a:p>
            <a:pPr>
              <a:buNone/>
            </a:pPr>
            <a:r>
              <a:rPr lang="en-US" dirty="0" smtClean="0"/>
              <a:t>Disadvantages of NULL Value:-It wastage storage</a:t>
            </a:r>
          </a:p>
          <a:p>
            <a:pPr>
              <a:buNone/>
            </a:pPr>
            <a:r>
              <a:rPr lang="en-US" dirty="0" smtClean="0"/>
              <a:t>     space.</a:t>
            </a:r>
            <a:endParaRPr lang="en-US" dirty="0"/>
          </a:p>
        </p:txBody>
      </p:sp>
      <p:graphicFrame>
        <p:nvGraphicFramePr>
          <p:cNvPr id="4" name="Table 3"/>
          <p:cNvGraphicFramePr>
            <a:graphicFrameLocks noGrp="1"/>
          </p:cNvGraphicFramePr>
          <p:nvPr/>
        </p:nvGraphicFramePr>
        <p:xfrm>
          <a:off x="1447800" y="3276600"/>
          <a:ext cx="5334000" cy="1417320"/>
        </p:xfrm>
        <a:graphic>
          <a:graphicData uri="http://schemas.openxmlformats.org/drawingml/2006/table">
            <a:tbl>
              <a:tblPr firstRow="1" bandRow="1">
                <a:tableStyleId>{5940675A-B579-460E-94D1-54222C63F5DA}</a:tableStyleId>
              </a:tblPr>
              <a:tblGrid>
                <a:gridCol w="1778000"/>
                <a:gridCol w="1574800"/>
                <a:gridCol w="1981200"/>
              </a:tblGrid>
              <a:tr h="472440">
                <a:tc>
                  <a:txBody>
                    <a:bodyPr/>
                    <a:lstStyle/>
                    <a:p>
                      <a:pPr algn="ctr"/>
                      <a:r>
                        <a:rPr lang="en-US" b="1" dirty="0" smtClean="0"/>
                        <a:t>NAME </a:t>
                      </a:r>
                      <a:endParaRPr lang="en-US" b="1" dirty="0"/>
                    </a:p>
                  </a:txBody>
                  <a:tcPr/>
                </a:tc>
                <a:tc>
                  <a:txBody>
                    <a:bodyPr/>
                    <a:lstStyle/>
                    <a:p>
                      <a:pPr algn="ctr"/>
                      <a:r>
                        <a:rPr lang="en-US" b="1" dirty="0" smtClean="0"/>
                        <a:t>AGE</a:t>
                      </a:r>
                      <a:endParaRPr lang="en-US" b="1" dirty="0"/>
                    </a:p>
                  </a:txBody>
                  <a:tcPr/>
                </a:tc>
                <a:tc>
                  <a:txBody>
                    <a:bodyPr/>
                    <a:lstStyle/>
                    <a:p>
                      <a:pPr algn="ctr"/>
                      <a:r>
                        <a:rPr lang="en-US" b="1" dirty="0" smtClean="0"/>
                        <a:t>CONTACT NO</a:t>
                      </a:r>
                      <a:endParaRPr lang="en-US" b="1" dirty="0"/>
                    </a:p>
                  </a:txBody>
                  <a:tcPr/>
                </a:tc>
              </a:tr>
              <a:tr h="472440">
                <a:tc>
                  <a:txBody>
                    <a:bodyPr/>
                    <a:lstStyle/>
                    <a:p>
                      <a:pPr algn="ctr"/>
                      <a:r>
                        <a:rPr lang="en-US" dirty="0" smtClean="0"/>
                        <a:t>MITHUNA</a:t>
                      </a:r>
                      <a:endParaRPr lang="en-US" dirty="0"/>
                    </a:p>
                  </a:txBody>
                  <a:tcPr/>
                </a:tc>
                <a:tc>
                  <a:txBody>
                    <a:bodyPr/>
                    <a:lstStyle/>
                    <a:p>
                      <a:pPr algn="ctr"/>
                      <a:r>
                        <a:rPr lang="en-US" dirty="0" smtClean="0"/>
                        <a:t>4</a:t>
                      </a:r>
                      <a:endParaRPr lang="en-US" dirty="0"/>
                    </a:p>
                  </a:txBody>
                  <a:tcPr/>
                </a:tc>
                <a:tc>
                  <a:txBody>
                    <a:bodyPr/>
                    <a:lstStyle/>
                    <a:p>
                      <a:pPr algn="ctr"/>
                      <a:r>
                        <a:rPr lang="en-US" dirty="0" smtClean="0"/>
                        <a:t>325992541545</a:t>
                      </a:r>
                      <a:endParaRPr lang="en-US" dirty="0"/>
                    </a:p>
                  </a:txBody>
                  <a:tcPr/>
                </a:tc>
              </a:tr>
              <a:tr h="472440">
                <a:tc>
                  <a:txBody>
                    <a:bodyPr/>
                    <a:lstStyle/>
                    <a:p>
                      <a:pPr algn="ctr"/>
                      <a:r>
                        <a:rPr lang="en-US" dirty="0" smtClean="0"/>
                        <a:t>AFNAN</a:t>
                      </a:r>
                      <a:endParaRPr lang="en-US" dirty="0"/>
                    </a:p>
                  </a:txBody>
                  <a:tcPr/>
                </a:tc>
                <a:tc>
                  <a:txBody>
                    <a:bodyPr/>
                    <a:lstStyle/>
                    <a:p>
                      <a:pPr algn="ctr"/>
                      <a:r>
                        <a:rPr lang="en-US" dirty="0" smtClean="0"/>
                        <a:t>2</a:t>
                      </a:r>
                      <a:endParaRPr lang="en-US" dirty="0"/>
                    </a:p>
                  </a:txBody>
                  <a:tcPr/>
                </a:tc>
                <a:tc>
                  <a:txBody>
                    <a:bodyPr/>
                    <a:lstStyle/>
                    <a:p>
                      <a:pPr algn="ctr"/>
                      <a:r>
                        <a:rPr lang="en-US" dirty="0" smtClean="0"/>
                        <a:t>NULL VALUE</a:t>
                      </a:r>
                      <a:endParaRPr lang="en-US"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t>Cont…</a:t>
            </a:r>
            <a:endParaRPr lang="en-US" dirty="0"/>
          </a:p>
        </p:txBody>
      </p:sp>
      <p:sp>
        <p:nvSpPr>
          <p:cNvPr id="3" name="Content Placeholder 2"/>
          <p:cNvSpPr>
            <a:spLocks noGrp="1"/>
          </p:cNvSpPr>
          <p:nvPr>
            <p:ph idx="1"/>
          </p:nvPr>
        </p:nvSpPr>
        <p:spPr>
          <a:xfrm>
            <a:off x="457200" y="1143000"/>
            <a:ext cx="8229600" cy="5334000"/>
          </a:xfrm>
        </p:spPr>
        <p:txBody>
          <a:bodyPr/>
          <a:lstStyle/>
          <a:p>
            <a:r>
              <a:rPr lang="en-US" dirty="0" smtClean="0"/>
              <a:t>Difficult to interpret them(Join operations).</a:t>
            </a:r>
          </a:p>
          <a:p>
            <a:r>
              <a:rPr lang="en-US" dirty="0" smtClean="0"/>
              <a:t>Difficult in applying aggregate functions such as count </a:t>
            </a:r>
            <a:r>
              <a:rPr lang="en-US" dirty="0" err="1" smtClean="0"/>
              <a:t>avg</a:t>
            </a:r>
            <a:r>
              <a:rPr lang="en-US" dirty="0" smtClean="0"/>
              <a:t> etc.</a:t>
            </a:r>
          </a:p>
          <a:p>
            <a:pPr>
              <a:buNone/>
            </a:pPr>
            <a:r>
              <a:rPr lang="en-US" dirty="0" smtClean="0"/>
              <a:t>So, in a good database design, the attributes whose values may frequently be null are avoided.</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Atomic Domains and First Normal Form</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relation is in first normal form (abbreviated INF) if the domains of all its attributes are atomic, and the value of any attribute in a </a:t>
            </a:r>
            <a:r>
              <a:rPr lang="en-US" dirty="0" err="1" smtClean="0"/>
              <a:t>tuple</a:t>
            </a:r>
            <a:r>
              <a:rPr lang="en-US" dirty="0" smtClean="0"/>
              <a:t> is a single value from its domain.</a:t>
            </a:r>
          </a:p>
          <a:p>
            <a:pPr>
              <a:buNone/>
            </a:pPr>
            <a:r>
              <a:rPr lang="en-US" b="1" dirty="0" smtClean="0"/>
              <a:t>1st Normal Form Definition</a:t>
            </a:r>
          </a:p>
          <a:p>
            <a:r>
              <a:rPr lang="en-US" dirty="0" smtClean="0"/>
              <a:t>A database is in first normal form if it satisfies the following conditions:</a:t>
            </a:r>
          </a:p>
          <a:p>
            <a:r>
              <a:rPr lang="en-US" dirty="0" smtClean="0"/>
              <a:t>Contains only atomic values</a:t>
            </a:r>
          </a:p>
          <a:p>
            <a:r>
              <a:rPr lang="en-US" dirty="0" smtClean="0"/>
              <a:t>There are no repeating groups</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Relational  Database Design</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Data Entry</a:t>
            </a:r>
          </a:p>
          <a:p>
            <a:r>
              <a:rPr lang="en-US" dirty="0" smtClean="0"/>
              <a:t>Data retrieval</a:t>
            </a:r>
          </a:p>
          <a:p>
            <a:r>
              <a:rPr lang="en-US" dirty="0" smtClean="0"/>
              <a:t>Database follows well formulated model.</a:t>
            </a:r>
          </a:p>
          <a:p>
            <a:r>
              <a:rPr lang="en-US" dirty="0" smtClean="0"/>
              <a:t>Information stored in the database.</a:t>
            </a:r>
          </a:p>
          <a:p>
            <a:r>
              <a:rPr lang="en-US" dirty="0" smtClean="0"/>
              <a:t>Changes to the database schema.</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381000"/>
            <a:ext cx="8229600" cy="5745163"/>
          </a:xfrm>
        </p:spPr>
        <p:txBody>
          <a:bodyPr>
            <a:normAutofit lnSpcReduction="10000"/>
          </a:bodyPr>
          <a:lstStyle/>
          <a:p>
            <a:r>
              <a:rPr lang="en-US" dirty="0" smtClean="0"/>
              <a:t>A repeating group means that a table contains two or more columns that are closely related. For example, a table that records data on a book and its author(s) with the following columns: [Book ID], [Author 1], [Author 2], [Author 3] is not in 1NF because [Author 1], [Author 2], and [Author 3] are all repeating the same attribute.</a:t>
            </a:r>
          </a:p>
          <a:p>
            <a:pPr>
              <a:buNone/>
            </a:pPr>
            <a:r>
              <a:rPr lang="en-US" b="1" dirty="0" smtClean="0"/>
              <a:t>1st Normal Form Example</a:t>
            </a:r>
          </a:p>
          <a:p>
            <a:r>
              <a:rPr lang="en-US" dirty="0" smtClean="0"/>
              <a:t>How do we bring an </a:t>
            </a:r>
            <a:r>
              <a:rPr lang="en-US" dirty="0" err="1" smtClean="0"/>
              <a:t>unnormalized</a:t>
            </a:r>
            <a:r>
              <a:rPr lang="en-US" dirty="0" smtClean="0"/>
              <a:t> table into first normal form? Consider the following example:</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normalized-table.jpg"/>
          <p:cNvPicPr>
            <a:picLocks noGrp="1" noChangeAspect="1"/>
          </p:cNvPicPr>
          <p:nvPr>
            <p:ph idx="1"/>
          </p:nvPr>
        </p:nvPicPr>
        <p:blipFill>
          <a:blip r:embed="rId2"/>
          <a:stretch>
            <a:fillRect/>
          </a:stretch>
        </p:blipFill>
        <p:spPr>
          <a:xfrm>
            <a:off x="1295400" y="381000"/>
            <a:ext cx="3733800" cy="2540668"/>
          </a:xfrm>
        </p:spPr>
      </p:pic>
      <p:sp>
        <p:nvSpPr>
          <p:cNvPr id="5" name="Rectangle 4"/>
          <p:cNvSpPr/>
          <p:nvPr/>
        </p:nvSpPr>
        <p:spPr>
          <a:xfrm>
            <a:off x="838200" y="3352800"/>
            <a:ext cx="7543800" cy="2308324"/>
          </a:xfrm>
          <a:prstGeom prst="rect">
            <a:avLst/>
          </a:prstGeom>
        </p:spPr>
        <p:txBody>
          <a:bodyPr wrap="square">
            <a:spAutoFit/>
          </a:bodyPr>
          <a:lstStyle/>
          <a:p>
            <a:r>
              <a:rPr lang="en-US" sz="2400" dirty="0" smtClean="0">
                <a:latin typeface="Times New Roman" pitchFamily="18" charset="0"/>
                <a:cs typeface="Times New Roman" pitchFamily="18" charset="0"/>
              </a:rPr>
              <a:t>This table is not in first normal form because the [Color] column can contain multiple values. For example, the first row includes values "red" and "green."</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 bring this table to first normal form, we split the table into two tables and now we have the resulting tables:</a:t>
            </a:r>
            <a:endParaRPr lang="en-US"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irst-normal-form-1nf (1).jpg"/>
          <p:cNvPicPr>
            <a:picLocks noGrp="1" noChangeAspect="1"/>
          </p:cNvPicPr>
          <p:nvPr>
            <p:ph idx="1"/>
          </p:nvPr>
        </p:nvPicPr>
        <p:blipFill>
          <a:blip r:embed="rId2"/>
          <a:stretch>
            <a:fillRect/>
          </a:stretch>
        </p:blipFill>
        <p:spPr>
          <a:xfrm>
            <a:off x="914400" y="533400"/>
            <a:ext cx="6516098" cy="3552825"/>
          </a:xfrm>
        </p:spPr>
      </p:pic>
      <p:sp>
        <p:nvSpPr>
          <p:cNvPr id="8" name="Rectangle 7"/>
          <p:cNvSpPr/>
          <p:nvPr/>
        </p:nvSpPr>
        <p:spPr>
          <a:xfrm>
            <a:off x="762000" y="4419600"/>
            <a:ext cx="7924800" cy="830997"/>
          </a:xfrm>
          <a:prstGeom prst="rect">
            <a:avLst/>
          </a:prstGeom>
        </p:spPr>
        <p:txBody>
          <a:bodyPr wrap="square">
            <a:spAutoFit/>
          </a:bodyPr>
          <a:lstStyle/>
          <a:p>
            <a:r>
              <a:rPr lang="en-US" sz="2400" dirty="0" smtClean="0"/>
              <a:t>Now first normal form is satisfied, as the columns on each table all hold just one value.</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sz="3600" dirty="0" smtClean="0">
                <a:latin typeface="Times New Roman" pitchFamily="18" charset="0"/>
                <a:cs typeface="Times New Roman" pitchFamily="18" charset="0"/>
              </a:rPr>
              <a:t>Dependency theory-functional dependencies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lstStyle/>
          <a:p>
            <a:r>
              <a:rPr lang="en-US" dirty="0" smtClean="0"/>
              <a:t>Functional Dependency (FD) determines the relation of one attribute to another attribute in a database management system (DBMS) system. </a:t>
            </a:r>
          </a:p>
          <a:p>
            <a:r>
              <a:rPr lang="en-US" dirty="0" smtClean="0"/>
              <a:t>Functional dependency helps you to maintain the quality of data in the database. </a:t>
            </a:r>
          </a:p>
          <a:p>
            <a:r>
              <a:rPr lang="en-US" dirty="0" smtClean="0"/>
              <a:t>A functional dependency is denoted by an arrow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pPr algn="l"/>
            <a:r>
              <a:rPr lang="en-US" sz="3600" dirty="0" smtClean="0">
                <a:latin typeface="Times New Roman" pitchFamily="18" charset="0"/>
                <a:cs typeface="Times New Roman" pitchFamily="18" charset="0"/>
              </a:rPr>
              <a:t>Dependency theory-functional dependencies</a:t>
            </a:r>
            <a:endParaRPr lang="en-US" sz="3600" dirty="0"/>
          </a:p>
        </p:txBody>
      </p:sp>
      <p:sp>
        <p:nvSpPr>
          <p:cNvPr id="3" name="Content Placeholder 2"/>
          <p:cNvSpPr>
            <a:spLocks noGrp="1"/>
          </p:cNvSpPr>
          <p:nvPr>
            <p:ph idx="1"/>
          </p:nvPr>
        </p:nvSpPr>
        <p:spPr>
          <a:xfrm>
            <a:off x="457200" y="1371600"/>
            <a:ext cx="8229600" cy="4754563"/>
          </a:xfrm>
        </p:spPr>
        <p:txBody>
          <a:bodyPr>
            <a:normAutofit/>
          </a:bodyPr>
          <a:lstStyle/>
          <a:p>
            <a:r>
              <a:rPr lang="en-US" sz="2800" dirty="0" smtClean="0"/>
              <a:t>The functional dependency of X on Y is represented by X → Y. </a:t>
            </a:r>
          </a:p>
          <a:p>
            <a:r>
              <a:rPr lang="en-US" sz="2800" dirty="0" smtClean="0"/>
              <a:t>Functional Dependency plays a vital role to find the difference between good and bad database design. </a:t>
            </a:r>
          </a:p>
          <a:p>
            <a:pPr>
              <a:buNone/>
            </a:pPr>
            <a:endParaRPr lang="en-US" sz="2800" dirty="0"/>
          </a:p>
        </p:txBody>
      </p:sp>
      <p:pic>
        <p:nvPicPr>
          <p:cNvPr id="4" name="Picture 3" descr="FD1.png"/>
          <p:cNvPicPr>
            <a:picLocks noChangeAspect="1"/>
          </p:cNvPicPr>
          <p:nvPr/>
        </p:nvPicPr>
        <p:blipFill>
          <a:blip r:embed="rId2"/>
          <a:stretch>
            <a:fillRect/>
          </a:stretch>
        </p:blipFill>
        <p:spPr>
          <a:xfrm>
            <a:off x="382551" y="3552916"/>
            <a:ext cx="8456649" cy="1323884"/>
          </a:xfrm>
          <a:prstGeom prst="rect">
            <a:avLst/>
          </a:prstGeom>
        </p:spPr>
      </p:pic>
      <p:sp>
        <p:nvSpPr>
          <p:cNvPr id="5" name="Rectangle 4"/>
          <p:cNvSpPr/>
          <p:nvPr/>
        </p:nvSpPr>
        <p:spPr>
          <a:xfrm>
            <a:off x="533400" y="5029200"/>
            <a:ext cx="8229600" cy="1015663"/>
          </a:xfrm>
          <a:prstGeom prst="rect">
            <a:avLst/>
          </a:prstGeom>
        </p:spPr>
        <p:txBody>
          <a:bodyPr wrap="square">
            <a:spAutoFit/>
          </a:bodyPr>
          <a:lstStyle/>
          <a:p>
            <a:r>
              <a:rPr lang="en-US" sz="2000" dirty="0" smtClean="0"/>
              <a:t>In this example, if we know the value of Employee number, we can obtain Employee Name, city, salary, etc. By this, we can say that the city, Employee Name, and salary are functionally depended on Employee number. </a:t>
            </a: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latin typeface="Times New Roman" pitchFamily="18" charset="0"/>
                <a:cs typeface="Times New Roman" pitchFamily="18" charset="0"/>
              </a:rPr>
              <a:t>Rules of Functional Dependency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a:bodyPr>
          <a:lstStyle/>
          <a:p>
            <a:r>
              <a:rPr lang="en-US" sz="2400" dirty="0" smtClean="0">
                <a:latin typeface="Times New Roman" pitchFamily="18" charset="0"/>
                <a:cs typeface="Times New Roman" pitchFamily="18" charset="0"/>
              </a:rPr>
              <a:t>Following are the rules of functional dependencies:-</a:t>
            </a:r>
          </a:p>
          <a:p>
            <a:pPr>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4" name="Picture 3" descr="rf.png"/>
          <p:cNvPicPr>
            <a:picLocks noChangeAspect="1"/>
          </p:cNvPicPr>
          <p:nvPr/>
        </p:nvPicPr>
        <p:blipFill>
          <a:blip r:embed="rId2"/>
          <a:stretch>
            <a:fillRect/>
          </a:stretch>
        </p:blipFill>
        <p:spPr>
          <a:xfrm>
            <a:off x="609221" y="1981200"/>
            <a:ext cx="7973875" cy="398198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Armstrong’s Axioms for FD</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Inference Rule (IR):</a:t>
            </a:r>
          </a:p>
          <a:p>
            <a:r>
              <a:rPr lang="en-US" dirty="0" smtClean="0"/>
              <a:t>The Armstrong's axioms are the basic inference rule.</a:t>
            </a:r>
          </a:p>
          <a:p>
            <a:r>
              <a:rPr lang="en-US" dirty="0" smtClean="0"/>
              <a:t>Armstrong's axioms are used to conclude functional dependencies on a relational database.</a:t>
            </a:r>
          </a:p>
          <a:p>
            <a:r>
              <a:rPr lang="en-US" dirty="0" smtClean="0"/>
              <a:t>The inference rule is a type of assertion. It can apply to a set of FD(functional dependency) to derive other FD.</a:t>
            </a:r>
          </a:p>
          <a:p>
            <a:r>
              <a:rPr lang="en-US" dirty="0" smtClean="0"/>
              <a:t>Using the inference rule, we can derive additional functional dependency from the initial set.</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600" dirty="0" smtClean="0"/>
              <a:t>Rules of Functional Dependencies</a:t>
            </a:r>
            <a:endParaRPr lang="en-US" sz="3600" dirty="0"/>
          </a:p>
        </p:txBody>
      </p:sp>
      <p:sp>
        <p:nvSpPr>
          <p:cNvPr id="3" name="Content Placeholder 2"/>
          <p:cNvSpPr>
            <a:spLocks noGrp="1"/>
          </p:cNvSpPr>
          <p:nvPr>
            <p:ph idx="1"/>
          </p:nvPr>
        </p:nvSpPr>
        <p:spPr>
          <a:xfrm>
            <a:off x="457200" y="990600"/>
            <a:ext cx="8229600" cy="5135563"/>
          </a:xfrm>
        </p:spPr>
        <p:txBody>
          <a:bodyPr>
            <a:normAutofit/>
          </a:bodyPr>
          <a:lstStyle/>
          <a:p>
            <a:pPr>
              <a:buNone/>
            </a:pPr>
            <a:r>
              <a:rPr lang="en-US" sz="2400" dirty="0" smtClean="0">
                <a:latin typeface="Times New Roman" pitchFamily="18" charset="0"/>
                <a:cs typeface="Times New Roman" pitchFamily="18" charset="0"/>
              </a:rPr>
              <a:t>Below given are the Three most important rules for Functional Dependency</a:t>
            </a:r>
          </a:p>
          <a:p>
            <a:pPr>
              <a:buFont typeface="Wingdings" pitchFamily="2" charset="2"/>
              <a:buChar char="ü"/>
            </a:pPr>
            <a:r>
              <a:rPr lang="en-US" sz="2400" dirty="0" smtClean="0"/>
              <a:t>Reflexive rule –. If X is a set of attributes and Y </a:t>
            </a:r>
            <a:r>
              <a:rPr lang="en-US" sz="2400" dirty="0" err="1" smtClean="0"/>
              <a:t>is_subset_of</a:t>
            </a:r>
            <a:r>
              <a:rPr lang="en-US" sz="2400" dirty="0" smtClean="0"/>
              <a:t> X, then X holds a value of Y. </a:t>
            </a:r>
          </a:p>
          <a:p>
            <a:pPr>
              <a:buFont typeface="Wingdings" pitchFamily="2" charset="2"/>
              <a:buChar char="ü"/>
            </a:pPr>
            <a:r>
              <a:rPr lang="en-US" sz="2400" dirty="0" smtClean="0"/>
              <a:t> Augmentation rule: When x -&gt; y holds, and c is attribute set, then ac -&gt; </a:t>
            </a:r>
            <a:r>
              <a:rPr lang="en-US" sz="2400" dirty="0" err="1" smtClean="0"/>
              <a:t>bc</a:t>
            </a:r>
            <a:r>
              <a:rPr lang="en-US" sz="2400" dirty="0" smtClean="0"/>
              <a:t> also holds. That is adding attributes which do not change the basic dependencies. </a:t>
            </a:r>
          </a:p>
          <a:p>
            <a:pPr>
              <a:buFont typeface="Wingdings" pitchFamily="2" charset="2"/>
              <a:buChar char="ü"/>
            </a:pPr>
            <a:r>
              <a:rPr lang="en-US" sz="2400" dirty="0" smtClean="0"/>
              <a:t> Transitivity rule: This rule is very much similar to the transitive rule in algebra if x -&gt; y holds and y -&gt; z holds, then x -&gt; z also holds. X -&gt; y is called as functionally that determines y.</a:t>
            </a:r>
            <a:endParaRPr lang="en-US" sz="2400" dirty="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endParaRPr lang="en-US" sz="2400"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t>Key terms</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pPr>
              <a:buNone/>
            </a:pPr>
            <a:r>
              <a:rPr lang="en-US" sz="2800" dirty="0" smtClean="0"/>
              <a:t>Here, are some key terms for functional dependency:</a:t>
            </a:r>
          </a:p>
          <a:p>
            <a:pPr>
              <a:buNone/>
            </a:pPr>
            <a:r>
              <a:rPr lang="en-US" sz="2800" dirty="0" smtClean="0"/>
              <a:t>   </a:t>
            </a:r>
            <a:endParaRPr lang="en-US" sz="2800" dirty="0"/>
          </a:p>
        </p:txBody>
      </p:sp>
      <p:graphicFrame>
        <p:nvGraphicFramePr>
          <p:cNvPr id="4" name="Table 3"/>
          <p:cNvGraphicFramePr>
            <a:graphicFrameLocks noGrp="1"/>
          </p:cNvGraphicFramePr>
          <p:nvPr/>
        </p:nvGraphicFramePr>
        <p:xfrm>
          <a:off x="838200" y="1600200"/>
          <a:ext cx="7924800" cy="4937760"/>
        </p:xfrm>
        <a:graphic>
          <a:graphicData uri="http://schemas.openxmlformats.org/drawingml/2006/table">
            <a:tbl>
              <a:tblPr firstRow="1" bandRow="1">
                <a:tableStyleId>{5940675A-B579-460E-94D1-54222C63F5DA}</a:tableStyleId>
              </a:tblPr>
              <a:tblGrid>
                <a:gridCol w="2971800"/>
                <a:gridCol w="4953000"/>
              </a:tblGrid>
              <a:tr h="362611">
                <a:tc>
                  <a:txBody>
                    <a:bodyPr/>
                    <a:lstStyle/>
                    <a:p>
                      <a:r>
                        <a:rPr lang="en-US" dirty="0" smtClean="0"/>
                        <a:t>Key Terms </a:t>
                      </a:r>
                      <a:endParaRPr lang="en-US" dirty="0"/>
                    </a:p>
                  </a:txBody>
                  <a:tcPr/>
                </a:tc>
                <a:tc>
                  <a:txBody>
                    <a:bodyPr/>
                    <a:lstStyle/>
                    <a:p>
                      <a:r>
                        <a:rPr lang="en-US" dirty="0" smtClean="0"/>
                        <a:t>Description</a:t>
                      </a:r>
                      <a:endParaRPr lang="en-US" dirty="0"/>
                    </a:p>
                  </a:txBody>
                  <a:tcPr/>
                </a:tc>
              </a:tr>
              <a:tr h="894108">
                <a:tc>
                  <a:txBody>
                    <a:bodyPr/>
                    <a:lstStyle/>
                    <a:p>
                      <a:r>
                        <a:rPr lang="en-US" dirty="0" smtClean="0"/>
                        <a:t>Axiom </a:t>
                      </a:r>
                      <a:endParaRPr lang="en-US" dirty="0"/>
                    </a:p>
                  </a:txBody>
                  <a:tcPr/>
                </a:tc>
                <a:tc>
                  <a:txBody>
                    <a:bodyPr/>
                    <a:lstStyle/>
                    <a:p>
                      <a:r>
                        <a:rPr lang="en-US" dirty="0" smtClean="0"/>
                        <a:t>Axioms is a set of inference rules used to infer all the functional dependencies on a relational database. </a:t>
                      </a:r>
                      <a:endParaRPr lang="en-US" dirty="0"/>
                    </a:p>
                  </a:txBody>
                  <a:tcPr/>
                </a:tc>
              </a:tr>
              <a:tr h="1386840">
                <a:tc>
                  <a:txBody>
                    <a:bodyPr/>
                    <a:lstStyle/>
                    <a:p>
                      <a:r>
                        <a:rPr lang="en-US" dirty="0" smtClean="0"/>
                        <a:t>Decomposition</a:t>
                      </a:r>
                      <a:endParaRPr lang="en-US" dirty="0"/>
                    </a:p>
                  </a:txBody>
                  <a:tcPr/>
                </a:tc>
                <a:tc>
                  <a:txBody>
                    <a:bodyPr/>
                    <a:lstStyle/>
                    <a:p>
                      <a:r>
                        <a:rPr lang="en-US" dirty="0" smtClean="0"/>
                        <a:t>It is a rule that suggests if you have a table that appears to contain two entities which are determined by the same primary key then you should consider breaking them up into two different tables.</a:t>
                      </a:r>
                      <a:endParaRPr lang="en-US" dirty="0"/>
                    </a:p>
                  </a:txBody>
                  <a:tcPr/>
                </a:tc>
              </a:tr>
              <a:tr h="625876">
                <a:tc>
                  <a:txBody>
                    <a:bodyPr/>
                    <a:lstStyle/>
                    <a:p>
                      <a:r>
                        <a:rPr lang="en-US" dirty="0" smtClean="0"/>
                        <a:t>Dependent</a:t>
                      </a:r>
                      <a:endParaRPr lang="en-US" dirty="0"/>
                    </a:p>
                  </a:txBody>
                  <a:tcPr/>
                </a:tc>
                <a:tc>
                  <a:txBody>
                    <a:bodyPr/>
                    <a:lstStyle/>
                    <a:p>
                      <a:r>
                        <a:rPr lang="en-US" dirty="0" smtClean="0"/>
                        <a:t>It is displayed on the right side of the functional dependency diagram.</a:t>
                      </a:r>
                      <a:endParaRPr lang="en-US" dirty="0"/>
                    </a:p>
                  </a:txBody>
                  <a:tcPr/>
                </a:tc>
              </a:tr>
              <a:tr h="625876">
                <a:tc>
                  <a:txBody>
                    <a:bodyPr/>
                    <a:lstStyle/>
                    <a:p>
                      <a:r>
                        <a:rPr lang="en-US" dirty="0" smtClean="0"/>
                        <a:t>Determinant</a:t>
                      </a:r>
                      <a:endParaRPr lang="en-US" dirty="0"/>
                    </a:p>
                  </a:txBody>
                  <a:tcPr/>
                </a:tc>
                <a:tc>
                  <a:txBody>
                    <a:bodyPr/>
                    <a:lstStyle/>
                    <a:p>
                      <a:r>
                        <a:rPr lang="en-US" dirty="0" smtClean="0"/>
                        <a:t>It is displayed on the left side of the functional dependency Diagram. </a:t>
                      </a:r>
                      <a:endParaRPr lang="en-US" dirty="0"/>
                    </a:p>
                  </a:txBody>
                  <a:tcPr/>
                </a:tc>
              </a:tr>
              <a:tr h="625876">
                <a:tc>
                  <a:txBody>
                    <a:bodyPr/>
                    <a:lstStyle/>
                    <a:p>
                      <a:r>
                        <a:rPr lang="en-US" dirty="0" smtClean="0"/>
                        <a:t>Union</a:t>
                      </a:r>
                      <a:endParaRPr lang="en-US" dirty="0"/>
                    </a:p>
                  </a:txBody>
                  <a:tcPr/>
                </a:tc>
                <a:tc>
                  <a:txBody>
                    <a:bodyPr/>
                    <a:lstStyle/>
                    <a:p>
                      <a:r>
                        <a:rPr lang="en-US" dirty="0" smtClean="0"/>
                        <a:t>It suggests that if two tables are separate, and the PK is the same, you should consider putting them. Together</a:t>
                      </a:r>
                      <a:endParaRPr lang="en-US" dirty="0"/>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Functional Dependencies</a:t>
            </a:r>
            <a:endParaRPr lang="en-US" dirty="0"/>
          </a:p>
        </p:txBody>
      </p:sp>
      <p:sp>
        <p:nvSpPr>
          <p:cNvPr id="3" name="Content Placeholder 2"/>
          <p:cNvSpPr>
            <a:spLocks noGrp="1"/>
          </p:cNvSpPr>
          <p:nvPr>
            <p:ph idx="1"/>
          </p:nvPr>
        </p:nvSpPr>
        <p:spPr/>
        <p:txBody>
          <a:bodyPr/>
          <a:lstStyle/>
          <a:p>
            <a:r>
              <a:rPr lang="en-US" dirty="0" smtClean="0"/>
              <a:t>Multivalued dependency</a:t>
            </a:r>
          </a:p>
          <a:p>
            <a:r>
              <a:rPr lang="en-US" dirty="0" smtClean="0"/>
              <a:t> Trivial functional dependency</a:t>
            </a:r>
          </a:p>
          <a:p>
            <a:r>
              <a:rPr lang="en-US" dirty="0" smtClean="0"/>
              <a:t> Non-trivial functional dependency</a:t>
            </a:r>
          </a:p>
          <a:p>
            <a:r>
              <a:rPr lang="en-US" dirty="0" smtClean="0"/>
              <a:t>Transitive dependency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dirty="0" smtClean="0">
                <a:latin typeface="Times New Roman" pitchFamily="18" charset="0"/>
                <a:cs typeface="Times New Roman" pitchFamily="18" charset="0"/>
              </a:rPr>
              <a:t>Anomalies in DBMS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a:bodyPr>
          <a:lstStyle/>
          <a:p>
            <a:r>
              <a:rPr lang="en-US" dirty="0" smtClean="0"/>
              <a:t>Anomalies are caused when there is too much redundancy in the database's information.</a:t>
            </a:r>
          </a:p>
          <a:p>
            <a:r>
              <a:rPr lang="en-US" dirty="0" smtClean="0"/>
              <a:t>Database anomalies :Databases are designed to collect data and sort or present it in specific ways to the end users</a:t>
            </a:r>
          </a:p>
          <a:p>
            <a:pPr fontAlgn="base"/>
            <a:r>
              <a:rPr lang="en-US" dirty="0" smtClean="0"/>
              <a:t>The normalization process was created largely in order to reduce the negative effects of creating tables that will introduce anomalies into the database.</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Multivalued dependency in DBMS </a:t>
            </a:r>
            <a:endParaRPr lang="en-US" dirty="0"/>
          </a:p>
        </p:txBody>
      </p:sp>
      <p:sp>
        <p:nvSpPr>
          <p:cNvPr id="3" name="Content Placeholder 2"/>
          <p:cNvSpPr>
            <a:spLocks noGrp="1"/>
          </p:cNvSpPr>
          <p:nvPr>
            <p:ph idx="1"/>
          </p:nvPr>
        </p:nvSpPr>
        <p:spPr>
          <a:xfrm>
            <a:off x="457200" y="990600"/>
            <a:ext cx="8229600" cy="5135563"/>
          </a:xfrm>
        </p:spPr>
        <p:txBody>
          <a:bodyPr/>
          <a:lstStyle/>
          <a:p>
            <a:r>
              <a:rPr lang="en-US" dirty="0" smtClean="0"/>
              <a:t>Multivalued dependency occurs in the situation where there are multiple independent multivalued attributes in a single table. </a:t>
            </a:r>
          </a:p>
          <a:p>
            <a:r>
              <a:rPr lang="en-US" dirty="0" smtClean="0"/>
              <a:t>A multivalued dependency is a complete constraint between two sets of attributes in a relation. It requires that certain tuples be present in a relation. </a:t>
            </a:r>
          </a:p>
          <a:p>
            <a:pPr>
              <a:buNone/>
            </a:pPr>
            <a:r>
              <a:rPr lang="en-US" dirty="0" smtClean="0"/>
              <a:t>Example: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FD.png"/>
          <p:cNvPicPr>
            <a:picLocks noGrp="1" noChangeAspect="1"/>
          </p:cNvPicPr>
          <p:nvPr>
            <p:ph idx="1"/>
          </p:nvPr>
        </p:nvPicPr>
        <p:blipFill>
          <a:blip r:embed="rId2"/>
          <a:stretch>
            <a:fillRect/>
          </a:stretch>
        </p:blipFill>
        <p:spPr>
          <a:xfrm>
            <a:off x="838200" y="457200"/>
            <a:ext cx="6400800" cy="2271252"/>
          </a:xfrm>
        </p:spPr>
      </p:pic>
      <p:sp>
        <p:nvSpPr>
          <p:cNvPr id="5" name="Rectangle 4"/>
          <p:cNvSpPr/>
          <p:nvPr/>
        </p:nvSpPr>
        <p:spPr>
          <a:xfrm>
            <a:off x="914400" y="2743200"/>
            <a:ext cx="7848600" cy="1569660"/>
          </a:xfrm>
          <a:prstGeom prst="rect">
            <a:avLst/>
          </a:prstGeom>
        </p:spPr>
        <p:txBody>
          <a:bodyPr wrap="square">
            <a:spAutoFit/>
          </a:bodyPr>
          <a:lstStyle/>
          <a:p>
            <a:r>
              <a:rPr lang="en-US" sz="2400" dirty="0" smtClean="0"/>
              <a:t>In this example, </a:t>
            </a:r>
            <a:r>
              <a:rPr lang="en-US" sz="2400" dirty="0" err="1" smtClean="0"/>
              <a:t>maf_year</a:t>
            </a:r>
            <a:r>
              <a:rPr lang="en-US" sz="2400" dirty="0" smtClean="0"/>
              <a:t> and color are independent of each other but dependent on </a:t>
            </a:r>
            <a:r>
              <a:rPr lang="en-US" sz="2400" dirty="0" err="1" smtClean="0"/>
              <a:t>car_model</a:t>
            </a:r>
            <a:r>
              <a:rPr lang="en-US" sz="2400" dirty="0" smtClean="0"/>
              <a:t>. In this example, these two columns are said to be </a:t>
            </a:r>
            <a:r>
              <a:rPr lang="en-US" sz="2400" dirty="0" err="1" smtClean="0"/>
              <a:t>multivalue</a:t>
            </a:r>
            <a:r>
              <a:rPr lang="en-US" sz="2400" dirty="0" smtClean="0"/>
              <a:t> dependent on </a:t>
            </a:r>
            <a:r>
              <a:rPr lang="en-US" sz="2400" dirty="0" err="1" smtClean="0"/>
              <a:t>car_model</a:t>
            </a:r>
            <a:r>
              <a:rPr lang="en-US" sz="2400" dirty="0" smtClean="0"/>
              <a:t>.</a:t>
            </a:r>
            <a:endParaRPr lang="en-US" sz="2400" dirty="0"/>
          </a:p>
        </p:txBody>
      </p:sp>
      <p:sp>
        <p:nvSpPr>
          <p:cNvPr id="6" name="Rectangle 5"/>
          <p:cNvSpPr/>
          <p:nvPr/>
        </p:nvSpPr>
        <p:spPr>
          <a:xfrm>
            <a:off x="990600" y="4495800"/>
            <a:ext cx="6047412" cy="461665"/>
          </a:xfrm>
          <a:prstGeom prst="rect">
            <a:avLst/>
          </a:prstGeom>
        </p:spPr>
        <p:txBody>
          <a:bodyPr wrap="square">
            <a:spAutoFit/>
          </a:bodyPr>
          <a:lstStyle/>
          <a:p>
            <a:r>
              <a:rPr lang="en-US" sz="2400" dirty="0" smtClean="0"/>
              <a:t>This dependence can be represented like this:</a:t>
            </a:r>
            <a:endParaRPr lang="en-US" sz="2400" dirty="0"/>
          </a:p>
        </p:txBody>
      </p:sp>
      <p:sp>
        <p:nvSpPr>
          <p:cNvPr id="7" name="Rectangle 6"/>
          <p:cNvSpPr/>
          <p:nvPr/>
        </p:nvSpPr>
        <p:spPr>
          <a:xfrm>
            <a:off x="1143000" y="5181600"/>
            <a:ext cx="3084371" cy="830997"/>
          </a:xfrm>
          <a:prstGeom prst="rect">
            <a:avLst/>
          </a:prstGeom>
        </p:spPr>
        <p:txBody>
          <a:bodyPr wrap="none">
            <a:spAutoFit/>
          </a:bodyPr>
          <a:lstStyle/>
          <a:p>
            <a:r>
              <a:rPr lang="en-US" sz="2400" dirty="0" err="1" smtClean="0"/>
              <a:t>car_model</a:t>
            </a:r>
            <a:r>
              <a:rPr lang="en-US" sz="2400" dirty="0" smtClean="0"/>
              <a:t> -&gt; </a:t>
            </a:r>
            <a:r>
              <a:rPr lang="en-US" sz="2400" dirty="0" err="1" smtClean="0"/>
              <a:t>maf_year</a:t>
            </a:r>
            <a:endParaRPr lang="en-US" sz="2400" dirty="0" smtClean="0"/>
          </a:p>
          <a:p>
            <a:r>
              <a:rPr lang="en-US" sz="2400" dirty="0" smtClean="0"/>
              <a:t> </a:t>
            </a:r>
            <a:r>
              <a:rPr lang="en-US" sz="2400" dirty="0" err="1" smtClean="0"/>
              <a:t>car_model</a:t>
            </a:r>
            <a:r>
              <a:rPr lang="en-US" sz="2400" dirty="0" smtClean="0"/>
              <a:t>-&gt; </a:t>
            </a:r>
            <a:r>
              <a:rPr lang="en-US" sz="2400" dirty="0" err="1" smtClean="0"/>
              <a:t>colour</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r>
              <a:rPr lang="en-US" sz="2800" dirty="0" smtClean="0"/>
              <a:t>Trivial Functional dependency</a:t>
            </a:r>
            <a:endParaRPr lang="en-US" sz="2800" dirty="0"/>
          </a:p>
        </p:txBody>
      </p:sp>
      <p:sp>
        <p:nvSpPr>
          <p:cNvPr id="3" name="Content Placeholder 2"/>
          <p:cNvSpPr>
            <a:spLocks noGrp="1"/>
          </p:cNvSpPr>
          <p:nvPr>
            <p:ph idx="1"/>
          </p:nvPr>
        </p:nvSpPr>
        <p:spPr>
          <a:xfrm>
            <a:off x="457200" y="914400"/>
            <a:ext cx="8229600" cy="5211763"/>
          </a:xfrm>
        </p:spPr>
        <p:txBody>
          <a:bodyPr>
            <a:normAutofit/>
          </a:bodyPr>
          <a:lstStyle/>
          <a:p>
            <a:r>
              <a:rPr lang="en-US" sz="2400" dirty="0" smtClean="0"/>
              <a:t>The Trivial dependency is a set of attributes which are called a trivial if the set of attributes are included in that attribute.</a:t>
            </a:r>
          </a:p>
          <a:p>
            <a:r>
              <a:rPr lang="en-US" sz="2400" dirty="0" smtClean="0"/>
              <a:t> So, X -&gt; Y is a trivial functional dependency if Y is a subset of X. </a:t>
            </a:r>
          </a:p>
          <a:p>
            <a:pPr>
              <a:buNone/>
            </a:pPr>
            <a:r>
              <a:rPr lang="en-US" sz="2400" dirty="0" smtClean="0"/>
              <a:t>For example: </a:t>
            </a:r>
          </a:p>
          <a:p>
            <a:pPr>
              <a:buNone/>
            </a:pPr>
            <a:endParaRPr lang="en-US" sz="2400" dirty="0"/>
          </a:p>
        </p:txBody>
      </p:sp>
      <p:pic>
        <p:nvPicPr>
          <p:cNvPr id="4" name="Picture 3" descr="TFD.png"/>
          <p:cNvPicPr>
            <a:picLocks noChangeAspect="1"/>
          </p:cNvPicPr>
          <p:nvPr/>
        </p:nvPicPr>
        <p:blipFill>
          <a:blip r:embed="rId2"/>
          <a:stretch>
            <a:fillRect/>
          </a:stretch>
        </p:blipFill>
        <p:spPr>
          <a:xfrm>
            <a:off x="1524000" y="2895600"/>
            <a:ext cx="5039096" cy="2429161"/>
          </a:xfrm>
          <a:prstGeom prst="rect">
            <a:avLst/>
          </a:prstGeom>
        </p:spPr>
      </p:pic>
      <p:sp>
        <p:nvSpPr>
          <p:cNvPr id="5" name="Rectangle 4"/>
          <p:cNvSpPr/>
          <p:nvPr/>
        </p:nvSpPr>
        <p:spPr>
          <a:xfrm>
            <a:off x="457200" y="5410200"/>
            <a:ext cx="8229600" cy="1200329"/>
          </a:xfrm>
          <a:prstGeom prst="rect">
            <a:avLst/>
          </a:prstGeom>
        </p:spPr>
        <p:txBody>
          <a:bodyPr wrap="square">
            <a:spAutoFit/>
          </a:bodyPr>
          <a:lstStyle/>
          <a:p>
            <a:r>
              <a:rPr lang="en-US" sz="2400" dirty="0" smtClean="0"/>
              <a:t>Consider this table with two columns </a:t>
            </a:r>
            <a:r>
              <a:rPr lang="en-US" sz="2400" dirty="0" err="1" smtClean="0"/>
              <a:t>Emp_id</a:t>
            </a:r>
            <a:r>
              <a:rPr lang="en-US" sz="2400" dirty="0" smtClean="0"/>
              <a:t> and </a:t>
            </a:r>
            <a:r>
              <a:rPr lang="en-US" sz="2400" dirty="0" err="1" smtClean="0"/>
              <a:t>Emp_name</a:t>
            </a:r>
            <a:r>
              <a:rPr lang="en-US" sz="2400" dirty="0" smtClean="0"/>
              <a:t>. {</a:t>
            </a:r>
            <a:r>
              <a:rPr lang="en-US" sz="2400" dirty="0" err="1" smtClean="0"/>
              <a:t>Emp_id</a:t>
            </a:r>
            <a:r>
              <a:rPr lang="en-US" sz="2400" dirty="0" smtClean="0"/>
              <a:t>, </a:t>
            </a:r>
            <a:r>
              <a:rPr lang="en-US" sz="2400" dirty="0" err="1" smtClean="0"/>
              <a:t>Emp_name</a:t>
            </a:r>
            <a:r>
              <a:rPr lang="en-US" sz="2400" dirty="0" smtClean="0"/>
              <a:t>} -&gt; </a:t>
            </a:r>
            <a:r>
              <a:rPr lang="en-US" sz="2400" dirty="0" err="1" smtClean="0"/>
              <a:t>Emp_id</a:t>
            </a:r>
            <a:r>
              <a:rPr lang="en-US" sz="2400" dirty="0" smtClean="0"/>
              <a:t> is a trivial functional dependency as </a:t>
            </a:r>
            <a:r>
              <a:rPr lang="en-US" sz="2400" dirty="0" err="1" smtClean="0"/>
              <a:t>Emp_id</a:t>
            </a:r>
            <a:r>
              <a:rPr lang="en-US" sz="2400" dirty="0" smtClean="0"/>
              <a:t> is a subset of {</a:t>
            </a:r>
            <a:r>
              <a:rPr lang="en-US" sz="2400" dirty="0" err="1" smtClean="0"/>
              <a:t>Emp_id,Emp_name</a:t>
            </a:r>
            <a:r>
              <a:rPr lang="en-US" sz="2400" dirty="0" smtClean="0"/>
              <a:t>}. </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600" dirty="0" smtClean="0"/>
              <a:t>Non trivial functional dependency in DBMS </a:t>
            </a:r>
            <a:endParaRPr lang="en-US" sz="3600" dirty="0"/>
          </a:p>
        </p:txBody>
      </p:sp>
      <p:sp>
        <p:nvSpPr>
          <p:cNvPr id="3" name="Content Placeholder 2"/>
          <p:cNvSpPr>
            <a:spLocks noGrp="1"/>
          </p:cNvSpPr>
          <p:nvPr>
            <p:ph idx="1"/>
          </p:nvPr>
        </p:nvSpPr>
        <p:spPr>
          <a:xfrm>
            <a:off x="457200" y="990600"/>
            <a:ext cx="8229600" cy="5135563"/>
          </a:xfrm>
        </p:spPr>
        <p:txBody>
          <a:bodyPr/>
          <a:lstStyle/>
          <a:p>
            <a:r>
              <a:rPr lang="en-US" dirty="0" smtClean="0"/>
              <a:t>Functional dependency which also known as a nontrivial dependency occurs when A-&gt;B holds true where B is not a subset of A.</a:t>
            </a:r>
          </a:p>
          <a:p>
            <a:r>
              <a:rPr lang="en-US" dirty="0" smtClean="0"/>
              <a:t> In a relationship, if attribute B is not a subset of attribute A, then it is considered as a non-trivial dependency. </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TFD.png"/>
          <p:cNvPicPr>
            <a:picLocks noGrp="1" noChangeAspect="1"/>
          </p:cNvPicPr>
          <p:nvPr>
            <p:ph idx="1"/>
          </p:nvPr>
        </p:nvPicPr>
        <p:blipFill>
          <a:blip r:embed="rId2"/>
          <a:stretch>
            <a:fillRect/>
          </a:stretch>
        </p:blipFill>
        <p:spPr>
          <a:xfrm>
            <a:off x="533400" y="304800"/>
            <a:ext cx="6926125" cy="1905000"/>
          </a:xfrm>
        </p:spPr>
      </p:pic>
      <p:sp>
        <p:nvSpPr>
          <p:cNvPr id="5" name="Rectangle 4"/>
          <p:cNvSpPr/>
          <p:nvPr/>
        </p:nvSpPr>
        <p:spPr>
          <a:xfrm>
            <a:off x="533400" y="2438401"/>
            <a:ext cx="7924800" cy="369332"/>
          </a:xfrm>
          <a:prstGeom prst="rect">
            <a:avLst/>
          </a:prstGeom>
        </p:spPr>
        <p:txBody>
          <a:bodyPr wrap="square">
            <a:spAutoFit/>
          </a:bodyPr>
          <a:lstStyle/>
          <a:p>
            <a:r>
              <a:rPr lang="en-US" dirty="0" smtClean="0"/>
              <a:t>Example: (Company} -&gt; {CEO} (if we know the Company, we knows the CEO name) </a:t>
            </a:r>
            <a:endParaRPr lang="en-US" dirty="0"/>
          </a:p>
        </p:txBody>
      </p:sp>
      <p:sp>
        <p:nvSpPr>
          <p:cNvPr id="6" name="Rectangle 5"/>
          <p:cNvSpPr/>
          <p:nvPr/>
        </p:nvSpPr>
        <p:spPr>
          <a:xfrm>
            <a:off x="533400" y="3124201"/>
            <a:ext cx="7772400" cy="646331"/>
          </a:xfrm>
          <a:prstGeom prst="rect">
            <a:avLst/>
          </a:prstGeom>
        </p:spPr>
        <p:txBody>
          <a:bodyPr wrap="square">
            <a:spAutoFit/>
          </a:bodyPr>
          <a:lstStyle/>
          <a:p>
            <a:r>
              <a:rPr lang="en-US" dirty="0" smtClean="0"/>
              <a:t>But CEO is not a subset of Company, and hence it's non-trivial functional dependency. </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Transitive dependency:</a:t>
            </a:r>
            <a:endParaRPr lang="en-US" dirty="0"/>
          </a:p>
        </p:txBody>
      </p:sp>
      <p:sp>
        <p:nvSpPr>
          <p:cNvPr id="3" name="Content Placeholder 2"/>
          <p:cNvSpPr>
            <a:spLocks noGrp="1"/>
          </p:cNvSpPr>
          <p:nvPr>
            <p:ph idx="1"/>
          </p:nvPr>
        </p:nvSpPr>
        <p:spPr>
          <a:xfrm>
            <a:off x="457200" y="914400"/>
            <a:ext cx="8229600" cy="5211763"/>
          </a:xfrm>
        </p:spPr>
        <p:txBody>
          <a:bodyPr/>
          <a:lstStyle/>
          <a:p>
            <a:r>
              <a:rPr lang="en-US" dirty="0" smtClean="0"/>
              <a:t>A transitive is a type of functional dependency which happens when t is indirectly formed by two functional dependencies.</a:t>
            </a:r>
          </a:p>
          <a:p>
            <a:pPr>
              <a:buNone/>
            </a:pPr>
            <a:r>
              <a:rPr lang="en-US" dirty="0" smtClean="0"/>
              <a:t>   </a:t>
            </a:r>
            <a:endParaRPr lang="en-US" dirty="0"/>
          </a:p>
        </p:txBody>
      </p:sp>
      <p:pic>
        <p:nvPicPr>
          <p:cNvPr id="4" name="Picture 3" descr="TFD1.png"/>
          <p:cNvPicPr>
            <a:picLocks noChangeAspect="1"/>
          </p:cNvPicPr>
          <p:nvPr/>
        </p:nvPicPr>
        <p:blipFill>
          <a:blip r:embed="rId2"/>
          <a:stretch>
            <a:fillRect/>
          </a:stretch>
        </p:blipFill>
        <p:spPr>
          <a:xfrm>
            <a:off x="838200" y="2438400"/>
            <a:ext cx="7907535" cy="216703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en-US" dirty="0" smtClean="0"/>
              <a:t>{Company} -&gt; {CEO} (if we know the company, we know its CEO's name)</a:t>
            </a:r>
          </a:p>
          <a:p>
            <a:r>
              <a:rPr lang="en-US" dirty="0" smtClean="0"/>
              <a:t> {CEO } -&gt; {Age} If we know the CEO, we know the Age</a:t>
            </a:r>
          </a:p>
          <a:p>
            <a:r>
              <a:rPr lang="en-US" dirty="0" smtClean="0"/>
              <a:t> Therefore according to the rule of rule of transitive dependency:</a:t>
            </a:r>
          </a:p>
          <a:p>
            <a:r>
              <a:rPr lang="en-US" dirty="0" smtClean="0"/>
              <a:t> { Company} -&gt; {Age} should hold, that makes sense because if we know the company name, we can know his age.</a:t>
            </a:r>
          </a:p>
          <a:p>
            <a:r>
              <a:rPr lang="en-US" dirty="0" smtClean="0"/>
              <a:t> Note: You need to remember that transitive dependency can only occur in a relation of three or more attributes. </a:t>
            </a:r>
          </a:p>
          <a:p>
            <a:pPr>
              <a:buNone/>
            </a:pPr>
            <a:endParaRPr lang="en-US"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pPr algn="l"/>
            <a:r>
              <a:rPr lang="en-US" sz="3200" b="1" dirty="0" smtClean="0"/>
              <a:t/>
            </a:r>
            <a:br>
              <a:rPr lang="en-US" sz="3200" b="1" dirty="0" smtClean="0"/>
            </a:br>
            <a:r>
              <a:rPr lang="en-US" sz="3200" b="1" dirty="0" smtClean="0"/>
              <a:t>Closures of a set of functional dependencies</a:t>
            </a:r>
            <a:br>
              <a:rPr lang="en-US" sz="3200" b="1" dirty="0" smtClean="0"/>
            </a:br>
            <a:endParaRPr lang="en-US" sz="3200" b="1" dirty="0"/>
          </a:p>
        </p:txBody>
      </p:sp>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en-US" dirty="0" smtClean="0"/>
              <a:t>A </a:t>
            </a:r>
            <a:r>
              <a:rPr lang="en-US" b="1" dirty="0" smtClean="0"/>
              <a:t>Closure</a:t>
            </a:r>
            <a:r>
              <a:rPr lang="en-US" dirty="0" smtClean="0"/>
              <a:t> is a set of FDs is a set of all possible FDs that can be derived from a given set of FDs.</a:t>
            </a:r>
          </a:p>
          <a:p>
            <a:r>
              <a:rPr lang="en-US" dirty="0" smtClean="0"/>
              <a:t>It is also referred as a</a:t>
            </a:r>
            <a:r>
              <a:rPr lang="en-US" b="1" dirty="0" smtClean="0"/>
              <a:t> Complete </a:t>
            </a:r>
            <a:r>
              <a:rPr lang="en-US" dirty="0" smtClean="0"/>
              <a:t>set of FDs.</a:t>
            </a:r>
          </a:p>
          <a:p>
            <a:r>
              <a:rPr lang="en-US" dirty="0" smtClean="0"/>
              <a:t>If F is used to donate the set of FDs for relation R, then a closure of a set of FDs implied by F is denoted by F</a:t>
            </a:r>
            <a:r>
              <a:rPr lang="en-US" baseline="30000" dirty="0" smtClean="0"/>
              <a:t>+</a:t>
            </a:r>
            <a:r>
              <a:rPr lang="en-US" dirty="0" smtClean="0"/>
              <a:t>.</a:t>
            </a:r>
          </a:p>
          <a:p>
            <a:r>
              <a:rPr lang="en-US" dirty="0" smtClean="0"/>
              <a:t>Closure method will useful to find all candidate keys in a table.</a:t>
            </a:r>
          </a:p>
          <a:p>
            <a:r>
              <a:rPr lang="en-US" dirty="0" smtClean="0"/>
              <a:t>In a table if you want to find out all the possible candidate keys by using this closure method we can do it.</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r>
              <a:rPr lang="en-US" sz="2400" dirty="0" smtClean="0"/>
              <a:t>Let's consider the set F of  functional dependencies given below:</a:t>
            </a:r>
          </a:p>
          <a:p>
            <a:pPr>
              <a:buNone/>
            </a:pPr>
            <a:r>
              <a:rPr lang="en-US" sz="2400" dirty="0" smtClean="0"/>
              <a:t>   R(ABCD)</a:t>
            </a:r>
          </a:p>
          <a:p>
            <a:pPr>
              <a:buNone/>
            </a:pPr>
            <a:r>
              <a:rPr lang="en-US" sz="2400" dirty="0" smtClean="0"/>
              <a:t>  FD={A-&gt;B,B-&gt;C,C-&gt;D}</a:t>
            </a:r>
          </a:p>
          <a:p>
            <a:pPr>
              <a:buNone/>
            </a:pPr>
            <a:r>
              <a:rPr lang="en-US" sz="2400" dirty="0" smtClean="0"/>
              <a:t>Lets start closure method with attribute A</a:t>
            </a:r>
          </a:p>
          <a:p>
            <a:pPr>
              <a:buNone/>
            </a:pPr>
            <a:r>
              <a:rPr lang="en-US" sz="2400" dirty="0" smtClean="0"/>
              <a:t>     A⁺={ABCD}</a:t>
            </a:r>
          </a:p>
          <a:p>
            <a:pPr>
              <a:buNone/>
            </a:pPr>
            <a:r>
              <a:rPr lang="en-US" sz="2400" dirty="0" smtClean="0"/>
              <a:t>Closure of A means what  A can determine</a:t>
            </a:r>
          </a:p>
          <a:p>
            <a:pPr>
              <a:buNone/>
            </a:pPr>
            <a:r>
              <a:rPr lang="en-US" sz="2400" dirty="0" smtClean="0"/>
              <a:t>     A -&gt; A   ...By using Rule-4, Self-Determination.</a:t>
            </a:r>
            <a:br>
              <a:rPr lang="en-US" sz="2400" dirty="0" smtClean="0"/>
            </a:br>
            <a:r>
              <a:rPr lang="en-US" sz="2400" dirty="0" smtClean="0"/>
              <a:t>A -&gt; B   ...Already given in F.</a:t>
            </a:r>
            <a:br>
              <a:rPr lang="en-US" sz="2400" dirty="0" smtClean="0"/>
            </a:br>
            <a:r>
              <a:rPr lang="en-US" sz="2400" dirty="0" smtClean="0"/>
              <a:t>A -&gt; C   ...By using rule-3, Transitivity.</a:t>
            </a:r>
            <a:br>
              <a:rPr lang="en-US" sz="2400" dirty="0" smtClean="0"/>
            </a:br>
            <a:r>
              <a:rPr lang="en-US" sz="2400" dirty="0" smtClean="0"/>
              <a:t>A -&gt; D   ...By using rule-3, Transitivity.</a:t>
            </a:r>
            <a:br>
              <a:rPr lang="en-US" sz="2400" dirty="0" smtClean="0"/>
            </a:br>
            <a:r>
              <a:rPr lang="en-US" sz="2400" dirty="0" smtClean="0"/>
              <a:t>Now, by </a:t>
            </a:r>
            <a:r>
              <a:rPr lang="en-US" sz="2400" dirty="0" err="1" smtClean="0"/>
              <a:t>applyiing</a:t>
            </a:r>
            <a:r>
              <a:rPr lang="en-US" sz="2400" dirty="0" smtClean="0"/>
              <a:t>  Rule-6 Union, it is possible to derive A</a:t>
            </a:r>
            <a:r>
              <a:rPr lang="en-US" sz="2400" baseline="30000" dirty="0" smtClean="0"/>
              <a:t>+</a:t>
            </a:r>
            <a:r>
              <a:rPr lang="en-US" sz="2400" dirty="0" smtClean="0"/>
              <a:t> -&gt; ABCD and it can be denoted using A -&gt; ABCD. All such type of FDs derived from each FD of F form a closure of F. </a:t>
            </a:r>
            <a:endParaRPr lang="en-US"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smtClean="0"/>
              <a:t>Lets start closure method with attribute B</a:t>
            </a:r>
          </a:p>
          <a:p>
            <a:pPr>
              <a:buNone/>
            </a:pPr>
            <a:r>
              <a:rPr lang="en-US" dirty="0" smtClean="0"/>
              <a:t> B -&gt; B   ...By using Rule-4, Self-Determination.</a:t>
            </a:r>
          </a:p>
          <a:p>
            <a:pPr>
              <a:buNone/>
            </a:pPr>
            <a:r>
              <a:rPr lang="en-US" dirty="0" smtClean="0"/>
              <a:t>B⁺={B}</a:t>
            </a:r>
          </a:p>
          <a:p>
            <a:pPr>
              <a:buNone/>
            </a:pPr>
            <a:r>
              <a:rPr lang="en-US" dirty="0" smtClean="0"/>
              <a:t>B -&gt; C   ...Already given in F.</a:t>
            </a:r>
          </a:p>
          <a:p>
            <a:pPr>
              <a:buNone/>
            </a:pPr>
            <a:r>
              <a:rPr lang="en-US" dirty="0" smtClean="0"/>
              <a:t> B⁺={B,C}</a:t>
            </a:r>
          </a:p>
          <a:p>
            <a:pPr>
              <a:buNone/>
            </a:pPr>
            <a:r>
              <a:rPr lang="en-US" dirty="0" smtClean="0"/>
              <a:t>B -&gt; D  ...By using rule-3, Transitivity.</a:t>
            </a:r>
          </a:p>
          <a:p>
            <a:pPr>
              <a:buNone/>
            </a:pPr>
            <a:r>
              <a:rPr lang="en-US" dirty="0" smtClean="0"/>
              <a:t> B⁺={B,C,D}</a:t>
            </a:r>
          </a:p>
          <a:p>
            <a:pPr>
              <a:buNone/>
            </a:pPr>
            <a:r>
              <a:rPr lang="en-US" dirty="0" smtClean="0"/>
              <a:t>But here B is not </a:t>
            </a:r>
            <a:r>
              <a:rPr lang="en-US" dirty="0" err="1" smtClean="0"/>
              <a:t>determing</a:t>
            </a:r>
            <a:r>
              <a:rPr lang="en-US" dirty="0" smtClean="0"/>
              <a:t> A So B cannot determine the candidate key.</a:t>
            </a:r>
          </a:p>
          <a:p>
            <a:pPr>
              <a:buNone/>
            </a:pPr>
            <a:endParaRPr lang="en-US" dirty="0" smtClean="0"/>
          </a:p>
          <a:p>
            <a:pPr>
              <a:buNone/>
            </a:pPr>
            <a:endParaRPr lang="en-US" dirty="0" smtClean="0"/>
          </a:p>
          <a:p>
            <a:pPr>
              <a:buNone/>
            </a:pPr>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latin typeface="Times New Roman" pitchFamily="18" charset="0"/>
                <a:cs typeface="Times New Roman" pitchFamily="18" charset="0"/>
              </a:rPr>
              <a:t>Anomalies in DBMS</a:t>
            </a:r>
            <a:endParaRPr lang="en-US" dirty="0"/>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pPr fontAlgn="base"/>
            <a:r>
              <a:rPr lang="en-US" dirty="0" smtClean="0"/>
              <a:t>There are three types of </a:t>
            </a:r>
            <a:r>
              <a:rPr lang="en-US" b="1" dirty="0" smtClean="0"/>
              <a:t>Data Anomalies</a:t>
            </a:r>
            <a:r>
              <a:rPr lang="en-US" dirty="0" smtClean="0"/>
              <a:t>: Update Anomalies, Insertion Anomalies, and Deletion Anomalies.</a:t>
            </a:r>
          </a:p>
          <a:p>
            <a:pPr fontAlgn="base"/>
            <a:r>
              <a:rPr lang="en-US" dirty="0" smtClean="0"/>
              <a:t>An </a:t>
            </a:r>
            <a:r>
              <a:rPr lang="en-US" b="1" dirty="0" smtClean="0"/>
              <a:t>update anomaly </a:t>
            </a:r>
            <a:r>
              <a:rPr lang="en-US" dirty="0" smtClean="0"/>
              <a:t>is a data inconsistency that results from data redundancy and a partial update. For example, each employee in a company has a department associated with them as well as the student group they participate in.</a:t>
            </a:r>
          </a:p>
          <a:p>
            <a:pPr fontAlgn="base">
              <a:buNone/>
            </a:pPr>
            <a:r>
              <a:rPr lang="en-US" dirty="0" smtClean="0"/>
              <a:t/>
            </a:r>
            <a:br>
              <a:rPr lang="en-US" dirty="0" smtClean="0"/>
            </a:br>
            <a:r>
              <a:rPr lang="en-US" dirty="0" smtClean="0"/>
              <a:t/>
            </a:r>
            <a:br>
              <a:rPr lang="en-US" dirty="0" smtClean="0"/>
            </a:b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smtClean="0"/>
              <a:t>C⁺, D⁺</a:t>
            </a:r>
          </a:p>
          <a:p>
            <a:pPr>
              <a:buNone/>
            </a:pPr>
            <a:r>
              <a:rPr lang="en-US" dirty="0" smtClean="0"/>
              <a:t>Suppose if we so Closure of AB⁺={ABCD}</a:t>
            </a:r>
          </a:p>
          <a:p>
            <a:pPr>
              <a:buNone/>
            </a:pPr>
            <a:r>
              <a:rPr lang="en-US" dirty="0" smtClean="0"/>
              <a:t>                             So AB is not candidate key</a:t>
            </a:r>
          </a:p>
          <a:p>
            <a:pPr>
              <a:buNone/>
            </a:pPr>
            <a:r>
              <a:rPr lang="en-US" dirty="0" smtClean="0"/>
              <a:t>   So candidate is always minimal. So AB cannot be </a:t>
            </a:r>
            <a:r>
              <a:rPr lang="en-US" dirty="0" err="1" smtClean="0"/>
              <a:t>cadidate</a:t>
            </a:r>
            <a:r>
              <a:rPr lang="en-US" dirty="0" smtClean="0"/>
              <a:t> key if AB already we know A is a candidate key then any other attribute with candidate key is known as super key.</a:t>
            </a:r>
          </a:p>
          <a:p>
            <a:pPr>
              <a:buNone/>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Candidate key</a:t>
            </a:r>
            <a:endParaRPr lang="en-US" dirty="0"/>
          </a:p>
        </p:txBody>
      </p:sp>
      <p:pic>
        <p:nvPicPr>
          <p:cNvPr id="1026" name="Picture 2"/>
          <p:cNvPicPr>
            <a:picLocks noGrp="1" noChangeAspect="1" noChangeArrowheads="1"/>
          </p:cNvPicPr>
          <p:nvPr>
            <p:ph idx="1"/>
          </p:nvPr>
        </p:nvPicPr>
        <p:blipFill>
          <a:blip r:embed="rId2"/>
          <a:srcRect/>
          <a:stretch>
            <a:fillRect/>
          </a:stretch>
        </p:blipFill>
        <p:spPr bwMode="auto">
          <a:xfrm>
            <a:off x="475092" y="1371600"/>
            <a:ext cx="8035842" cy="3657600"/>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Candidate Key</a:t>
            </a:r>
            <a:endParaRPr lang="en-US" dirty="0"/>
          </a:p>
        </p:txBody>
      </p:sp>
      <p:sp>
        <p:nvSpPr>
          <p:cNvPr id="3" name="Content Placeholder 2"/>
          <p:cNvSpPr>
            <a:spLocks noGrp="1"/>
          </p:cNvSpPr>
          <p:nvPr>
            <p:ph idx="1"/>
          </p:nvPr>
        </p:nvSpPr>
        <p:spPr>
          <a:xfrm>
            <a:off x="457200" y="914400"/>
            <a:ext cx="8229600" cy="5211763"/>
          </a:xfrm>
        </p:spPr>
        <p:txBody>
          <a:bodyPr>
            <a:normAutofit fontScale="85000" lnSpcReduction="10000"/>
          </a:bodyPr>
          <a:lstStyle/>
          <a:p>
            <a:pPr fontAlgn="base"/>
            <a:r>
              <a:rPr lang="en-US" b="1" dirty="0" smtClean="0"/>
              <a:t>Candidate Key:</a:t>
            </a:r>
            <a:r>
              <a:rPr lang="en-US" dirty="0" smtClean="0"/>
              <a:t> The minimal set of attributes that can uniquely identify a </a:t>
            </a:r>
            <a:r>
              <a:rPr lang="en-US" dirty="0" err="1" smtClean="0"/>
              <a:t>tuple</a:t>
            </a:r>
            <a:r>
              <a:rPr lang="en-US" dirty="0" smtClean="0"/>
              <a:t> is known as a candidate key. For Example, STUD_NO in STUDENT relation. </a:t>
            </a:r>
            <a:br>
              <a:rPr lang="en-US" dirty="0" smtClean="0"/>
            </a:br>
            <a:r>
              <a:rPr lang="en-US" dirty="0" smtClean="0"/>
              <a:t> </a:t>
            </a:r>
          </a:p>
          <a:p>
            <a:pPr fontAlgn="base"/>
            <a:r>
              <a:rPr lang="en-US" dirty="0" smtClean="0"/>
              <a:t>The value of the Candidate Key is unique and non-null for every </a:t>
            </a:r>
            <a:r>
              <a:rPr lang="en-US" dirty="0" err="1" smtClean="0"/>
              <a:t>tuple</a:t>
            </a:r>
            <a:r>
              <a:rPr lang="en-US" dirty="0" smtClean="0"/>
              <a:t>.</a:t>
            </a:r>
          </a:p>
          <a:p>
            <a:pPr fontAlgn="base"/>
            <a:r>
              <a:rPr lang="en-US" dirty="0" smtClean="0"/>
              <a:t>There can be more than one candidate key in a relation. For Example, STUD_NO is the candidate key for relation STUDENT.</a:t>
            </a:r>
          </a:p>
          <a:p>
            <a:pPr fontAlgn="base"/>
            <a:r>
              <a:rPr lang="en-US" dirty="0" smtClean="0"/>
              <a:t>The candidate key can be simple (having only one attribute) or composite as well. For Example, {STUD_NO, COURSE_NO} is a composite candidate key for relation STUDENT_COURSE.</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en-US" sz="2400" dirty="0" smtClean="0"/>
              <a:t>The remaining attributes except for primary key are considered as a candidate key. The candidate keys are as strong as the primary key.</a:t>
            </a:r>
          </a:p>
          <a:p>
            <a:pPr>
              <a:buNone/>
            </a:pPr>
            <a:r>
              <a:rPr lang="en-US" sz="2400" dirty="0" smtClean="0"/>
              <a:t> </a:t>
            </a:r>
            <a:r>
              <a:rPr lang="en-US" sz="2400" b="1" dirty="0" smtClean="0"/>
              <a:t>For example:</a:t>
            </a:r>
            <a:r>
              <a:rPr lang="en-US" sz="2400" dirty="0" smtClean="0"/>
              <a:t> In the EMPLOYEE table, id is best suited for the primary key. Rest of the attributes like SSN, </a:t>
            </a:r>
            <a:r>
              <a:rPr lang="en-US" sz="2400" dirty="0" err="1" smtClean="0"/>
              <a:t>Passport_Number</a:t>
            </a:r>
            <a:r>
              <a:rPr lang="en-US" sz="2400" dirty="0" smtClean="0"/>
              <a:t>, and </a:t>
            </a:r>
            <a:r>
              <a:rPr lang="en-US" sz="2400" dirty="0" err="1" smtClean="0"/>
              <a:t>License_Number</a:t>
            </a:r>
            <a:r>
              <a:rPr lang="en-US" sz="2400" dirty="0" smtClean="0"/>
              <a:t>, etc. are considered as a candidate key.</a:t>
            </a:r>
          </a:p>
          <a:p>
            <a:pPr>
              <a:buNone/>
            </a:pPr>
            <a:endParaRPr lang="en-US" dirty="0"/>
          </a:p>
        </p:txBody>
      </p:sp>
      <p:pic>
        <p:nvPicPr>
          <p:cNvPr id="4" name="Picture 3" descr="CAND.png"/>
          <p:cNvPicPr>
            <a:picLocks noChangeAspect="1"/>
          </p:cNvPicPr>
          <p:nvPr/>
        </p:nvPicPr>
        <p:blipFill>
          <a:blip r:embed="rId2"/>
          <a:stretch>
            <a:fillRect/>
          </a:stretch>
        </p:blipFill>
        <p:spPr>
          <a:xfrm>
            <a:off x="3429000" y="2819400"/>
            <a:ext cx="3534269" cy="3705742"/>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Super Key</a:t>
            </a:r>
            <a:endParaRPr lang="en-US" dirty="0"/>
          </a:p>
        </p:txBody>
      </p:sp>
      <p:sp>
        <p:nvSpPr>
          <p:cNvPr id="3" name="Content Placeholder 2"/>
          <p:cNvSpPr>
            <a:spLocks noGrp="1"/>
          </p:cNvSpPr>
          <p:nvPr>
            <p:ph idx="1"/>
          </p:nvPr>
        </p:nvSpPr>
        <p:spPr>
          <a:xfrm>
            <a:off x="457200" y="1371600"/>
            <a:ext cx="8229600" cy="4754563"/>
          </a:xfrm>
        </p:spPr>
        <p:txBody>
          <a:bodyPr/>
          <a:lstStyle/>
          <a:p>
            <a:pPr>
              <a:buNone/>
            </a:pPr>
            <a:r>
              <a:rPr lang="en-US" sz="2400" b="1" dirty="0" smtClean="0"/>
              <a:t>What is the Super key?</a:t>
            </a:r>
          </a:p>
          <a:p>
            <a:r>
              <a:rPr lang="en-US" sz="2400" dirty="0" smtClean="0">
                <a:latin typeface="Times New Roman" pitchFamily="18" charset="0"/>
                <a:cs typeface="Times New Roman" pitchFamily="18" charset="0"/>
              </a:rPr>
              <a:t>A </a:t>
            </a:r>
            <a:r>
              <a:rPr lang="en-US" sz="2400" dirty="0" err="1" smtClean="0">
                <a:latin typeface="Times New Roman" pitchFamily="18" charset="0"/>
                <a:cs typeface="Times New Roman" pitchFamily="18" charset="0"/>
              </a:rPr>
              <a:t>superkey</a:t>
            </a:r>
            <a:r>
              <a:rPr lang="en-US" sz="2400" dirty="0" smtClean="0">
                <a:latin typeface="Times New Roman" pitchFamily="18" charset="0"/>
                <a:cs typeface="Times New Roman" pitchFamily="18" charset="0"/>
              </a:rPr>
              <a:t> is a group of single or multiple keys which identifies rows in a table. A Super key may have additional attributes that are not needed for unique identification.</a:t>
            </a:r>
          </a:p>
          <a:p>
            <a:r>
              <a:rPr lang="en-US" sz="2400" dirty="0" smtClean="0"/>
              <a:t>Super key is a superset of a candidate key.</a:t>
            </a:r>
            <a:endParaRPr lang="en-US" sz="2400" dirty="0" smtClean="0">
              <a:latin typeface="Times New Roman" pitchFamily="18" charset="0"/>
              <a:cs typeface="Times New Roman" pitchFamily="18" charset="0"/>
            </a:endParaRPr>
          </a:p>
          <a:p>
            <a:pPr>
              <a:buNone/>
            </a:pPr>
            <a:r>
              <a:rPr lang="en-US" dirty="0" smtClean="0"/>
              <a:t>Example:-</a:t>
            </a:r>
          </a:p>
          <a:p>
            <a:pPr>
              <a:buNone/>
            </a:pPr>
            <a:endParaRPr lang="en-US" dirty="0"/>
          </a:p>
        </p:txBody>
      </p:sp>
      <p:pic>
        <p:nvPicPr>
          <p:cNvPr id="4" name="Picture 3" descr="SFD.png"/>
          <p:cNvPicPr>
            <a:picLocks noChangeAspect="1"/>
          </p:cNvPicPr>
          <p:nvPr/>
        </p:nvPicPr>
        <p:blipFill>
          <a:blip r:embed="rId2"/>
          <a:stretch>
            <a:fillRect/>
          </a:stretch>
        </p:blipFill>
        <p:spPr>
          <a:xfrm>
            <a:off x="609600" y="3581400"/>
            <a:ext cx="7594103" cy="281975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r>
              <a:rPr lang="en-US" b="1" dirty="0" smtClean="0"/>
              <a:t>For example:</a:t>
            </a:r>
            <a:r>
              <a:rPr lang="en-US" dirty="0" smtClean="0"/>
              <a:t> In the above EMPLOYEE table, for(EMPLOEE_ID, EMPLOYEE_NAME) the name of two employees can be the same, but their EMPLYEE_ID can't be the same. Hence, this combination can also be a key.</a:t>
            </a:r>
          </a:p>
          <a:p>
            <a:r>
              <a:rPr lang="en-US" dirty="0" smtClean="0"/>
              <a:t>The super key would be EMPLOYEE-ID, (EMPLOYEE_ID, EMPLOYEE-NAME), </a:t>
            </a:r>
            <a:r>
              <a:rPr lang="en-US" smtClean="0"/>
              <a:t>etc.</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Minimal Cover of FD</a:t>
            </a:r>
            <a:endParaRPr lang="en-US" dirty="0"/>
          </a:p>
        </p:txBody>
      </p:sp>
      <p:sp>
        <p:nvSpPr>
          <p:cNvPr id="3" name="Content Placeholder 2"/>
          <p:cNvSpPr>
            <a:spLocks noGrp="1"/>
          </p:cNvSpPr>
          <p:nvPr>
            <p:ph idx="1"/>
          </p:nvPr>
        </p:nvSpPr>
        <p:spPr>
          <a:xfrm>
            <a:off x="457200" y="1143000"/>
            <a:ext cx="8229600" cy="4983163"/>
          </a:xfrm>
        </p:spPr>
        <p:txBody>
          <a:bodyPr>
            <a:normAutofit/>
          </a:bodyPr>
          <a:lstStyle/>
          <a:p>
            <a:pPr>
              <a:buNone/>
            </a:pPr>
            <a:r>
              <a:rPr lang="en-US" sz="2400" dirty="0" smtClean="0"/>
              <a:t>A minimal cover of a set of functional dependencies (FD) E is a minimal set of dependencies F that is equivalent to E.</a:t>
            </a:r>
          </a:p>
          <a:p>
            <a:pPr>
              <a:buFont typeface="Wingdings" pitchFamily="2" charset="2"/>
              <a:buChar char="Ø"/>
            </a:pPr>
            <a:r>
              <a:rPr lang="en-US" sz="2400" dirty="0" smtClean="0"/>
              <a:t>The formal definition is: A set of FD F to be minimal if it satisfies the following conditions </a:t>
            </a:r>
          </a:p>
          <a:p>
            <a:r>
              <a:rPr lang="en-US" sz="2400" dirty="0" smtClean="0"/>
              <a:t>Every dependency in F has a single attribute for its right-hand side.</a:t>
            </a:r>
          </a:p>
          <a:p>
            <a:r>
              <a:rPr lang="en-US" sz="2400" dirty="0" smtClean="0"/>
              <a:t>We cannot replace any dependency X-&gt;A in F with a dependency Y-&gt;A, where Y is a proper subset of X, and still have a set of dependencies that is equivalent to F.</a:t>
            </a:r>
          </a:p>
          <a:p>
            <a:r>
              <a:rPr lang="en-US" sz="2400" dirty="0" smtClean="0"/>
              <a:t>We cannot remove any dependency from F and still have a set of dependencies that are equivalent to F.</a:t>
            </a:r>
          </a:p>
          <a:p>
            <a:pPr>
              <a:buFont typeface="Wingdings" pitchFamily="2" charset="2"/>
              <a:buChar char="Ø"/>
            </a:pPr>
            <a:endParaRPr lang="en-US"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10000"/>
          </a:bodyPr>
          <a:lstStyle/>
          <a:p>
            <a:r>
              <a:rPr lang="en-US" dirty="0" smtClean="0"/>
              <a:t>In this how to find the minimal set in functional dependencies that we will see.</a:t>
            </a:r>
          </a:p>
          <a:p>
            <a:r>
              <a:rPr lang="en-US" dirty="0" smtClean="0"/>
              <a:t>There some extra redundant functional dependencies are there that we need to remove it.</a:t>
            </a:r>
          </a:p>
          <a:p>
            <a:r>
              <a:rPr lang="en-US" dirty="0" smtClean="0"/>
              <a:t>We need to follow some steps to minimize the FD.</a:t>
            </a:r>
          </a:p>
          <a:p>
            <a:pPr>
              <a:buNone/>
            </a:pPr>
            <a:r>
              <a:rPr lang="en-US" u="sng" dirty="0" smtClean="0"/>
              <a:t>Steps to find the minimal set:-</a:t>
            </a:r>
          </a:p>
          <a:p>
            <a:pPr>
              <a:buNone/>
            </a:pPr>
            <a:r>
              <a:rPr lang="en-US" dirty="0" smtClean="0"/>
              <a:t>1)Split the FDs such that RHS contain Single attribute.</a:t>
            </a:r>
          </a:p>
          <a:p>
            <a:pPr>
              <a:buNone/>
            </a:pPr>
            <a:r>
              <a:rPr lang="en-US" dirty="0" err="1" smtClean="0"/>
              <a:t>Eg</a:t>
            </a:r>
            <a:r>
              <a:rPr lang="en-US" dirty="0" smtClean="0"/>
              <a:t>:-FD={A-&gt;B,B-&gt;C,C-&gt;AD}</a:t>
            </a:r>
          </a:p>
          <a:p>
            <a:pPr>
              <a:buNone/>
            </a:pPr>
            <a:r>
              <a:rPr lang="en-US" dirty="0" smtClean="0"/>
              <a:t>       =&gt;{A-&gt;B,B-&gt;C,C-&gt;A,C-&gt;D}</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buNone/>
            </a:pPr>
            <a:r>
              <a:rPr lang="en-US" dirty="0" smtClean="0"/>
              <a:t>2)Find the redudant FDs and delete them from the set:</a:t>
            </a:r>
          </a:p>
          <a:p>
            <a:pPr>
              <a:buNone/>
            </a:pPr>
            <a:r>
              <a:rPr lang="en-US" dirty="0" err="1" smtClean="0"/>
              <a:t>Eg</a:t>
            </a:r>
            <a:r>
              <a:rPr lang="en-US" dirty="0" smtClean="0"/>
              <a:t>:{A-&gt;B,B-&gt;C,} , So if we perform A⁺ the </a:t>
            </a:r>
          </a:p>
          <a:p>
            <a:pPr>
              <a:buNone/>
            </a:pPr>
            <a:r>
              <a:rPr lang="en-US" dirty="0" smtClean="0"/>
              <a:t> A⁺={AC}</a:t>
            </a:r>
          </a:p>
          <a:p>
            <a:pPr>
              <a:buNone/>
            </a:pPr>
            <a:r>
              <a:rPr lang="en-US" dirty="0" smtClean="0"/>
              <a:t>       =&gt;{A-&gt;B,B-&gt;C}</a:t>
            </a:r>
          </a:p>
          <a:p>
            <a:pPr>
              <a:buNone/>
            </a:pPr>
            <a:r>
              <a:rPr lang="en-US" dirty="0" smtClean="0"/>
              <a:t>3)Find the redudant attributes on L.H.S and delete them</a:t>
            </a:r>
          </a:p>
          <a:p>
            <a:pPr>
              <a:buNone/>
            </a:pPr>
            <a:r>
              <a:rPr lang="en-US" dirty="0" err="1" smtClean="0"/>
              <a:t>Eg</a:t>
            </a:r>
            <a:r>
              <a:rPr lang="en-US" dirty="0" smtClean="0"/>
              <a:t>:-AB-&gt;C A can be deleted if B⁺ contains ‘A’</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l"/>
            <a:r>
              <a:rPr lang="en-US" dirty="0" smtClean="0"/>
              <a:t>Example Problems</a:t>
            </a:r>
            <a:endParaRPr lang="en-US" dirty="0"/>
          </a:p>
        </p:txBody>
      </p:sp>
      <p:sp>
        <p:nvSpPr>
          <p:cNvPr id="3" name="Content Placeholder 2"/>
          <p:cNvSpPr>
            <a:spLocks noGrp="1"/>
          </p:cNvSpPr>
          <p:nvPr>
            <p:ph idx="1"/>
          </p:nvPr>
        </p:nvSpPr>
        <p:spPr>
          <a:xfrm>
            <a:off x="457200" y="838200"/>
            <a:ext cx="8229600" cy="5287963"/>
          </a:xfrm>
        </p:spPr>
        <p:txBody>
          <a:bodyPr>
            <a:normAutofit/>
          </a:bodyPr>
          <a:lstStyle/>
          <a:p>
            <a:r>
              <a:rPr lang="en-US" dirty="0" smtClean="0"/>
              <a:t>FD={A-&gt;C,AC-&gt;D,E-&gt;AD,E-&gt;H}</a:t>
            </a:r>
          </a:p>
          <a:p>
            <a:pPr>
              <a:buNone/>
            </a:pPr>
            <a:r>
              <a:rPr lang="en-US" dirty="0" smtClean="0"/>
              <a:t>Sol:-Step 1:- </a:t>
            </a:r>
            <a:r>
              <a:rPr lang="en-US" sz="2400" dirty="0" smtClean="0"/>
              <a:t>{A-&gt;C, AC-&gt;D,E-&gt;A, E-&gt;D, E-&gt;H}</a:t>
            </a:r>
          </a:p>
          <a:p>
            <a:pPr>
              <a:buNone/>
            </a:pPr>
            <a:r>
              <a:rPr lang="en-US" sz="2400" dirty="0" smtClean="0"/>
              <a:t>   </a:t>
            </a:r>
            <a:r>
              <a:rPr lang="en-US" dirty="0" smtClean="0"/>
              <a:t>Step 2:-First will check A-&gt;C then assume that in the above FD A-&gt;C is not there means</a:t>
            </a:r>
          </a:p>
          <a:p>
            <a:pPr>
              <a:buNone/>
            </a:pPr>
            <a:r>
              <a:rPr lang="en-US" dirty="0" smtClean="0"/>
              <a:t>       {</a:t>
            </a:r>
            <a:r>
              <a:rPr lang="en-US" dirty="0" smtClean="0">
                <a:solidFill>
                  <a:srgbClr val="FF0000"/>
                </a:solidFill>
              </a:rPr>
              <a:t>A-&gt;C</a:t>
            </a:r>
            <a:r>
              <a:rPr lang="en-US" dirty="0" smtClean="0"/>
              <a:t>, AC-&gt;D,E-&gt;A, E-&gt;D, E-&gt;H} </a:t>
            </a:r>
          </a:p>
          <a:p>
            <a:pPr>
              <a:buNone/>
            </a:pPr>
            <a:r>
              <a:rPr lang="en-US" dirty="0" smtClean="0"/>
              <a:t>So finding A⁺={A} so from the above FD </a:t>
            </a:r>
            <a:r>
              <a:rPr lang="en-US" dirty="0" err="1" smtClean="0"/>
              <a:t>iam</a:t>
            </a:r>
            <a:r>
              <a:rPr lang="en-US" dirty="0" smtClean="0"/>
              <a:t> unable to determine C from the remaining FD.</a:t>
            </a:r>
          </a:p>
          <a:p>
            <a:pPr>
              <a:buNone/>
            </a:pPr>
            <a:r>
              <a:rPr lang="en-US" dirty="0" smtClean="0"/>
              <a:t>So this FD </a:t>
            </a:r>
            <a:r>
              <a:rPr lang="en-US" dirty="0" smtClean="0">
                <a:solidFill>
                  <a:srgbClr val="FF0000"/>
                </a:solidFill>
              </a:rPr>
              <a:t>A-&gt;C</a:t>
            </a:r>
            <a:r>
              <a:rPr lang="en-US" dirty="0" smtClean="0"/>
              <a:t> is not redudant. So we cannot remove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latin typeface="Times New Roman" pitchFamily="18" charset="0"/>
                <a:cs typeface="Times New Roman" pitchFamily="18" charset="0"/>
              </a:rPr>
              <a:t>Anomalies in DBMS</a:t>
            </a:r>
            <a:endParaRPr lang="en-US" dirty="0"/>
          </a:p>
        </p:txBody>
      </p:sp>
      <p:pic>
        <p:nvPicPr>
          <p:cNvPr id="4" name="Content Placeholder 3" descr="anamolies.png"/>
          <p:cNvPicPr>
            <a:picLocks noGrp="1" noChangeAspect="1"/>
          </p:cNvPicPr>
          <p:nvPr>
            <p:ph idx="1"/>
          </p:nvPr>
        </p:nvPicPr>
        <p:blipFill>
          <a:blip r:embed="rId2"/>
          <a:stretch>
            <a:fillRect/>
          </a:stretch>
        </p:blipFill>
        <p:spPr>
          <a:xfrm>
            <a:off x="1219200" y="1219200"/>
            <a:ext cx="6173062" cy="2924583"/>
          </a:xfrm>
        </p:spPr>
      </p:pic>
      <p:sp>
        <p:nvSpPr>
          <p:cNvPr id="5" name="Rectangle 4"/>
          <p:cNvSpPr/>
          <p:nvPr/>
        </p:nvSpPr>
        <p:spPr>
          <a:xfrm>
            <a:off x="1219200" y="4343400"/>
            <a:ext cx="7620000" cy="1938992"/>
          </a:xfrm>
          <a:prstGeom prst="rect">
            <a:avLst/>
          </a:prstGeom>
        </p:spPr>
        <p:txBody>
          <a:bodyPr wrap="square">
            <a:spAutoFit/>
          </a:bodyPr>
          <a:lstStyle/>
          <a:p>
            <a:r>
              <a:rPr lang="en-US" sz="2400" dirty="0" smtClean="0">
                <a:latin typeface="Times New Roman" pitchFamily="18" charset="0"/>
                <a:cs typeface="Times New Roman" pitchFamily="18" charset="0"/>
              </a:rPr>
              <a:t>If A. </a:t>
            </a:r>
            <a:r>
              <a:rPr lang="en-US" sz="2400" dirty="0" err="1" smtClean="0">
                <a:latin typeface="Times New Roman" pitchFamily="18" charset="0"/>
                <a:cs typeface="Times New Roman" pitchFamily="18" charset="0"/>
              </a:rPr>
              <a:t>Bruchs</a:t>
            </a:r>
            <a:r>
              <a:rPr lang="en-US" sz="2400" dirty="0" smtClean="0">
                <a:latin typeface="Times New Roman" pitchFamily="18" charset="0"/>
                <a:cs typeface="Times New Roman" pitchFamily="18" charset="0"/>
              </a:rPr>
              <a:t>’ department is an error it must be updated at least 2 times or there will be inconsistent data in the database. If the user performing the update does not realize the data is stored redundantly, the update will not be done properly.</a:t>
            </a:r>
            <a:endParaRPr lang="en-US" sz="2400" dirty="0">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0000" lnSpcReduction="20000"/>
          </a:bodyPr>
          <a:lstStyle/>
          <a:p>
            <a:r>
              <a:rPr lang="en-US" dirty="0" smtClean="0"/>
              <a:t>Then we are going to determine</a:t>
            </a:r>
          </a:p>
          <a:p>
            <a:pPr>
              <a:buNone/>
            </a:pPr>
            <a:r>
              <a:rPr lang="en-US" dirty="0" smtClean="0"/>
              <a:t>        {A-&gt;C, </a:t>
            </a:r>
            <a:r>
              <a:rPr lang="en-US" dirty="0" smtClean="0">
                <a:solidFill>
                  <a:srgbClr val="FF0000"/>
                </a:solidFill>
              </a:rPr>
              <a:t>AC-&gt;D</a:t>
            </a:r>
            <a:r>
              <a:rPr lang="en-US" dirty="0" smtClean="0"/>
              <a:t>,E-&gt;A, E-&gt;D, E-&gt;H} </a:t>
            </a:r>
          </a:p>
          <a:p>
            <a:pPr>
              <a:buNone/>
            </a:pPr>
            <a:r>
              <a:rPr lang="en-US" dirty="0" smtClean="0"/>
              <a:t> Finding closure of AC⁺={AC},So unable to determine the D from the given FD’s so it is not redundant data. So we cannot remove the AC-&gt;D</a:t>
            </a:r>
          </a:p>
          <a:p>
            <a:r>
              <a:rPr lang="en-US" dirty="0" smtClean="0"/>
              <a:t>Then we are going to determine</a:t>
            </a:r>
          </a:p>
          <a:p>
            <a:pPr>
              <a:buNone/>
            </a:pPr>
            <a:r>
              <a:rPr lang="en-US" dirty="0" smtClean="0"/>
              <a:t>      {A-&gt;C, AC-&gt;D,</a:t>
            </a:r>
            <a:r>
              <a:rPr lang="en-US" dirty="0" smtClean="0">
                <a:solidFill>
                  <a:srgbClr val="FF0000"/>
                </a:solidFill>
              </a:rPr>
              <a:t>E-&gt;A</a:t>
            </a:r>
            <a:r>
              <a:rPr lang="en-US" dirty="0" smtClean="0"/>
              <a:t>, E-&gt;D, E-&gt;H} </a:t>
            </a:r>
          </a:p>
          <a:p>
            <a:pPr>
              <a:buNone/>
            </a:pPr>
            <a:r>
              <a:rPr lang="en-US" dirty="0" smtClean="0"/>
              <a:t>Finding closure of E⁺={EDH}, So unable to determine from the given FD’s so it is not redundant data .so we cannot remove the E-&gt;A</a:t>
            </a:r>
          </a:p>
          <a:p>
            <a:r>
              <a:rPr lang="en-US" dirty="0" smtClean="0"/>
              <a:t>{A-&gt;C, AC-&gt;D,E-&gt;A, </a:t>
            </a:r>
            <a:r>
              <a:rPr lang="en-US" dirty="0" smtClean="0">
                <a:solidFill>
                  <a:srgbClr val="FF0000"/>
                </a:solidFill>
              </a:rPr>
              <a:t>E-&gt;D</a:t>
            </a:r>
            <a:r>
              <a:rPr lang="en-US" dirty="0" smtClean="0"/>
              <a:t>, E-&gt;H}</a:t>
            </a:r>
          </a:p>
          <a:p>
            <a:pPr>
              <a:buNone/>
            </a:pPr>
            <a:r>
              <a:rPr lang="en-US" dirty="0" smtClean="0"/>
              <a:t>Finding the closure of E⁺={EHACD}, So here we can determine D in the E closure so it is redundant, so we can remove this FD.</a:t>
            </a:r>
          </a:p>
          <a:p>
            <a:r>
              <a:rPr lang="en-US" dirty="0" smtClean="0"/>
              <a:t>{A-&gt;C, AC-&gt;D,E-&gt;A, </a:t>
            </a:r>
            <a:r>
              <a:rPr lang="en-US" dirty="0" smtClean="0">
                <a:solidFill>
                  <a:srgbClr val="FF0000"/>
                </a:solidFill>
              </a:rPr>
              <a:t>E-&gt;H</a:t>
            </a:r>
            <a:r>
              <a:rPr lang="en-US" dirty="0" smtClean="0"/>
              <a:t>}</a:t>
            </a:r>
          </a:p>
          <a:p>
            <a:pPr>
              <a:buNone/>
            </a:pPr>
            <a:r>
              <a:rPr lang="en-US" dirty="0" smtClean="0"/>
              <a:t>Finding the  closure of E⁺={EACD}, so here unable to determine H from the given FD’s so it is not redundant, we cannot remove this FD</a:t>
            </a:r>
          </a:p>
          <a:p>
            <a:pPr>
              <a:buNone/>
            </a:pPr>
            <a:r>
              <a:rPr lang="en-US" dirty="0" smtClean="0"/>
              <a:t>So here we complete the step 2 </a:t>
            </a:r>
          </a:p>
          <a:p>
            <a:pPr>
              <a:buNone/>
            </a:pPr>
            <a:r>
              <a:rPr lang="en-US" dirty="0" smtClean="0"/>
              <a:t>          {A-&gt;C, AC-&gt;D,E-&gt;A, E-&gt;H}</a:t>
            </a:r>
          </a:p>
          <a:p>
            <a:pPr>
              <a:buNone/>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20000"/>
          </a:bodyPr>
          <a:lstStyle/>
          <a:p>
            <a:pPr>
              <a:buNone/>
            </a:pPr>
            <a:r>
              <a:rPr lang="en-US" dirty="0" smtClean="0"/>
              <a:t>Step 3:-</a:t>
            </a:r>
          </a:p>
          <a:p>
            <a:pPr>
              <a:buNone/>
            </a:pPr>
            <a:r>
              <a:rPr lang="en-US" dirty="0" smtClean="0"/>
              <a:t>      {A-&gt;C, AC-&gt;D,E-&gt;A, E-&gt;H}</a:t>
            </a:r>
          </a:p>
          <a:p>
            <a:pPr>
              <a:buNone/>
            </a:pPr>
            <a:r>
              <a:rPr lang="en-US" dirty="0" smtClean="0"/>
              <a:t>         AC-&gt;D so here in A⁺, C⁺ closure we get C then we can remove C</a:t>
            </a:r>
          </a:p>
          <a:p>
            <a:pPr>
              <a:buNone/>
            </a:pPr>
            <a:r>
              <a:rPr lang="en-US" dirty="0" smtClean="0"/>
              <a:t>     So ill check Closure of A⁺={AC}</a:t>
            </a:r>
          </a:p>
          <a:p>
            <a:pPr>
              <a:buNone/>
            </a:pPr>
            <a:r>
              <a:rPr lang="en-US" dirty="0" smtClean="0"/>
              <a:t>                                            C⁺={C}</a:t>
            </a:r>
          </a:p>
          <a:p>
            <a:pPr>
              <a:buNone/>
            </a:pPr>
            <a:r>
              <a:rPr lang="en-US" dirty="0" smtClean="0"/>
              <a:t> So we are getting C in A⁺ then I can remove C from AC-&gt;D  as A-&gt;D</a:t>
            </a:r>
          </a:p>
          <a:p>
            <a:pPr>
              <a:buNone/>
            </a:pPr>
            <a:r>
              <a:rPr lang="en-US" dirty="0" smtClean="0"/>
              <a:t>  {A-&gt;C, A-&gt;D,E-&gt;A, E-&gt;H}</a:t>
            </a:r>
          </a:p>
          <a:p>
            <a:pPr>
              <a:buNone/>
            </a:pPr>
            <a:r>
              <a:rPr lang="en-US" dirty="0" smtClean="0"/>
              <a:t>  Final  {A-&gt;CD, E-&gt;AH}</a:t>
            </a:r>
          </a:p>
          <a:p>
            <a:pPr>
              <a:buNone/>
            </a:pPr>
            <a:r>
              <a:rPr lang="en-US" dirty="0" smtClean="0"/>
              <a:t> </a:t>
            </a:r>
          </a:p>
          <a:p>
            <a:pPr>
              <a:buNone/>
            </a:pPr>
            <a:r>
              <a:rPr lang="en-US" dirty="0" smtClean="0"/>
              <a:t>   </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p:txBody>
          <a:bodyPr/>
          <a:lstStyle/>
          <a:p>
            <a:r>
              <a:rPr lang="pt-BR" b="1" dirty="0" smtClean="0"/>
              <a:t>Example 1</a:t>
            </a:r>
            <a:r>
              <a:rPr lang="pt-BR" dirty="0" smtClean="0"/>
              <a:t/>
            </a:r>
            <a:br>
              <a:rPr lang="pt-BR" dirty="0" smtClean="0"/>
            </a:br>
            <a:r>
              <a:rPr lang="pt-BR" dirty="0" smtClean="0"/>
              <a:t>Minimize {A-&gt;C, AC-&gt;D, E-&gt;H, E-&gt;AD}</a:t>
            </a:r>
          </a:p>
          <a:p>
            <a:r>
              <a:rPr lang="en-US" dirty="0" smtClean="0"/>
              <a:t>Example2;- </a:t>
            </a:r>
          </a:p>
          <a:p>
            <a:r>
              <a:rPr lang="en-US" dirty="0" smtClean="0"/>
              <a:t>  Minimize {AB-&gt;C, D-&gt;E, AB-&gt;E, E-&gt;C}</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Normal Forms</a:t>
            </a:r>
            <a:endParaRPr lang="en-US" dirty="0"/>
          </a:p>
        </p:txBody>
      </p:sp>
      <p:sp>
        <p:nvSpPr>
          <p:cNvPr id="3" name="Content Placeholder 2"/>
          <p:cNvSpPr>
            <a:spLocks noGrp="1"/>
          </p:cNvSpPr>
          <p:nvPr>
            <p:ph idx="1"/>
          </p:nvPr>
        </p:nvSpPr>
        <p:spPr>
          <a:xfrm>
            <a:off x="457200" y="990600"/>
            <a:ext cx="8229600" cy="5334000"/>
          </a:xfrm>
        </p:spPr>
        <p:txBody>
          <a:bodyPr>
            <a:normAutofit fontScale="92500" lnSpcReduction="20000"/>
          </a:bodyPr>
          <a:lstStyle/>
          <a:p>
            <a:pPr>
              <a:buNone/>
            </a:pPr>
            <a:r>
              <a:rPr lang="en-US" dirty="0" smtClean="0"/>
              <a:t>Normalization:</a:t>
            </a:r>
          </a:p>
          <a:p>
            <a:r>
              <a:rPr lang="en-US" dirty="0" smtClean="0"/>
              <a:t> Normalization is the process of organizing the data in the database.</a:t>
            </a:r>
          </a:p>
          <a:p>
            <a:r>
              <a:rPr lang="en-US" dirty="0" smtClean="0"/>
              <a:t>Normalization is used to minimize the redundancy from a relation or set of relations. It is also used to eliminate the undesirable characteristics like Insertion, Update and Deletion Anomalies.</a:t>
            </a:r>
          </a:p>
          <a:p>
            <a:r>
              <a:rPr lang="en-US" dirty="0" smtClean="0"/>
              <a:t>Normalization divides the larger table into the smaller table and links them using relationship.</a:t>
            </a:r>
          </a:p>
          <a:p>
            <a:r>
              <a:rPr lang="en-US" dirty="0" smtClean="0"/>
              <a:t>The normal form is used to reduce redundancy from the database table.</a:t>
            </a:r>
          </a:p>
          <a:p>
            <a:pPr>
              <a:buNone/>
            </a:pPr>
            <a:endParaRPr lang="en-US"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Types of Normal Forms</a:t>
            </a:r>
            <a:br>
              <a:rPr lang="en-US" dirty="0" smtClean="0"/>
            </a:br>
            <a:endParaRPr lang="en-US" dirty="0"/>
          </a:p>
        </p:txBody>
      </p:sp>
      <p:sp>
        <p:nvSpPr>
          <p:cNvPr id="3" name="Content Placeholder 2"/>
          <p:cNvSpPr>
            <a:spLocks noGrp="1"/>
          </p:cNvSpPr>
          <p:nvPr>
            <p:ph idx="1"/>
          </p:nvPr>
        </p:nvSpPr>
        <p:spPr>
          <a:xfrm>
            <a:off x="457200" y="1066800"/>
            <a:ext cx="8229600" cy="5410200"/>
          </a:xfrm>
        </p:spPr>
        <p:txBody>
          <a:bodyPr/>
          <a:lstStyle/>
          <a:p>
            <a:r>
              <a:rPr lang="en-US" dirty="0" smtClean="0"/>
              <a:t>There are the four types of normal forms:</a:t>
            </a:r>
          </a:p>
          <a:p>
            <a:pPr>
              <a:buNone/>
            </a:pPr>
            <a:r>
              <a:rPr lang="en-US" dirty="0" smtClean="0"/>
              <a:t>    </a:t>
            </a:r>
            <a:endParaRPr lang="en-US" dirty="0"/>
          </a:p>
        </p:txBody>
      </p:sp>
      <p:sp>
        <p:nvSpPr>
          <p:cNvPr id="5" name="Oval 4"/>
          <p:cNvSpPr/>
          <p:nvPr/>
        </p:nvSpPr>
        <p:spPr>
          <a:xfrm>
            <a:off x="3276600" y="1752600"/>
            <a:ext cx="22098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Normal Forms</a:t>
            </a:r>
            <a:endParaRPr lang="en-US" dirty="0"/>
          </a:p>
        </p:txBody>
      </p:sp>
      <p:cxnSp>
        <p:nvCxnSpPr>
          <p:cNvPr id="7" name="Straight Arrow Connector 6"/>
          <p:cNvCxnSpPr>
            <a:stCxn id="5" idx="3"/>
          </p:cNvCxnSpPr>
          <p:nvPr/>
        </p:nvCxnSpPr>
        <p:spPr>
          <a:xfrm rot="5400000">
            <a:off x="2173615" y="2688197"/>
            <a:ext cx="1386588" cy="14666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3048000" y="3505200"/>
            <a:ext cx="1371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5" idx="4"/>
          </p:cNvCxnSpPr>
          <p:nvPr/>
        </p:nvCxnSpPr>
        <p:spPr>
          <a:xfrm rot="16200000" flipH="1">
            <a:off x="4171950" y="3105150"/>
            <a:ext cx="1219200" cy="800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876800" y="2819400"/>
            <a:ext cx="20574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457200" y="3962400"/>
            <a:ext cx="1981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1NF</a:t>
            </a:r>
            <a:endParaRPr lang="en-US" dirty="0"/>
          </a:p>
        </p:txBody>
      </p:sp>
      <p:sp>
        <p:nvSpPr>
          <p:cNvPr id="17" name="Oval 16"/>
          <p:cNvSpPr/>
          <p:nvPr/>
        </p:nvSpPr>
        <p:spPr>
          <a:xfrm>
            <a:off x="2667000" y="4191000"/>
            <a:ext cx="1981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2NF</a:t>
            </a:r>
            <a:endParaRPr lang="en-US" dirty="0"/>
          </a:p>
        </p:txBody>
      </p:sp>
      <p:sp>
        <p:nvSpPr>
          <p:cNvPr id="18" name="Oval 17"/>
          <p:cNvSpPr/>
          <p:nvPr/>
        </p:nvSpPr>
        <p:spPr>
          <a:xfrm>
            <a:off x="4724400" y="4038600"/>
            <a:ext cx="1981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3NF</a:t>
            </a:r>
            <a:endParaRPr lang="en-US" dirty="0"/>
          </a:p>
        </p:txBody>
      </p:sp>
      <p:sp>
        <p:nvSpPr>
          <p:cNvPr id="19" name="Oval 18"/>
          <p:cNvSpPr/>
          <p:nvPr/>
        </p:nvSpPr>
        <p:spPr>
          <a:xfrm>
            <a:off x="6858000" y="3733800"/>
            <a:ext cx="1981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BCNF</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177111"/>
          <a:ext cx="8229600" cy="5000169"/>
        </p:xfrm>
        <a:graphic>
          <a:graphicData uri="http://schemas.openxmlformats.org/drawingml/2006/table">
            <a:tbl>
              <a:tblPr firstRow="1" bandRow="1">
                <a:tableStyleId>{5940675A-B579-460E-94D1-54222C63F5DA}</a:tableStyleId>
              </a:tblPr>
              <a:tblGrid>
                <a:gridCol w="3200400"/>
                <a:gridCol w="5029200"/>
              </a:tblGrid>
              <a:tr h="658125">
                <a:tc>
                  <a:txBody>
                    <a:bodyPr/>
                    <a:lstStyle/>
                    <a:p>
                      <a:r>
                        <a:rPr lang="en-US" sz="1800" kern="1200" dirty="0" smtClean="0"/>
                        <a:t>Normal Form</a:t>
                      </a:r>
                      <a:endParaRPr lang="en-US" dirty="0"/>
                    </a:p>
                  </a:txBody>
                  <a:tcPr/>
                </a:tc>
                <a:tc>
                  <a:txBody>
                    <a:bodyPr/>
                    <a:lstStyle/>
                    <a:p>
                      <a:r>
                        <a:rPr lang="en-US" sz="1800" kern="1200" dirty="0" smtClean="0"/>
                        <a:t>Description</a:t>
                      </a:r>
                      <a:endParaRPr lang="en-US" dirty="0"/>
                    </a:p>
                  </a:txBody>
                  <a:tcPr/>
                </a:tc>
              </a:tr>
              <a:tr h="707982">
                <a:tc>
                  <a:txBody>
                    <a:bodyPr/>
                    <a:lstStyle/>
                    <a:p>
                      <a:r>
                        <a:rPr lang="en-US" sz="1800" u="none" strike="noStrike" kern="1200" dirty="0" smtClean="0"/>
                        <a:t>1NF</a:t>
                      </a:r>
                      <a:endParaRPr lang="en-US" dirty="0"/>
                    </a:p>
                  </a:txBody>
                  <a:tcPr/>
                </a:tc>
                <a:tc>
                  <a:txBody>
                    <a:bodyPr/>
                    <a:lstStyle/>
                    <a:p>
                      <a:r>
                        <a:rPr lang="en-US" sz="1800" kern="1200" dirty="0" smtClean="0"/>
                        <a:t>A relation is in 1NF if it contains an atomic value.</a:t>
                      </a:r>
                      <a:endParaRPr lang="en-US" dirty="0"/>
                    </a:p>
                  </a:txBody>
                  <a:tcPr/>
                </a:tc>
              </a:tr>
              <a:tr h="782185">
                <a:tc>
                  <a:txBody>
                    <a:bodyPr/>
                    <a:lstStyle/>
                    <a:p>
                      <a:r>
                        <a:rPr lang="en-US" dirty="0" smtClean="0"/>
                        <a:t>2NF</a:t>
                      </a:r>
                      <a:endParaRPr lang="en-US" dirty="0"/>
                    </a:p>
                  </a:txBody>
                  <a:tcPr/>
                </a:tc>
                <a:tc>
                  <a:txBody>
                    <a:bodyPr/>
                    <a:lstStyle/>
                    <a:p>
                      <a:r>
                        <a:rPr lang="en-US" sz="1800" kern="1200" dirty="0" smtClean="0"/>
                        <a:t>A relation will be in 2NF if it is in 1NF and all non-key attributes are fully functional dependent on the primary key.</a:t>
                      </a:r>
                      <a:endParaRPr lang="en-US" dirty="0"/>
                    </a:p>
                  </a:txBody>
                  <a:tcPr/>
                </a:tc>
              </a:tr>
              <a:tr h="707982">
                <a:tc>
                  <a:txBody>
                    <a:bodyPr/>
                    <a:lstStyle/>
                    <a:p>
                      <a:r>
                        <a:rPr lang="en-US" dirty="0" smtClean="0"/>
                        <a:t>3NF</a:t>
                      </a:r>
                      <a:endParaRPr lang="en-US" dirty="0"/>
                    </a:p>
                  </a:txBody>
                  <a:tcPr/>
                </a:tc>
                <a:tc>
                  <a:txBody>
                    <a:bodyPr/>
                    <a:lstStyle/>
                    <a:p>
                      <a:r>
                        <a:rPr lang="en-US" sz="1800" kern="1200" dirty="0" smtClean="0"/>
                        <a:t>A relation will be in 3NF if it is in 2NF and no transition dependency exists.</a:t>
                      </a:r>
                      <a:endParaRPr lang="en-US" dirty="0"/>
                    </a:p>
                  </a:txBody>
                  <a:tcPr/>
                </a:tc>
              </a:tr>
              <a:tr h="1720806">
                <a:tc>
                  <a:txBody>
                    <a:bodyPr/>
                    <a:lstStyle/>
                    <a:p>
                      <a:r>
                        <a:rPr lang="en-US" dirty="0" smtClean="0"/>
                        <a:t>BCNF</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tx1"/>
                          </a:solidFill>
                          <a:latin typeface="+mn-lt"/>
                          <a:ea typeface="+mn-ea"/>
                          <a:cs typeface="+mn-cs"/>
                        </a:rPr>
                        <a:t>BCNF (Boyce </a:t>
                      </a:r>
                      <a:r>
                        <a:rPr lang="en-US" sz="1800" b="0" i="0" kern="1200" dirty="0" err="1" smtClean="0">
                          <a:solidFill>
                            <a:schemeClr val="tx1"/>
                          </a:solidFill>
                          <a:latin typeface="+mn-lt"/>
                          <a:ea typeface="+mn-ea"/>
                          <a:cs typeface="+mn-cs"/>
                        </a:rPr>
                        <a:t>Codd</a:t>
                      </a:r>
                      <a:r>
                        <a:rPr lang="en-US" sz="1800" b="0" i="0" kern="1200" dirty="0" smtClean="0">
                          <a:solidFill>
                            <a:schemeClr val="tx1"/>
                          </a:solidFill>
                          <a:latin typeface="+mn-lt"/>
                          <a:ea typeface="+mn-ea"/>
                          <a:cs typeface="+mn-cs"/>
                        </a:rPr>
                        <a:t> Normal Form) is the advanced version of 3NF.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kern="1200" dirty="0" smtClean="0">
                          <a:solidFill>
                            <a:schemeClr val="tx1"/>
                          </a:solidFill>
                          <a:latin typeface="+mn-lt"/>
                          <a:ea typeface="+mn-ea"/>
                          <a:cs typeface="+mn-cs"/>
                        </a:rPr>
                        <a:t>A table is in BCNF if every functional dependency</a:t>
                      </a:r>
                      <a:r>
                        <a:rPr lang="en-US" sz="1800" b="0" i="0" kern="1200" baseline="0" dirty="0" smtClean="0">
                          <a:solidFill>
                            <a:schemeClr val="tx1"/>
                          </a:solidFill>
                          <a:latin typeface="+mn-lt"/>
                          <a:ea typeface="+mn-ea"/>
                          <a:cs typeface="+mn-cs"/>
                        </a:rPr>
                        <a:t> </a:t>
                      </a:r>
                      <a:r>
                        <a:rPr lang="en-US" sz="1800" b="0" i="0" kern="1200" dirty="0" smtClean="0">
                          <a:solidFill>
                            <a:schemeClr val="tx1"/>
                          </a:solidFill>
                          <a:latin typeface="+mn-lt"/>
                          <a:ea typeface="+mn-ea"/>
                          <a:cs typeface="+mn-cs"/>
                        </a:rPr>
                        <a:t>X-&gt;Y, X is the super key of the table. For BCNF, the table should be in 3NF, and for every FD. LHS is super key.</a:t>
                      </a:r>
                      <a:endParaRPr lang="en-US" sz="1800" kern="1200" dirty="0" smtClean="0"/>
                    </a:p>
                    <a:p>
                      <a:endParaRPr lang="en-US" dirty="0"/>
                    </a:p>
                  </a:txBody>
                  <a:tcPr/>
                </a:tc>
              </a:tr>
            </a:tbl>
          </a:graphicData>
        </a:graphic>
      </p:graphicFrame>
      <p:sp>
        <p:nvSpPr>
          <p:cNvPr id="5" name="Rectangle 4"/>
          <p:cNvSpPr/>
          <p:nvPr/>
        </p:nvSpPr>
        <p:spPr>
          <a:xfrm>
            <a:off x="533400" y="304800"/>
            <a:ext cx="8153400" cy="954107"/>
          </a:xfrm>
          <a:prstGeom prst="rect">
            <a:avLst/>
          </a:prstGeom>
        </p:spPr>
        <p:txBody>
          <a:bodyPr wrap="square">
            <a:spAutoFit/>
          </a:bodyPr>
          <a:lstStyle/>
          <a:p>
            <a:r>
              <a:rPr lang="en-US" sz="2800" dirty="0" smtClean="0">
                <a:latin typeface="Times New Roman" pitchFamily="18" charset="0"/>
                <a:cs typeface="Times New Roman" pitchFamily="18" charset="0"/>
              </a:rPr>
              <a:t>Definition of 1NF, 2NF, 3NF and BCNF</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
            </a:r>
            <a:br>
              <a:rPr lang="en-US" dirty="0" smtClean="0"/>
            </a:br>
            <a:r>
              <a:rPr lang="en-US" dirty="0" smtClean="0"/>
              <a:t>First Normal Form (1NF)</a:t>
            </a:r>
            <a:br>
              <a:rPr lang="en-US" dirty="0" smtClean="0"/>
            </a:br>
            <a:endParaRPr lang="en-US" dirty="0"/>
          </a:p>
        </p:txBody>
      </p:sp>
      <p:sp>
        <p:nvSpPr>
          <p:cNvPr id="3" name="Content Placeholder 2"/>
          <p:cNvSpPr>
            <a:spLocks noGrp="1"/>
          </p:cNvSpPr>
          <p:nvPr>
            <p:ph idx="1"/>
          </p:nvPr>
        </p:nvSpPr>
        <p:spPr>
          <a:xfrm>
            <a:off x="457200" y="990600"/>
            <a:ext cx="8229600" cy="5410199"/>
          </a:xfrm>
        </p:spPr>
        <p:txBody>
          <a:bodyPr>
            <a:normAutofit/>
          </a:bodyPr>
          <a:lstStyle/>
          <a:p>
            <a:r>
              <a:rPr lang="en-US" dirty="0" smtClean="0"/>
              <a:t>A relation will be 1NF if it contains an atomic value.</a:t>
            </a:r>
          </a:p>
          <a:p>
            <a:r>
              <a:rPr lang="en-US" dirty="0" smtClean="0"/>
              <a:t>It states that an attribute of a table cannot hold multiple values. It must hold only single-valued attribute.</a:t>
            </a:r>
          </a:p>
          <a:p>
            <a:r>
              <a:rPr lang="en-US" dirty="0" smtClean="0"/>
              <a:t>First normal form disallows the multi-valued attribute, composite attribute, and their combinations.</a:t>
            </a:r>
          </a:p>
          <a:p>
            <a:pPr>
              <a:buNone/>
            </a:pPr>
            <a:r>
              <a:rPr lang="en-US" sz="2400" b="1" dirty="0" smtClean="0"/>
              <a:t>Example:</a:t>
            </a:r>
            <a:r>
              <a:rPr lang="en-US" sz="2400" dirty="0" smtClean="0"/>
              <a:t> Relation EMPLOYEE is not in 1NF because of multi-valued attribute EMP_PHONE.</a:t>
            </a:r>
          </a:p>
          <a:p>
            <a:pPr>
              <a:buNone/>
            </a:pP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096000"/>
          </a:xfrm>
        </p:spPr>
        <p:txBody>
          <a:bodyPr/>
          <a:lstStyle/>
          <a:p>
            <a:pPr>
              <a:buNone/>
            </a:pPr>
            <a:r>
              <a:rPr lang="en-US" b="1" dirty="0" smtClean="0"/>
              <a:t>EMPLOYEE table:</a:t>
            </a:r>
          </a:p>
          <a:p>
            <a:pPr>
              <a:buNone/>
            </a:pPr>
            <a:endParaRPr lang="en-US" b="1" dirty="0" smtClean="0"/>
          </a:p>
          <a:p>
            <a:pPr>
              <a:buNone/>
            </a:pPr>
            <a:endParaRPr lang="en-US" dirty="0"/>
          </a:p>
        </p:txBody>
      </p:sp>
      <p:graphicFrame>
        <p:nvGraphicFramePr>
          <p:cNvPr id="4" name="Table 3"/>
          <p:cNvGraphicFramePr>
            <a:graphicFrameLocks noGrp="1"/>
          </p:cNvGraphicFramePr>
          <p:nvPr/>
        </p:nvGraphicFramePr>
        <p:xfrm>
          <a:off x="914400" y="838200"/>
          <a:ext cx="7391400" cy="2295552"/>
        </p:xfrm>
        <a:graphic>
          <a:graphicData uri="http://schemas.openxmlformats.org/drawingml/2006/table">
            <a:tbl>
              <a:tblPr firstRow="1" bandRow="1">
                <a:tableStyleId>{5C22544A-7EE6-4342-B048-85BDC9FD1C3A}</a:tableStyleId>
              </a:tblPr>
              <a:tblGrid>
                <a:gridCol w="1304364"/>
                <a:gridCol w="2000026"/>
                <a:gridCol w="1739153"/>
                <a:gridCol w="2347857"/>
              </a:tblGrid>
              <a:tr h="488337">
                <a:tc>
                  <a:txBody>
                    <a:bodyPr/>
                    <a:lstStyle/>
                    <a:p>
                      <a:r>
                        <a:rPr lang="en-US" dirty="0" smtClean="0"/>
                        <a:t>EMP_ID</a:t>
                      </a:r>
                      <a:endParaRPr lang="en-US" dirty="0"/>
                    </a:p>
                  </a:txBody>
                  <a:tcPr/>
                </a:tc>
                <a:tc>
                  <a:txBody>
                    <a:bodyPr/>
                    <a:lstStyle/>
                    <a:p>
                      <a:r>
                        <a:rPr lang="en-US" dirty="0" smtClean="0"/>
                        <a:t>EMP_NAME</a:t>
                      </a:r>
                      <a:endParaRPr lang="en-US" dirty="0"/>
                    </a:p>
                  </a:txBody>
                  <a:tcPr/>
                </a:tc>
                <a:tc>
                  <a:txBody>
                    <a:bodyPr/>
                    <a:lstStyle/>
                    <a:p>
                      <a:r>
                        <a:rPr lang="en-US" dirty="0" smtClean="0"/>
                        <a:t>EMP-PHONE</a:t>
                      </a:r>
                      <a:endParaRPr lang="en-US" dirty="0"/>
                    </a:p>
                  </a:txBody>
                  <a:tcPr/>
                </a:tc>
                <a:tc>
                  <a:txBody>
                    <a:bodyPr/>
                    <a:lstStyle/>
                    <a:p>
                      <a:r>
                        <a:rPr lang="en-US" dirty="0" smtClean="0"/>
                        <a:t>EMP-STATE</a:t>
                      </a:r>
                      <a:endParaRPr lang="en-US" dirty="0"/>
                    </a:p>
                  </a:txBody>
                  <a:tcPr/>
                </a:tc>
              </a:tr>
              <a:tr h="569346">
                <a:tc>
                  <a:txBody>
                    <a:bodyPr/>
                    <a:lstStyle/>
                    <a:p>
                      <a:r>
                        <a:rPr lang="en-US" dirty="0" smtClean="0"/>
                        <a:t>14</a:t>
                      </a:r>
                      <a:endParaRPr lang="en-US" dirty="0"/>
                    </a:p>
                  </a:txBody>
                  <a:tcPr/>
                </a:tc>
                <a:tc>
                  <a:txBody>
                    <a:bodyPr/>
                    <a:lstStyle/>
                    <a:p>
                      <a:r>
                        <a:rPr lang="en-US" dirty="0" smtClean="0"/>
                        <a:t>John</a:t>
                      </a:r>
                      <a:endParaRPr lang="en-US" dirty="0"/>
                    </a:p>
                  </a:txBody>
                  <a:tcPr/>
                </a:tc>
                <a:tc>
                  <a:txBody>
                    <a:bodyPr/>
                    <a:lstStyle/>
                    <a:p>
                      <a:r>
                        <a:rPr lang="en-US" sz="1800" b="0" i="0" kern="1200" dirty="0" smtClean="0">
                          <a:solidFill>
                            <a:schemeClr val="dk1"/>
                          </a:solidFill>
                          <a:latin typeface="+mn-lt"/>
                          <a:ea typeface="+mn-ea"/>
                          <a:cs typeface="+mn-cs"/>
                        </a:rPr>
                        <a:t>7272826385,</a:t>
                      </a:r>
                      <a:r>
                        <a:rPr lang="en-US" dirty="0" smtClean="0"/>
                        <a:t/>
                      </a:r>
                      <a:br>
                        <a:rPr lang="en-US" dirty="0" smtClean="0"/>
                      </a:br>
                      <a:r>
                        <a:rPr lang="en-US" sz="1800" b="0" i="0" kern="1200" dirty="0" smtClean="0">
                          <a:solidFill>
                            <a:schemeClr val="dk1"/>
                          </a:solidFill>
                          <a:latin typeface="+mn-lt"/>
                          <a:ea typeface="+mn-ea"/>
                          <a:cs typeface="+mn-cs"/>
                        </a:rPr>
                        <a:t>9064738238</a:t>
                      </a:r>
                      <a:endParaRPr lang="en-US" dirty="0"/>
                    </a:p>
                  </a:txBody>
                  <a:tcPr/>
                </a:tc>
                <a:tc>
                  <a:txBody>
                    <a:bodyPr/>
                    <a:lstStyle/>
                    <a:p>
                      <a:r>
                        <a:rPr lang="en-US" sz="1800" b="0" i="0" kern="1200" dirty="0" smtClean="0">
                          <a:solidFill>
                            <a:schemeClr val="dk1"/>
                          </a:solidFill>
                          <a:latin typeface="+mn-lt"/>
                          <a:ea typeface="+mn-ea"/>
                          <a:cs typeface="+mn-cs"/>
                        </a:rPr>
                        <a:t>UP</a:t>
                      </a:r>
                      <a:endParaRPr lang="en-US" dirty="0"/>
                    </a:p>
                  </a:txBody>
                  <a:tcPr/>
                </a:tc>
              </a:tr>
              <a:tr h="325341">
                <a:tc>
                  <a:txBody>
                    <a:bodyPr/>
                    <a:lstStyle/>
                    <a:p>
                      <a:r>
                        <a:rPr lang="en-US" dirty="0" smtClean="0"/>
                        <a:t>20</a:t>
                      </a:r>
                      <a:endParaRPr lang="en-US" dirty="0"/>
                    </a:p>
                  </a:txBody>
                  <a:tcPr/>
                </a:tc>
                <a:tc>
                  <a:txBody>
                    <a:bodyPr/>
                    <a:lstStyle/>
                    <a:p>
                      <a:r>
                        <a:rPr lang="en-US" dirty="0" smtClean="0"/>
                        <a:t>Harry</a:t>
                      </a:r>
                      <a:endParaRPr lang="en-US" dirty="0"/>
                    </a:p>
                  </a:txBody>
                  <a:tcPr/>
                </a:tc>
                <a:tc>
                  <a:txBody>
                    <a:bodyPr/>
                    <a:lstStyle/>
                    <a:p>
                      <a:r>
                        <a:rPr lang="en-US" sz="1800" b="0" i="0" kern="1200" dirty="0" smtClean="0">
                          <a:solidFill>
                            <a:schemeClr val="dk1"/>
                          </a:solidFill>
                          <a:latin typeface="+mn-lt"/>
                          <a:ea typeface="+mn-ea"/>
                          <a:cs typeface="+mn-cs"/>
                        </a:rPr>
                        <a:t>8574783832</a:t>
                      </a:r>
                      <a:endParaRPr lang="en-US" dirty="0"/>
                    </a:p>
                  </a:txBody>
                  <a:tcPr/>
                </a:tc>
                <a:tc>
                  <a:txBody>
                    <a:bodyPr/>
                    <a:lstStyle/>
                    <a:p>
                      <a:r>
                        <a:rPr lang="en-US" sz="1800" b="0" i="0" kern="1200" dirty="0" smtClean="0">
                          <a:solidFill>
                            <a:schemeClr val="dk1"/>
                          </a:solidFill>
                          <a:latin typeface="+mn-lt"/>
                          <a:ea typeface="+mn-ea"/>
                          <a:cs typeface="+mn-cs"/>
                        </a:rPr>
                        <a:t>Bihar</a:t>
                      </a:r>
                      <a:endParaRPr lang="en-US" dirty="0"/>
                    </a:p>
                  </a:txBody>
                  <a:tcPr/>
                </a:tc>
              </a:tr>
              <a:tr h="801375">
                <a:tc>
                  <a:txBody>
                    <a:bodyPr/>
                    <a:lstStyle/>
                    <a:p>
                      <a:r>
                        <a:rPr lang="en-US" dirty="0" smtClean="0"/>
                        <a:t>12</a:t>
                      </a:r>
                      <a:endParaRPr lang="en-US" dirty="0"/>
                    </a:p>
                  </a:txBody>
                  <a:tcPr/>
                </a:tc>
                <a:tc>
                  <a:txBody>
                    <a:bodyPr/>
                    <a:lstStyle/>
                    <a:p>
                      <a:r>
                        <a:rPr lang="en-US" dirty="0" smtClean="0"/>
                        <a:t>Sam</a:t>
                      </a:r>
                      <a:endParaRPr lang="en-US" dirty="0"/>
                    </a:p>
                  </a:txBody>
                  <a:tcPr/>
                </a:tc>
                <a:tc>
                  <a:txBody>
                    <a:bodyPr/>
                    <a:lstStyle/>
                    <a:p>
                      <a:r>
                        <a:rPr lang="en-US" sz="1800" b="0" i="0" kern="1200" dirty="0" smtClean="0">
                          <a:solidFill>
                            <a:schemeClr val="dk1"/>
                          </a:solidFill>
                          <a:latin typeface="+mn-lt"/>
                          <a:ea typeface="+mn-ea"/>
                          <a:cs typeface="+mn-cs"/>
                        </a:rPr>
                        <a:t>7390372389,</a:t>
                      </a:r>
                      <a:r>
                        <a:rPr lang="en-US" dirty="0" smtClean="0"/>
                        <a:t/>
                      </a:r>
                      <a:br>
                        <a:rPr lang="en-US" dirty="0" smtClean="0"/>
                      </a:br>
                      <a:r>
                        <a:rPr lang="en-US" sz="1800" b="0" i="0" kern="1200" dirty="0" smtClean="0">
                          <a:solidFill>
                            <a:schemeClr val="dk1"/>
                          </a:solidFill>
                          <a:latin typeface="+mn-lt"/>
                          <a:ea typeface="+mn-ea"/>
                          <a:cs typeface="+mn-cs"/>
                        </a:rPr>
                        <a:t>8589830302</a:t>
                      </a:r>
                      <a:endParaRPr lang="en-US" dirty="0"/>
                    </a:p>
                  </a:txBody>
                  <a:tcPr/>
                </a:tc>
                <a:tc>
                  <a:txBody>
                    <a:bodyPr/>
                    <a:lstStyle/>
                    <a:p>
                      <a:r>
                        <a:rPr lang="en-US" sz="1800" b="0" i="0" kern="1200" dirty="0" smtClean="0">
                          <a:solidFill>
                            <a:schemeClr val="dk1"/>
                          </a:solidFill>
                          <a:latin typeface="+mn-lt"/>
                          <a:ea typeface="+mn-ea"/>
                          <a:cs typeface="+mn-cs"/>
                        </a:rPr>
                        <a:t>Punjab</a:t>
                      </a:r>
                      <a:endParaRPr lang="en-US" dirty="0"/>
                    </a:p>
                  </a:txBody>
                  <a:tcPr/>
                </a:tc>
              </a:tr>
            </a:tbl>
          </a:graphicData>
        </a:graphic>
      </p:graphicFrame>
      <p:sp>
        <p:nvSpPr>
          <p:cNvPr id="5" name="Rectangle 4"/>
          <p:cNvSpPr/>
          <p:nvPr/>
        </p:nvSpPr>
        <p:spPr>
          <a:xfrm>
            <a:off x="533400" y="3105835"/>
            <a:ext cx="8153400" cy="369332"/>
          </a:xfrm>
          <a:prstGeom prst="rect">
            <a:avLst/>
          </a:prstGeom>
        </p:spPr>
        <p:txBody>
          <a:bodyPr wrap="square">
            <a:spAutoFit/>
          </a:bodyPr>
          <a:lstStyle/>
          <a:p>
            <a:r>
              <a:rPr lang="en-US" dirty="0" smtClean="0"/>
              <a:t>The decomposition of the EMPLOYEE table into 1NF has been shown below:</a:t>
            </a:r>
            <a:endParaRPr lang="en-US" dirty="0"/>
          </a:p>
        </p:txBody>
      </p:sp>
      <p:graphicFrame>
        <p:nvGraphicFramePr>
          <p:cNvPr id="6" name="Table 5"/>
          <p:cNvGraphicFramePr>
            <a:graphicFrameLocks noGrp="1"/>
          </p:cNvGraphicFramePr>
          <p:nvPr/>
        </p:nvGraphicFramePr>
        <p:xfrm>
          <a:off x="838200" y="3505200"/>
          <a:ext cx="7315200" cy="2529840"/>
        </p:xfrm>
        <a:graphic>
          <a:graphicData uri="http://schemas.openxmlformats.org/drawingml/2006/table">
            <a:tbl>
              <a:tblPr firstRow="1" bandRow="1">
                <a:tableStyleId>{5C22544A-7EE6-4342-B048-85BDC9FD1C3A}</a:tableStyleId>
              </a:tblPr>
              <a:tblGrid>
                <a:gridCol w="1258529"/>
                <a:gridCol w="2045110"/>
                <a:gridCol w="1809135"/>
                <a:gridCol w="2202426"/>
              </a:tblGrid>
              <a:tr h="421640">
                <a:tc>
                  <a:txBody>
                    <a:bodyPr/>
                    <a:lstStyle/>
                    <a:p>
                      <a:r>
                        <a:rPr lang="en-US" sz="1800" b="1" i="0" kern="1200" dirty="0" smtClean="0">
                          <a:solidFill>
                            <a:schemeClr val="lt1"/>
                          </a:solidFill>
                          <a:latin typeface="+mn-lt"/>
                          <a:ea typeface="+mn-ea"/>
                          <a:cs typeface="+mn-cs"/>
                        </a:rPr>
                        <a:t>EMP_ID</a:t>
                      </a:r>
                      <a:endParaRPr lang="en-US" dirty="0"/>
                    </a:p>
                  </a:txBody>
                  <a:tcPr/>
                </a:tc>
                <a:tc>
                  <a:txBody>
                    <a:bodyPr/>
                    <a:lstStyle/>
                    <a:p>
                      <a:r>
                        <a:rPr lang="en-US" sz="1800" b="1" i="0" kern="1200" dirty="0" smtClean="0">
                          <a:solidFill>
                            <a:schemeClr val="lt1"/>
                          </a:solidFill>
                          <a:latin typeface="+mn-lt"/>
                          <a:ea typeface="+mn-ea"/>
                          <a:cs typeface="+mn-cs"/>
                        </a:rPr>
                        <a:t>EMP_NAME</a:t>
                      </a:r>
                      <a:endParaRPr lang="en-US" dirty="0"/>
                    </a:p>
                  </a:txBody>
                  <a:tcPr/>
                </a:tc>
                <a:tc>
                  <a:txBody>
                    <a:bodyPr/>
                    <a:lstStyle/>
                    <a:p>
                      <a:r>
                        <a:rPr lang="en-US" sz="1800" b="1" i="0" kern="1200" dirty="0" smtClean="0">
                          <a:solidFill>
                            <a:schemeClr val="lt1"/>
                          </a:solidFill>
                          <a:latin typeface="+mn-lt"/>
                          <a:ea typeface="+mn-ea"/>
                          <a:cs typeface="+mn-cs"/>
                        </a:rPr>
                        <a:t>EMP_PHONE</a:t>
                      </a:r>
                      <a:endParaRPr lang="en-US" dirty="0"/>
                    </a:p>
                  </a:txBody>
                  <a:tcPr/>
                </a:tc>
                <a:tc>
                  <a:txBody>
                    <a:bodyPr/>
                    <a:lstStyle/>
                    <a:p>
                      <a:r>
                        <a:rPr lang="en-US" sz="1800" b="1" i="0" kern="1200" dirty="0" smtClean="0">
                          <a:solidFill>
                            <a:schemeClr val="lt1"/>
                          </a:solidFill>
                          <a:latin typeface="+mn-lt"/>
                          <a:ea typeface="+mn-ea"/>
                          <a:cs typeface="+mn-cs"/>
                        </a:rPr>
                        <a:t>EMP_STATE</a:t>
                      </a:r>
                      <a:endParaRPr lang="en-US" dirty="0"/>
                    </a:p>
                  </a:txBody>
                  <a:tcPr/>
                </a:tc>
              </a:tr>
              <a:tr h="421640">
                <a:tc>
                  <a:txBody>
                    <a:bodyPr/>
                    <a:lstStyle/>
                    <a:p>
                      <a:r>
                        <a:rPr lang="en-US" dirty="0" smtClean="0"/>
                        <a:t>14</a:t>
                      </a:r>
                      <a:endParaRPr lang="en-US" dirty="0"/>
                    </a:p>
                  </a:txBody>
                  <a:tcPr/>
                </a:tc>
                <a:tc>
                  <a:txBody>
                    <a:bodyPr/>
                    <a:lstStyle/>
                    <a:p>
                      <a:r>
                        <a:rPr lang="en-US" dirty="0" smtClean="0"/>
                        <a:t>John</a:t>
                      </a:r>
                      <a:endParaRPr lang="en-US" dirty="0"/>
                    </a:p>
                  </a:txBody>
                  <a:tcPr/>
                </a:tc>
                <a:tc>
                  <a:txBody>
                    <a:bodyPr/>
                    <a:lstStyle/>
                    <a:p>
                      <a:r>
                        <a:rPr lang="en-US" sz="1800" b="0" i="0" kern="1200" dirty="0" smtClean="0">
                          <a:solidFill>
                            <a:schemeClr val="dk1"/>
                          </a:solidFill>
                          <a:latin typeface="+mn-lt"/>
                          <a:ea typeface="+mn-ea"/>
                          <a:cs typeface="+mn-cs"/>
                        </a:rPr>
                        <a:t>7272826385</a:t>
                      </a:r>
                      <a:endParaRPr lang="en-US" dirty="0"/>
                    </a:p>
                  </a:txBody>
                  <a:tcPr/>
                </a:tc>
                <a:tc>
                  <a:txBody>
                    <a:bodyPr/>
                    <a:lstStyle/>
                    <a:p>
                      <a:r>
                        <a:rPr lang="en-US" sz="1800" b="0" i="0" kern="1200" dirty="0" smtClean="0">
                          <a:solidFill>
                            <a:schemeClr val="dk1"/>
                          </a:solidFill>
                          <a:latin typeface="+mn-lt"/>
                          <a:ea typeface="+mn-ea"/>
                          <a:cs typeface="+mn-cs"/>
                        </a:rPr>
                        <a:t>UP</a:t>
                      </a:r>
                      <a:endParaRPr lang="en-US" dirty="0"/>
                    </a:p>
                  </a:txBody>
                  <a:tcPr/>
                </a:tc>
              </a:tr>
              <a:tr h="421640">
                <a:tc>
                  <a:txBody>
                    <a:bodyPr/>
                    <a:lstStyle/>
                    <a:p>
                      <a:r>
                        <a:rPr lang="en-US" dirty="0" smtClean="0"/>
                        <a:t>14</a:t>
                      </a:r>
                      <a:endParaRPr lang="en-US" dirty="0"/>
                    </a:p>
                  </a:txBody>
                  <a:tcPr/>
                </a:tc>
                <a:tc>
                  <a:txBody>
                    <a:bodyPr/>
                    <a:lstStyle/>
                    <a:p>
                      <a:r>
                        <a:rPr lang="en-US" dirty="0" smtClean="0"/>
                        <a:t>John</a:t>
                      </a:r>
                      <a:endParaRPr lang="en-US" dirty="0"/>
                    </a:p>
                  </a:txBody>
                  <a:tcPr/>
                </a:tc>
                <a:tc>
                  <a:txBody>
                    <a:bodyPr/>
                    <a:lstStyle/>
                    <a:p>
                      <a:r>
                        <a:rPr lang="en-US" sz="1800" b="0" i="0" kern="1200" dirty="0" smtClean="0">
                          <a:solidFill>
                            <a:schemeClr val="dk1"/>
                          </a:solidFill>
                          <a:latin typeface="+mn-lt"/>
                          <a:ea typeface="+mn-ea"/>
                          <a:cs typeface="+mn-cs"/>
                        </a:rPr>
                        <a:t>9064738238</a:t>
                      </a:r>
                      <a:endParaRPr lang="en-US" dirty="0"/>
                    </a:p>
                  </a:txBody>
                  <a:tcPr/>
                </a:tc>
                <a:tc>
                  <a:txBody>
                    <a:bodyPr/>
                    <a:lstStyle/>
                    <a:p>
                      <a:r>
                        <a:rPr lang="en-US" sz="1800" b="0" i="0" kern="1200" dirty="0" smtClean="0">
                          <a:solidFill>
                            <a:schemeClr val="dk1"/>
                          </a:solidFill>
                          <a:latin typeface="+mn-lt"/>
                          <a:ea typeface="+mn-ea"/>
                          <a:cs typeface="+mn-cs"/>
                        </a:rPr>
                        <a:t>UP</a:t>
                      </a:r>
                      <a:endParaRPr lang="en-US" dirty="0"/>
                    </a:p>
                  </a:txBody>
                  <a:tcPr/>
                </a:tc>
              </a:tr>
              <a:tr h="421640">
                <a:tc>
                  <a:txBody>
                    <a:bodyPr/>
                    <a:lstStyle/>
                    <a:p>
                      <a:r>
                        <a:rPr lang="en-US" dirty="0" smtClean="0"/>
                        <a:t>20</a:t>
                      </a:r>
                      <a:endParaRPr lang="en-US" dirty="0"/>
                    </a:p>
                  </a:txBody>
                  <a:tcPr/>
                </a:tc>
                <a:tc>
                  <a:txBody>
                    <a:bodyPr/>
                    <a:lstStyle/>
                    <a:p>
                      <a:r>
                        <a:rPr lang="en-US" dirty="0" smtClean="0"/>
                        <a:t>Harry</a:t>
                      </a:r>
                      <a:endParaRPr lang="en-US" dirty="0"/>
                    </a:p>
                  </a:txBody>
                  <a:tcPr/>
                </a:tc>
                <a:tc>
                  <a:txBody>
                    <a:bodyPr/>
                    <a:lstStyle/>
                    <a:p>
                      <a:r>
                        <a:rPr lang="en-US" sz="1800" b="0" i="0" kern="1200" dirty="0" smtClean="0">
                          <a:solidFill>
                            <a:schemeClr val="dk1"/>
                          </a:solidFill>
                          <a:latin typeface="+mn-lt"/>
                          <a:ea typeface="+mn-ea"/>
                          <a:cs typeface="+mn-cs"/>
                        </a:rPr>
                        <a:t>8574783832</a:t>
                      </a:r>
                      <a:endParaRPr lang="en-US" dirty="0"/>
                    </a:p>
                  </a:txBody>
                  <a:tcPr/>
                </a:tc>
                <a:tc>
                  <a:txBody>
                    <a:bodyPr/>
                    <a:lstStyle/>
                    <a:p>
                      <a:r>
                        <a:rPr lang="en-US" dirty="0" smtClean="0"/>
                        <a:t>Bihar</a:t>
                      </a:r>
                      <a:endParaRPr lang="en-US" dirty="0"/>
                    </a:p>
                  </a:txBody>
                  <a:tcPr/>
                </a:tc>
              </a:tr>
              <a:tr h="421640">
                <a:tc>
                  <a:txBody>
                    <a:bodyPr/>
                    <a:lstStyle/>
                    <a:p>
                      <a:r>
                        <a:rPr lang="en-US" dirty="0" smtClean="0"/>
                        <a:t>12</a:t>
                      </a:r>
                      <a:endParaRPr lang="en-US" dirty="0"/>
                    </a:p>
                  </a:txBody>
                  <a:tcPr/>
                </a:tc>
                <a:tc>
                  <a:txBody>
                    <a:bodyPr/>
                    <a:lstStyle/>
                    <a:p>
                      <a:r>
                        <a:rPr lang="en-US" dirty="0" smtClean="0"/>
                        <a:t>Sam</a:t>
                      </a:r>
                      <a:endParaRPr lang="en-US" dirty="0"/>
                    </a:p>
                  </a:txBody>
                  <a:tcPr/>
                </a:tc>
                <a:tc>
                  <a:txBody>
                    <a:bodyPr/>
                    <a:lstStyle/>
                    <a:p>
                      <a:r>
                        <a:rPr lang="en-US" sz="1800" b="0" i="0" kern="1200" dirty="0" smtClean="0">
                          <a:solidFill>
                            <a:schemeClr val="dk1"/>
                          </a:solidFill>
                          <a:latin typeface="+mn-lt"/>
                          <a:ea typeface="+mn-ea"/>
                          <a:cs typeface="+mn-cs"/>
                        </a:rPr>
                        <a:t>7390372389</a:t>
                      </a:r>
                      <a:endParaRPr lang="en-US" dirty="0"/>
                    </a:p>
                  </a:txBody>
                  <a:tcPr/>
                </a:tc>
                <a:tc>
                  <a:txBody>
                    <a:bodyPr/>
                    <a:lstStyle/>
                    <a:p>
                      <a:r>
                        <a:rPr lang="en-US" dirty="0" smtClean="0"/>
                        <a:t>Punjab</a:t>
                      </a:r>
                      <a:endParaRPr lang="en-US" dirty="0"/>
                    </a:p>
                  </a:txBody>
                  <a:tcPr/>
                </a:tc>
              </a:tr>
              <a:tr h="421640">
                <a:tc>
                  <a:txBody>
                    <a:bodyPr/>
                    <a:lstStyle/>
                    <a:p>
                      <a:r>
                        <a:rPr lang="en-US" dirty="0" smtClean="0"/>
                        <a:t>12</a:t>
                      </a:r>
                      <a:endParaRPr lang="en-US" dirty="0"/>
                    </a:p>
                  </a:txBody>
                  <a:tcPr/>
                </a:tc>
                <a:tc>
                  <a:txBody>
                    <a:bodyPr/>
                    <a:lstStyle/>
                    <a:p>
                      <a:r>
                        <a:rPr lang="en-US" dirty="0" smtClean="0"/>
                        <a:t>Sam</a:t>
                      </a:r>
                      <a:endParaRPr lang="en-US" dirty="0"/>
                    </a:p>
                  </a:txBody>
                  <a:tcPr/>
                </a:tc>
                <a:tc>
                  <a:txBody>
                    <a:bodyPr/>
                    <a:lstStyle/>
                    <a:p>
                      <a:r>
                        <a:rPr lang="en-US" sz="1800" b="0" i="0" kern="1200" dirty="0" smtClean="0">
                          <a:solidFill>
                            <a:schemeClr val="dk1"/>
                          </a:solidFill>
                          <a:latin typeface="+mn-lt"/>
                          <a:ea typeface="+mn-ea"/>
                          <a:cs typeface="+mn-cs"/>
                        </a:rPr>
                        <a:t>8589830302</a:t>
                      </a:r>
                      <a:endParaRPr lang="en-US" dirty="0"/>
                    </a:p>
                  </a:txBody>
                  <a:tcPr/>
                </a:tc>
                <a:tc>
                  <a:txBody>
                    <a:bodyPr/>
                    <a:lstStyle/>
                    <a:p>
                      <a:r>
                        <a:rPr lang="en-US" dirty="0" err="1" smtClean="0"/>
                        <a:t>Paunjab</a:t>
                      </a:r>
                      <a:endParaRPr lang="en-US" dirty="0"/>
                    </a:p>
                  </a:txBody>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2"/>
          </a:xfrm>
        </p:spPr>
        <p:txBody>
          <a:bodyPr>
            <a:normAutofit fontScale="90000"/>
          </a:bodyPr>
          <a:lstStyle/>
          <a:p>
            <a:r>
              <a:rPr lang="en-US" dirty="0" smtClean="0"/>
              <a:t/>
            </a:r>
            <a:br>
              <a:rPr lang="en-US" dirty="0" smtClean="0"/>
            </a:br>
            <a:r>
              <a:rPr lang="en-US" dirty="0" smtClean="0"/>
              <a:t>Second Normal Form (2NF)</a:t>
            </a:r>
            <a:br>
              <a:rPr lang="en-US" dirty="0" smtClean="0"/>
            </a:br>
            <a:endParaRPr lang="en-US" dirty="0"/>
          </a:p>
        </p:txBody>
      </p:sp>
      <p:sp>
        <p:nvSpPr>
          <p:cNvPr id="3" name="Content Placeholder 2"/>
          <p:cNvSpPr>
            <a:spLocks noGrp="1"/>
          </p:cNvSpPr>
          <p:nvPr>
            <p:ph idx="1"/>
          </p:nvPr>
        </p:nvSpPr>
        <p:spPr>
          <a:xfrm>
            <a:off x="457200" y="838200"/>
            <a:ext cx="8229600" cy="5638800"/>
          </a:xfrm>
        </p:spPr>
        <p:txBody>
          <a:bodyPr/>
          <a:lstStyle/>
          <a:p>
            <a:r>
              <a:rPr lang="en-US" dirty="0" smtClean="0"/>
              <a:t>In the 2NF, relational must be in 1NF.</a:t>
            </a:r>
          </a:p>
          <a:p>
            <a:r>
              <a:rPr lang="en-US" dirty="0" smtClean="0"/>
              <a:t>In the second normal form, all non-key attributes are fully functional dependent on the primary key</a:t>
            </a:r>
          </a:p>
          <a:p>
            <a:pPr>
              <a:buNone/>
            </a:pPr>
            <a:r>
              <a:rPr lang="en-US" sz="2000" b="1" dirty="0" smtClean="0"/>
              <a:t>Example:</a:t>
            </a:r>
            <a:r>
              <a:rPr lang="en-US" sz="2000" dirty="0" smtClean="0"/>
              <a:t> Let's assume, a school can store the data of teachers and the subjects they teach. In a school, a teacher can teach more than one subject.</a:t>
            </a:r>
            <a:endParaRPr lang="en-US" sz="2000" dirty="0"/>
          </a:p>
        </p:txBody>
      </p:sp>
      <p:sp>
        <p:nvSpPr>
          <p:cNvPr id="4" name="Rectangle 3"/>
          <p:cNvSpPr/>
          <p:nvPr/>
        </p:nvSpPr>
        <p:spPr>
          <a:xfrm>
            <a:off x="685800" y="3886200"/>
            <a:ext cx="1593962" cy="369332"/>
          </a:xfrm>
          <a:prstGeom prst="rect">
            <a:avLst/>
          </a:prstGeom>
        </p:spPr>
        <p:txBody>
          <a:bodyPr wrap="none">
            <a:spAutoFit/>
          </a:bodyPr>
          <a:lstStyle/>
          <a:p>
            <a:r>
              <a:rPr lang="en-US" b="1" dirty="0" smtClean="0"/>
              <a:t>TEACHER table</a:t>
            </a:r>
            <a:endParaRPr lang="en-US" dirty="0"/>
          </a:p>
        </p:txBody>
      </p:sp>
      <p:graphicFrame>
        <p:nvGraphicFramePr>
          <p:cNvPr id="5" name="Table 4"/>
          <p:cNvGraphicFramePr>
            <a:graphicFrameLocks noGrp="1"/>
          </p:cNvGraphicFramePr>
          <p:nvPr/>
        </p:nvGraphicFramePr>
        <p:xfrm>
          <a:off x="1828800" y="4343400"/>
          <a:ext cx="6096000" cy="22250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en-US" dirty="0" smtClean="0"/>
                        <a:t>TEACHER_ID</a:t>
                      </a:r>
                      <a:endParaRPr lang="en-US" dirty="0"/>
                    </a:p>
                  </a:txBody>
                  <a:tcPr/>
                </a:tc>
                <a:tc>
                  <a:txBody>
                    <a:bodyPr/>
                    <a:lstStyle/>
                    <a:p>
                      <a:pPr algn="ctr"/>
                      <a:r>
                        <a:rPr lang="en-US" dirty="0" smtClean="0"/>
                        <a:t>SUBJECT</a:t>
                      </a:r>
                      <a:endParaRPr lang="en-US" dirty="0"/>
                    </a:p>
                  </a:txBody>
                  <a:tcPr/>
                </a:tc>
                <a:tc>
                  <a:txBody>
                    <a:bodyPr/>
                    <a:lstStyle/>
                    <a:p>
                      <a:pPr algn="ctr"/>
                      <a:r>
                        <a:rPr lang="en-US" dirty="0" smtClean="0"/>
                        <a:t>TEACHER_AGE</a:t>
                      </a:r>
                      <a:endParaRPr lang="en-US" dirty="0"/>
                    </a:p>
                  </a:txBody>
                  <a:tcPr/>
                </a:tc>
              </a:tr>
              <a:tr h="370840">
                <a:tc>
                  <a:txBody>
                    <a:bodyPr/>
                    <a:lstStyle/>
                    <a:p>
                      <a:pPr algn="ctr"/>
                      <a:r>
                        <a:rPr lang="en-US" dirty="0" smtClean="0"/>
                        <a:t>25</a:t>
                      </a:r>
                      <a:endParaRPr lang="en-US" dirty="0"/>
                    </a:p>
                  </a:txBody>
                  <a:tcPr/>
                </a:tc>
                <a:tc>
                  <a:txBody>
                    <a:bodyPr/>
                    <a:lstStyle/>
                    <a:p>
                      <a:pPr algn="ctr"/>
                      <a:r>
                        <a:rPr lang="en-US" sz="1800" b="0" i="0" kern="1200" dirty="0" smtClean="0">
                          <a:solidFill>
                            <a:schemeClr val="dk1"/>
                          </a:solidFill>
                          <a:latin typeface="+mn-lt"/>
                          <a:ea typeface="+mn-ea"/>
                          <a:cs typeface="+mn-cs"/>
                        </a:rPr>
                        <a:t>Chemistry</a:t>
                      </a:r>
                      <a:endParaRPr lang="en-US" dirty="0"/>
                    </a:p>
                  </a:txBody>
                  <a:tcPr/>
                </a:tc>
                <a:tc>
                  <a:txBody>
                    <a:bodyPr/>
                    <a:lstStyle/>
                    <a:p>
                      <a:pPr algn="ctr"/>
                      <a:r>
                        <a:rPr lang="en-US" dirty="0" smtClean="0"/>
                        <a:t>30</a:t>
                      </a:r>
                      <a:endParaRPr lang="en-US" dirty="0"/>
                    </a:p>
                  </a:txBody>
                  <a:tcPr/>
                </a:tc>
              </a:tr>
              <a:tr h="370840">
                <a:tc>
                  <a:txBody>
                    <a:bodyPr/>
                    <a:lstStyle/>
                    <a:p>
                      <a:pPr algn="ctr"/>
                      <a:r>
                        <a:rPr lang="en-US" dirty="0" smtClean="0"/>
                        <a:t>25</a:t>
                      </a:r>
                      <a:endParaRPr lang="en-US" dirty="0"/>
                    </a:p>
                  </a:txBody>
                  <a:tcPr/>
                </a:tc>
                <a:tc>
                  <a:txBody>
                    <a:bodyPr/>
                    <a:lstStyle/>
                    <a:p>
                      <a:pPr algn="ctr"/>
                      <a:r>
                        <a:rPr lang="en-US" sz="1800" b="0" i="0" kern="1200" dirty="0" smtClean="0">
                          <a:solidFill>
                            <a:schemeClr val="dk1"/>
                          </a:solidFill>
                          <a:latin typeface="+mn-lt"/>
                          <a:ea typeface="+mn-ea"/>
                          <a:cs typeface="+mn-cs"/>
                        </a:rPr>
                        <a:t>Biology</a:t>
                      </a:r>
                      <a:endParaRPr lang="en-US" dirty="0"/>
                    </a:p>
                  </a:txBody>
                  <a:tcPr/>
                </a:tc>
                <a:tc>
                  <a:txBody>
                    <a:bodyPr/>
                    <a:lstStyle/>
                    <a:p>
                      <a:pPr algn="ctr"/>
                      <a:r>
                        <a:rPr lang="en-US" dirty="0" smtClean="0"/>
                        <a:t>30</a:t>
                      </a:r>
                      <a:endParaRPr lang="en-US" dirty="0"/>
                    </a:p>
                  </a:txBody>
                  <a:tcPr/>
                </a:tc>
              </a:tr>
              <a:tr h="370840">
                <a:tc>
                  <a:txBody>
                    <a:bodyPr/>
                    <a:lstStyle/>
                    <a:p>
                      <a:pPr algn="ctr"/>
                      <a:r>
                        <a:rPr lang="en-US" dirty="0" smtClean="0"/>
                        <a:t>47</a:t>
                      </a:r>
                      <a:endParaRPr lang="en-US" dirty="0"/>
                    </a:p>
                  </a:txBody>
                  <a:tcPr/>
                </a:tc>
                <a:tc>
                  <a:txBody>
                    <a:bodyPr/>
                    <a:lstStyle/>
                    <a:p>
                      <a:pPr algn="ctr"/>
                      <a:r>
                        <a:rPr lang="en-US" sz="1800" b="0" i="0" kern="1200" dirty="0" smtClean="0">
                          <a:solidFill>
                            <a:schemeClr val="dk1"/>
                          </a:solidFill>
                          <a:latin typeface="+mn-lt"/>
                          <a:ea typeface="+mn-ea"/>
                          <a:cs typeface="+mn-cs"/>
                        </a:rPr>
                        <a:t>English</a:t>
                      </a:r>
                      <a:endParaRPr lang="en-US" dirty="0"/>
                    </a:p>
                  </a:txBody>
                  <a:tcPr/>
                </a:tc>
                <a:tc>
                  <a:txBody>
                    <a:bodyPr/>
                    <a:lstStyle/>
                    <a:p>
                      <a:pPr algn="ctr"/>
                      <a:r>
                        <a:rPr lang="en-US" dirty="0" smtClean="0"/>
                        <a:t>35</a:t>
                      </a:r>
                      <a:endParaRPr lang="en-US" dirty="0"/>
                    </a:p>
                  </a:txBody>
                  <a:tcPr/>
                </a:tc>
              </a:tr>
              <a:tr h="370840">
                <a:tc>
                  <a:txBody>
                    <a:bodyPr/>
                    <a:lstStyle/>
                    <a:p>
                      <a:pPr algn="ctr"/>
                      <a:r>
                        <a:rPr lang="en-US" dirty="0" smtClean="0"/>
                        <a:t>83</a:t>
                      </a:r>
                      <a:endParaRPr lang="en-US" dirty="0"/>
                    </a:p>
                  </a:txBody>
                  <a:tcPr/>
                </a:tc>
                <a:tc>
                  <a:txBody>
                    <a:bodyPr/>
                    <a:lstStyle/>
                    <a:p>
                      <a:pPr algn="ctr"/>
                      <a:r>
                        <a:rPr lang="en-US" sz="1800" b="0" i="0" kern="1200" dirty="0" smtClean="0">
                          <a:solidFill>
                            <a:schemeClr val="dk1"/>
                          </a:solidFill>
                          <a:latin typeface="+mn-lt"/>
                          <a:ea typeface="+mn-ea"/>
                          <a:cs typeface="+mn-cs"/>
                        </a:rPr>
                        <a:t>Math</a:t>
                      </a:r>
                      <a:endParaRPr lang="en-US" dirty="0"/>
                    </a:p>
                  </a:txBody>
                  <a:tcPr/>
                </a:tc>
                <a:tc>
                  <a:txBody>
                    <a:bodyPr/>
                    <a:lstStyle/>
                    <a:p>
                      <a:pPr algn="ctr"/>
                      <a:r>
                        <a:rPr lang="en-US" dirty="0" smtClean="0"/>
                        <a:t>38</a:t>
                      </a:r>
                      <a:endParaRPr lang="en-US" dirty="0"/>
                    </a:p>
                  </a:txBody>
                  <a:tcPr/>
                </a:tc>
              </a:tr>
              <a:tr h="370840">
                <a:tc>
                  <a:txBody>
                    <a:bodyPr/>
                    <a:lstStyle/>
                    <a:p>
                      <a:pPr algn="ctr"/>
                      <a:r>
                        <a:rPr lang="en-US" dirty="0" smtClean="0"/>
                        <a:t>83</a:t>
                      </a:r>
                      <a:endParaRPr lang="en-US" dirty="0"/>
                    </a:p>
                  </a:txBody>
                  <a:tcPr/>
                </a:tc>
                <a:tc>
                  <a:txBody>
                    <a:bodyPr/>
                    <a:lstStyle/>
                    <a:p>
                      <a:pPr algn="ctr"/>
                      <a:r>
                        <a:rPr lang="en-US" sz="1800" b="0" i="0" kern="1200" dirty="0" smtClean="0">
                          <a:solidFill>
                            <a:schemeClr val="dk1"/>
                          </a:solidFill>
                          <a:latin typeface="+mn-lt"/>
                          <a:ea typeface="+mn-ea"/>
                          <a:cs typeface="+mn-cs"/>
                        </a:rPr>
                        <a:t>Computer</a:t>
                      </a:r>
                      <a:endParaRPr lang="en-US" dirty="0"/>
                    </a:p>
                  </a:txBody>
                  <a:tcPr/>
                </a:tc>
                <a:tc>
                  <a:txBody>
                    <a:bodyPr/>
                    <a:lstStyle/>
                    <a:p>
                      <a:pPr algn="ctr"/>
                      <a:r>
                        <a:rPr lang="en-US" dirty="0" smtClean="0"/>
                        <a:t>38</a:t>
                      </a:r>
                      <a:endParaRPr lang="en-US" dirty="0"/>
                    </a:p>
                  </a:txBody>
                  <a:tcP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5800" cy="6096000"/>
          </a:xfrm>
        </p:spPr>
        <p:txBody>
          <a:bodyPr>
            <a:normAutofit/>
          </a:bodyPr>
          <a:lstStyle/>
          <a:p>
            <a:r>
              <a:rPr lang="en-US" sz="2800" dirty="0" smtClean="0"/>
              <a:t>In the given table, non-prime attribute TEACHER_AGE is dependent on TEACHER_ID which is a proper subset of a candidate key. That's why it violates the rule for 2NF.</a:t>
            </a:r>
          </a:p>
          <a:p>
            <a:r>
              <a:rPr lang="en-US" sz="2800" dirty="0" smtClean="0"/>
              <a:t>To convert the given table into 2NF, we decompose it into two tables:</a:t>
            </a:r>
          </a:p>
          <a:p>
            <a:r>
              <a:rPr lang="en-US" sz="2800" b="1" dirty="0" smtClean="0"/>
              <a:t>TEACHER_DETAIL table      TEACHER_SUBJECT table:</a:t>
            </a:r>
          </a:p>
          <a:p>
            <a:pPr>
              <a:buNone/>
            </a:pPr>
            <a:endParaRPr lang="en-US" sz="2800" dirty="0"/>
          </a:p>
        </p:txBody>
      </p:sp>
      <p:graphicFrame>
        <p:nvGraphicFramePr>
          <p:cNvPr id="5" name="Table 4"/>
          <p:cNvGraphicFramePr>
            <a:graphicFrameLocks noGrp="1"/>
          </p:cNvGraphicFramePr>
          <p:nvPr/>
        </p:nvGraphicFramePr>
        <p:xfrm>
          <a:off x="381000" y="3810000"/>
          <a:ext cx="3962400" cy="1752600"/>
        </p:xfrm>
        <a:graphic>
          <a:graphicData uri="http://schemas.openxmlformats.org/drawingml/2006/table">
            <a:tbl>
              <a:tblPr firstRow="1" bandRow="1">
                <a:tableStyleId>{5C22544A-7EE6-4342-B048-85BDC9FD1C3A}</a:tableStyleId>
              </a:tblPr>
              <a:tblGrid>
                <a:gridCol w="1676400"/>
                <a:gridCol w="2286000"/>
              </a:tblGrid>
              <a:tr h="533400">
                <a:tc>
                  <a:txBody>
                    <a:bodyPr/>
                    <a:lstStyle/>
                    <a:p>
                      <a:pPr algn="ctr"/>
                      <a:r>
                        <a:rPr lang="en-US" sz="1800" dirty="0" smtClean="0"/>
                        <a:t>TEACHER_ID</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TEACHER_AGE</a:t>
                      </a:r>
                    </a:p>
                    <a:p>
                      <a:pPr algn="ctr"/>
                      <a:endParaRPr lang="en-US" dirty="0"/>
                    </a:p>
                  </a:txBody>
                  <a:tcPr/>
                </a:tc>
              </a:tr>
              <a:tr h="370840">
                <a:tc>
                  <a:txBody>
                    <a:bodyPr/>
                    <a:lstStyle/>
                    <a:p>
                      <a:pPr algn="ctr"/>
                      <a:r>
                        <a:rPr lang="en-US" dirty="0" smtClean="0"/>
                        <a:t>25</a:t>
                      </a:r>
                      <a:endParaRPr lang="en-US" dirty="0"/>
                    </a:p>
                  </a:txBody>
                  <a:tcPr/>
                </a:tc>
                <a:tc>
                  <a:txBody>
                    <a:bodyPr/>
                    <a:lstStyle/>
                    <a:p>
                      <a:pPr algn="ctr"/>
                      <a:r>
                        <a:rPr lang="en-US" dirty="0" smtClean="0"/>
                        <a:t>30</a:t>
                      </a:r>
                      <a:endParaRPr lang="en-US" dirty="0"/>
                    </a:p>
                  </a:txBody>
                  <a:tcPr/>
                </a:tc>
              </a:tr>
              <a:tr h="370840">
                <a:tc>
                  <a:txBody>
                    <a:bodyPr/>
                    <a:lstStyle/>
                    <a:p>
                      <a:pPr algn="ctr"/>
                      <a:r>
                        <a:rPr lang="en-US" dirty="0" smtClean="0"/>
                        <a:t>47</a:t>
                      </a:r>
                      <a:endParaRPr lang="en-US" dirty="0"/>
                    </a:p>
                  </a:txBody>
                  <a:tcPr/>
                </a:tc>
                <a:tc>
                  <a:txBody>
                    <a:bodyPr/>
                    <a:lstStyle/>
                    <a:p>
                      <a:pPr algn="ctr"/>
                      <a:r>
                        <a:rPr lang="en-US" dirty="0" smtClean="0"/>
                        <a:t>35</a:t>
                      </a:r>
                      <a:endParaRPr lang="en-US" dirty="0"/>
                    </a:p>
                  </a:txBody>
                  <a:tcPr/>
                </a:tc>
              </a:tr>
              <a:tr h="370840">
                <a:tc>
                  <a:txBody>
                    <a:bodyPr/>
                    <a:lstStyle/>
                    <a:p>
                      <a:pPr algn="ctr"/>
                      <a:r>
                        <a:rPr lang="en-US" dirty="0" smtClean="0"/>
                        <a:t>83</a:t>
                      </a:r>
                      <a:endParaRPr lang="en-US" dirty="0"/>
                    </a:p>
                  </a:txBody>
                  <a:tcPr/>
                </a:tc>
                <a:tc>
                  <a:txBody>
                    <a:bodyPr/>
                    <a:lstStyle/>
                    <a:p>
                      <a:pPr algn="ctr"/>
                      <a:r>
                        <a:rPr lang="en-US" dirty="0" smtClean="0"/>
                        <a:t>38</a:t>
                      </a:r>
                      <a:endParaRPr lang="en-US" dirty="0"/>
                    </a:p>
                  </a:txBody>
                  <a:tcPr/>
                </a:tc>
              </a:tr>
            </a:tbl>
          </a:graphicData>
        </a:graphic>
      </p:graphicFrame>
      <p:graphicFrame>
        <p:nvGraphicFramePr>
          <p:cNvPr id="6" name="Table 5"/>
          <p:cNvGraphicFramePr>
            <a:graphicFrameLocks noGrp="1"/>
          </p:cNvGraphicFramePr>
          <p:nvPr/>
        </p:nvGraphicFramePr>
        <p:xfrm>
          <a:off x="4572000" y="3810000"/>
          <a:ext cx="4343400" cy="2508625"/>
        </p:xfrm>
        <a:graphic>
          <a:graphicData uri="http://schemas.openxmlformats.org/drawingml/2006/table">
            <a:tbl>
              <a:tblPr firstRow="1" bandRow="1">
                <a:tableStyleId>{5C22544A-7EE6-4342-B048-85BDC9FD1C3A}</a:tableStyleId>
              </a:tblPr>
              <a:tblGrid>
                <a:gridCol w="2057400"/>
                <a:gridCol w="2286000"/>
              </a:tblGrid>
              <a:tr h="618565">
                <a:tc>
                  <a:txBody>
                    <a:bodyPr/>
                    <a:lstStyle/>
                    <a:p>
                      <a:pPr algn="ctr"/>
                      <a:r>
                        <a:rPr lang="en-US" sz="1800" b="1" i="0" kern="1200" dirty="0" smtClean="0">
                          <a:solidFill>
                            <a:schemeClr val="lt1"/>
                          </a:solidFill>
                          <a:latin typeface="+mn-lt"/>
                          <a:ea typeface="+mn-ea"/>
                          <a:cs typeface="+mn-cs"/>
                        </a:rPr>
                        <a:t>TEACHER_ID</a:t>
                      </a:r>
                      <a:endParaRPr lang="en-US" dirty="0"/>
                    </a:p>
                  </a:txBody>
                  <a:tcPr/>
                </a:tc>
                <a:tc>
                  <a:txBody>
                    <a:bodyPr/>
                    <a:lstStyle/>
                    <a:p>
                      <a:pPr algn="ctr"/>
                      <a:r>
                        <a:rPr lang="en-US" sz="1800" b="1" i="0" kern="1200" dirty="0" smtClean="0">
                          <a:solidFill>
                            <a:schemeClr val="lt1"/>
                          </a:solidFill>
                          <a:latin typeface="+mn-lt"/>
                          <a:ea typeface="+mn-ea"/>
                          <a:cs typeface="+mn-cs"/>
                        </a:rPr>
                        <a:t>SUBJECT</a:t>
                      </a:r>
                      <a:endParaRPr lang="en-US" dirty="0"/>
                    </a:p>
                  </a:txBody>
                  <a:tcPr/>
                </a:tc>
              </a:tr>
              <a:tr h="378012">
                <a:tc>
                  <a:txBody>
                    <a:bodyPr/>
                    <a:lstStyle/>
                    <a:p>
                      <a:pPr algn="ctr"/>
                      <a:r>
                        <a:rPr lang="en-US" sz="1800" b="0" i="0" kern="1200" dirty="0" smtClean="0">
                          <a:solidFill>
                            <a:schemeClr val="dk1"/>
                          </a:solidFill>
                          <a:latin typeface="+mn-lt"/>
                          <a:ea typeface="+mn-ea"/>
                          <a:cs typeface="+mn-cs"/>
                        </a:rPr>
                        <a:t>25</a:t>
                      </a:r>
                      <a:endParaRPr lang="en-US" dirty="0"/>
                    </a:p>
                  </a:txBody>
                  <a:tcPr/>
                </a:tc>
                <a:tc>
                  <a:txBody>
                    <a:bodyPr/>
                    <a:lstStyle/>
                    <a:p>
                      <a:pPr algn="ctr"/>
                      <a:r>
                        <a:rPr lang="en-US" sz="1800" b="0" i="0" kern="1200" dirty="0" smtClean="0">
                          <a:solidFill>
                            <a:schemeClr val="dk1"/>
                          </a:solidFill>
                          <a:latin typeface="+mn-lt"/>
                          <a:ea typeface="+mn-ea"/>
                          <a:cs typeface="+mn-cs"/>
                        </a:rPr>
                        <a:t>Chemistry</a:t>
                      </a:r>
                      <a:endParaRPr lang="en-US" dirty="0"/>
                    </a:p>
                  </a:txBody>
                  <a:tcPr/>
                </a:tc>
              </a:tr>
              <a:tr h="378012">
                <a:tc>
                  <a:txBody>
                    <a:bodyPr/>
                    <a:lstStyle/>
                    <a:p>
                      <a:pPr algn="ctr"/>
                      <a:r>
                        <a:rPr lang="en-US" dirty="0" smtClean="0"/>
                        <a:t>25</a:t>
                      </a:r>
                      <a:endParaRPr lang="en-US" dirty="0"/>
                    </a:p>
                  </a:txBody>
                  <a:tcPr/>
                </a:tc>
                <a:tc>
                  <a:txBody>
                    <a:bodyPr/>
                    <a:lstStyle/>
                    <a:p>
                      <a:pPr algn="ctr"/>
                      <a:r>
                        <a:rPr lang="en-US" sz="1800" b="0" i="0" kern="1200" dirty="0" smtClean="0">
                          <a:solidFill>
                            <a:schemeClr val="dk1"/>
                          </a:solidFill>
                          <a:latin typeface="+mn-lt"/>
                          <a:ea typeface="+mn-ea"/>
                          <a:cs typeface="+mn-cs"/>
                        </a:rPr>
                        <a:t>Biology</a:t>
                      </a:r>
                      <a:endParaRPr lang="en-US" dirty="0"/>
                    </a:p>
                  </a:txBody>
                  <a:tcPr/>
                </a:tc>
              </a:tr>
              <a:tr h="378012">
                <a:tc>
                  <a:txBody>
                    <a:bodyPr/>
                    <a:lstStyle/>
                    <a:p>
                      <a:pPr algn="ctr"/>
                      <a:r>
                        <a:rPr lang="en-US" sz="1800" b="0" i="0" kern="1200" dirty="0" smtClean="0">
                          <a:solidFill>
                            <a:schemeClr val="dk1"/>
                          </a:solidFill>
                          <a:latin typeface="+mn-lt"/>
                          <a:ea typeface="+mn-ea"/>
                          <a:cs typeface="+mn-cs"/>
                        </a:rPr>
                        <a:t>47</a:t>
                      </a:r>
                      <a:endParaRPr lang="en-US" dirty="0"/>
                    </a:p>
                  </a:txBody>
                  <a:tcPr/>
                </a:tc>
                <a:tc>
                  <a:txBody>
                    <a:bodyPr/>
                    <a:lstStyle/>
                    <a:p>
                      <a:pPr algn="ctr"/>
                      <a:r>
                        <a:rPr lang="en-US" sz="1800" b="0" i="0" kern="1200" dirty="0" smtClean="0">
                          <a:solidFill>
                            <a:schemeClr val="dk1"/>
                          </a:solidFill>
                          <a:latin typeface="+mn-lt"/>
                          <a:ea typeface="+mn-ea"/>
                          <a:cs typeface="+mn-cs"/>
                        </a:rPr>
                        <a:t>English</a:t>
                      </a:r>
                      <a:endParaRPr lang="en-US" dirty="0"/>
                    </a:p>
                  </a:txBody>
                  <a:tcPr/>
                </a:tc>
              </a:tr>
              <a:tr h="378012">
                <a:tc>
                  <a:txBody>
                    <a:bodyPr/>
                    <a:lstStyle/>
                    <a:p>
                      <a:pPr algn="ctr"/>
                      <a:r>
                        <a:rPr lang="en-US" sz="1800" b="0" i="0" kern="1200" dirty="0" smtClean="0">
                          <a:solidFill>
                            <a:schemeClr val="dk1"/>
                          </a:solidFill>
                          <a:latin typeface="+mn-lt"/>
                          <a:ea typeface="+mn-ea"/>
                          <a:cs typeface="+mn-cs"/>
                        </a:rPr>
                        <a:t>83</a:t>
                      </a:r>
                      <a:endParaRPr lang="en-US" dirty="0"/>
                    </a:p>
                  </a:txBody>
                  <a:tcPr/>
                </a:tc>
                <a:tc>
                  <a:txBody>
                    <a:bodyPr/>
                    <a:lstStyle/>
                    <a:p>
                      <a:pPr algn="ctr"/>
                      <a:r>
                        <a:rPr lang="en-US" sz="1800" b="0" i="0" kern="1200" dirty="0" smtClean="0">
                          <a:solidFill>
                            <a:schemeClr val="dk1"/>
                          </a:solidFill>
                          <a:latin typeface="+mn-lt"/>
                          <a:ea typeface="+mn-ea"/>
                          <a:cs typeface="+mn-cs"/>
                        </a:rPr>
                        <a:t>Math</a:t>
                      </a:r>
                      <a:endParaRPr lang="en-US" dirty="0"/>
                    </a:p>
                  </a:txBody>
                  <a:tcPr/>
                </a:tc>
              </a:tr>
              <a:tr h="378012">
                <a:tc>
                  <a:txBody>
                    <a:bodyPr/>
                    <a:lstStyle/>
                    <a:p>
                      <a:pPr algn="ctr"/>
                      <a:r>
                        <a:rPr lang="en-US" dirty="0" smtClean="0"/>
                        <a:t>83</a:t>
                      </a:r>
                      <a:endParaRPr lang="en-US" dirty="0"/>
                    </a:p>
                  </a:txBody>
                  <a:tcPr/>
                </a:tc>
                <a:tc>
                  <a:txBody>
                    <a:bodyPr/>
                    <a:lstStyle/>
                    <a:p>
                      <a:pPr algn="ctr"/>
                      <a:r>
                        <a:rPr lang="en-US" sz="1800" b="0" i="0" kern="1200" dirty="0" smtClean="0">
                          <a:solidFill>
                            <a:schemeClr val="dk1"/>
                          </a:solidFill>
                          <a:latin typeface="+mn-lt"/>
                          <a:ea typeface="+mn-ea"/>
                          <a:cs typeface="+mn-cs"/>
                        </a:rPr>
                        <a:t>Computer</a:t>
                      </a:r>
                      <a:endParaRPr lang="en-US"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latin typeface="Times New Roman" pitchFamily="18" charset="0"/>
                <a:cs typeface="Times New Roman" pitchFamily="18" charset="0"/>
              </a:rPr>
              <a:t>Anomalies in DBMS</a:t>
            </a: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A </a:t>
            </a:r>
            <a:r>
              <a:rPr lang="en-US" b="1" dirty="0" smtClean="0"/>
              <a:t>deletion anomaly </a:t>
            </a:r>
            <a:r>
              <a:rPr lang="en-US" dirty="0" smtClean="0"/>
              <a:t>is the unintended loss of data due to deletion of other data.</a:t>
            </a:r>
          </a:p>
          <a:p>
            <a:r>
              <a:rPr lang="en-US" dirty="0" smtClean="0"/>
              <a:t> For example, if the student group Beta Alpha Psi disbanded and was deleted from the table above, J. Longfellow and the Accounting department would cease to exist. </a:t>
            </a:r>
          </a:p>
          <a:p>
            <a:r>
              <a:rPr lang="en-US" dirty="0" smtClean="0"/>
              <a:t>This results in database inconsistencies and is an example of how combining information that does not really belong together into one table can cause problems.</a:t>
            </a:r>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
            </a:r>
            <a:br>
              <a:rPr lang="en-US" dirty="0" smtClean="0"/>
            </a:br>
            <a:r>
              <a:rPr lang="en-US" dirty="0" smtClean="0"/>
              <a:t>Third Normal Form (3NF)</a:t>
            </a:r>
            <a:br>
              <a:rPr lang="en-US" dirty="0" smtClean="0"/>
            </a:br>
            <a:endParaRPr lang="en-US" dirty="0"/>
          </a:p>
        </p:txBody>
      </p:sp>
      <p:sp>
        <p:nvSpPr>
          <p:cNvPr id="3" name="Content Placeholder 2"/>
          <p:cNvSpPr>
            <a:spLocks noGrp="1"/>
          </p:cNvSpPr>
          <p:nvPr>
            <p:ph idx="1"/>
          </p:nvPr>
        </p:nvSpPr>
        <p:spPr>
          <a:xfrm>
            <a:off x="457200" y="914400"/>
            <a:ext cx="8229600" cy="5211763"/>
          </a:xfrm>
        </p:spPr>
        <p:txBody>
          <a:bodyPr>
            <a:normAutofit/>
          </a:bodyPr>
          <a:lstStyle/>
          <a:p>
            <a:r>
              <a:rPr lang="en-US" dirty="0" smtClean="0"/>
              <a:t>A relation will be in 3NF if it is in 2NF and not contain any transitive partial dependency.</a:t>
            </a:r>
          </a:p>
          <a:p>
            <a:r>
              <a:rPr lang="en-US" dirty="0" smtClean="0"/>
              <a:t>3NF is used to reduce the data duplication. It is also used to achieve the data integrity.</a:t>
            </a:r>
          </a:p>
          <a:p>
            <a:r>
              <a:rPr lang="en-US" dirty="0" smtClean="0"/>
              <a:t>If there is no transitive dependency for non-prime attributes, then the relation must be in third normal form.</a:t>
            </a:r>
          </a:p>
          <a:p>
            <a:r>
              <a:rPr lang="en-US" sz="2400" dirty="0" smtClean="0"/>
              <a:t>A relation is in third normal form if it holds </a:t>
            </a:r>
            <a:r>
              <a:rPr lang="en-US" sz="2400" dirty="0" err="1" smtClean="0"/>
              <a:t>atleast</a:t>
            </a:r>
            <a:r>
              <a:rPr lang="en-US" sz="2400" dirty="0" smtClean="0"/>
              <a:t> one of the following conditions for every non-trivial function dependency X → Y.</a:t>
            </a:r>
          </a:p>
          <a:p>
            <a:pPr>
              <a:buNone/>
            </a:pP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lstStyle/>
          <a:p>
            <a:r>
              <a:rPr lang="en-US" dirty="0" smtClean="0"/>
              <a:t>X is a super key.  </a:t>
            </a:r>
          </a:p>
          <a:p>
            <a:r>
              <a:rPr lang="en-US" dirty="0" smtClean="0"/>
              <a:t>Y is a prime attribute, i.e., each element of Y is part of some candidate key.</a:t>
            </a:r>
          </a:p>
          <a:p>
            <a:pPr>
              <a:buNone/>
            </a:pPr>
            <a:r>
              <a:rPr lang="en-US" sz="2400" b="1" dirty="0" smtClean="0"/>
              <a:t>Example:</a:t>
            </a:r>
          </a:p>
          <a:p>
            <a:pPr>
              <a:buNone/>
            </a:pPr>
            <a:r>
              <a:rPr lang="en-US" sz="2400" b="1" dirty="0" smtClean="0"/>
              <a:t>EMPLOYEE_DETAIL table:</a:t>
            </a:r>
            <a:endParaRPr lang="en-US" sz="2400" dirty="0"/>
          </a:p>
        </p:txBody>
      </p:sp>
      <p:graphicFrame>
        <p:nvGraphicFramePr>
          <p:cNvPr id="4" name="Table 3"/>
          <p:cNvGraphicFramePr>
            <a:graphicFrameLocks noGrp="1"/>
          </p:cNvGraphicFramePr>
          <p:nvPr/>
        </p:nvGraphicFramePr>
        <p:xfrm>
          <a:off x="1524000" y="3200400"/>
          <a:ext cx="7010400" cy="2225040"/>
        </p:xfrm>
        <a:graphic>
          <a:graphicData uri="http://schemas.openxmlformats.org/drawingml/2006/table">
            <a:tbl>
              <a:tblPr firstRow="1" bandRow="1">
                <a:tableStyleId>{5C22544A-7EE6-4342-B048-85BDC9FD1C3A}</a:tableStyleId>
              </a:tblPr>
              <a:tblGrid>
                <a:gridCol w="1219200"/>
                <a:gridCol w="1371600"/>
                <a:gridCol w="1447800"/>
                <a:gridCol w="1295400"/>
                <a:gridCol w="1676400"/>
              </a:tblGrid>
              <a:tr h="370840">
                <a:tc>
                  <a:txBody>
                    <a:bodyPr/>
                    <a:lstStyle/>
                    <a:p>
                      <a:pPr algn="ctr"/>
                      <a:r>
                        <a:rPr lang="en-US" sz="1800" b="1" i="0" kern="1200" dirty="0" smtClean="0">
                          <a:solidFill>
                            <a:schemeClr val="lt1"/>
                          </a:solidFill>
                          <a:latin typeface="+mn-lt"/>
                          <a:ea typeface="+mn-ea"/>
                          <a:cs typeface="+mn-cs"/>
                        </a:rPr>
                        <a:t>EMP_ID</a:t>
                      </a:r>
                      <a:endParaRPr lang="en-US" dirty="0"/>
                    </a:p>
                  </a:txBody>
                  <a:tcPr/>
                </a:tc>
                <a:tc>
                  <a:txBody>
                    <a:bodyPr/>
                    <a:lstStyle/>
                    <a:p>
                      <a:pPr algn="ctr"/>
                      <a:r>
                        <a:rPr lang="en-US" sz="1800" b="1" i="0" kern="1200" dirty="0" smtClean="0">
                          <a:solidFill>
                            <a:schemeClr val="lt1"/>
                          </a:solidFill>
                          <a:latin typeface="+mn-lt"/>
                          <a:ea typeface="+mn-ea"/>
                          <a:cs typeface="+mn-cs"/>
                        </a:rPr>
                        <a:t>EMP_NAME</a:t>
                      </a:r>
                      <a:endParaRPr lang="en-US" dirty="0"/>
                    </a:p>
                  </a:txBody>
                  <a:tcPr/>
                </a:tc>
                <a:tc>
                  <a:txBody>
                    <a:bodyPr/>
                    <a:lstStyle/>
                    <a:p>
                      <a:pPr algn="ctr"/>
                      <a:r>
                        <a:rPr lang="en-US" sz="1800" b="1" i="0" kern="1200" dirty="0" smtClean="0">
                          <a:solidFill>
                            <a:schemeClr val="lt1"/>
                          </a:solidFill>
                          <a:latin typeface="+mn-lt"/>
                          <a:ea typeface="+mn-ea"/>
                          <a:cs typeface="+mn-cs"/>
                        </a:rPr>
                        <a:t>EMP_ZIP</a:t>
                      </a:r>
                      <a:endParaRPr lang="en-US" dirty="0"/>
                    </a:p>
                  </a:txBody>
                  <a:tcPr/>
                </a:tc>
                <a:tc>
                  <a:txBody>
                    <a:bodyPr/>
                    <a:lstStyle/>
                    <a:p>
                      <a:pPr algn="ctr"/>
                      <a:r>
                        <a:rPr lang="en-US" sz="1800" b="1" i="0" kern="1200" dirty="0" smtClean="0">
                          <a:solidFill>
                            <a:schemeClr val="lt1"/>
                          </a:solidFill>
                          <a:latin typeface="+mn-lt"/>
                          <a:ea typeface="+mn-ea"/>
                          <a:cs typeface="+mn-cs"/>
                        </a:rPr>
                        <a:t>EMP_STATE</a:t>
                      </a:r>
                      <a:endParaRPr lang="en-US" dirty="0"/>
                    </a:p>
                  </a:txBody>
                  <a:tcPr/>
                </a:tc>
                <a:tc>
                  <a:txBody>
                    <a:bodyPr/>
                    <a:lstStyle/>
                    <a:p>
                      <a:pPr algn="ctr"/>
                      <a:r>
                        <a:rPr lang="en-US" sz="1800" b="1" i="0" kern="1200" dirty="0" smtClean="0">
                          <a:solidFill>
                            <a:schemeClr val="lt1"/>
                          </a:solidFill>
                          <a:latin typeface="+mn-lt"/>
                          <a:ea typeface="+mn-ea"/>
                          <a:cs typeface="+mn-cs"/>
                        </a:rPr>
                        <a:t>EMP_CITY</a:t>
                      </a:r>
                      <a:endParaRPr lang="en-US" dirty="0"/>
                    </a:p>
                  </a:txBody>
                  <a:tcPr/>
                </a:tc>
              </a:tr>
              <a:tr h="370840">
                <a:tc>
                  <a:txBody>
                    <a:bodyPr/>
                    <a:lstStyle/>
                    <a:p>
                      <a:pPr algn="ctr"/>
                      <a:r>
                        <a:rPr lang="en-US" sz="1800" b="0" i="0" kern="1200" dirty="0" smtClean="0">
                          <a:solidFill>
                            <a:schemeClr val="dk1"/>
                          </a:solidFill>
                          <a:latin typeface="+mn-lt"/>
                          <a:ea typeface="+mn-ea"/>
                          <a:cs typeface="+mn-cs"/>
                        </a:rPr>
                        <a:t>222</a:t>
                      </a:r>
                      <a:endParaRPr lang="en-US" dirty="0"/>
                    </a:p>
                  </a:txBody>
                  <a:tcPr/>
                </a:tc>
                <a:tc>
                  <a:txBody>
                    <a:bodyPr/>
                    <a:lstStyle/>
                    <a:p>
                      <a:pPr algn="ctr"/>
                      <a:r>
                        <a:rPr lang="en-US" sz="1800" b="0" i="0" kern="1200" dirty="0" smtClean="0">
                          <a:solidFill>
                            <a:schemeClr val="dk1"/>
                          </a:solidFill>
                          <a:latin typeface="+mn-lt"/>
                          <a:ea typeface="+mn-ea"/>
                          <a:cs typeface="+mn-cs"/>
                        </a:rPr>
                        <a:t>Harry</a:t>
                      </a:r>
                      <a:endParaRPr lang="en-US" dirty="0"/>
                    </a:p>
                  </a:txBody>
                  <a:tcPr/>
                </a:tc>
                <a:tc>
                  <a:txBody>
                    <a:bodyPr/>
                    <a:lstStyle/>
                    <a:p>
                      <a:pPr algn="ctr"/>
                      <a:r>
                        <a:rPr lang="en-US" sz="1800" b="0" i="0" kern="1200" dirty="0" smtClean="0">
                          <a:solidFill>
                            <a:schemeClr val="dk1"/>
                          </a:solidFill>
                          <a:latin typeface="+mn-lt"/>
                          <a:ea typeface="+mn-ea"/>
                          <a:cs typeface="+mn-cs"/>
                        </a:rPr>
                        <a:t>201010</a:t>
                      </a:r>
                      <a:endParaRPr lang="en-US" dirty="0"/>
                    </a:p>
                  </a:txBody>
                  <a:tcPr/>
                </a:tc>
                <a:tc>
                  <a:txBody>
                    <a:bodyPr/>
                    <a:lstStyle/>
                    <a:p>
                      <a:pPr algn="ctr"/>
                      <a:r>
                        <a:rPr lang="en-US" sz="1800" b="0" i="0" kern="1200" dirty="0" smtClean="0">
                          <a:solidFill>
                            <a:schemeClr val="dk1"/>
                          </a:solidFill>
                          <a:latin typeface="+mn-lt"/>
                          <a:ea typeface="+mn-ea"/>
                          <a:cs typeface="+mn-cs"/>
                        </a:rPr>
                        <a:t>UP</a:t>
                      </a:r>
                      <a:endParaRPr lang="en-US" dirty="0"/>
                    </a:p>
                  </a:txBody>
                  <a:tcPr/>
                </a:tc>
                <a:tc>
                  <a:txBody>
                    <a:bodyPr/>
                    <a:lstStyle/>
                    <a:p>
                      <a:pPr algn="ctr"/>
                      <a:r>
                        <a:rPr lang="en-US" sz="1800" b="0" i="0" kern="1200" dirty="0" err="1" smtClean="0">
                          <a:solidFill>
                            <a:schemeClr val="dk1"/>
                          </a:solidFill>
                          <a:latin typeface="+mn-lt"/>
                          <a:ea typeface="+mn-ea"/>
                          <a:cs typeface="+mn-cs"/>
                        </a:rPr>
                        <a:t>Noida</a:t>
                      </a:r>
                      <a:endParaRPr lang="en-US" dirty="0"/>
                    </a:p>
                  </a:txBody>
                  <a:tcPr/>
                </a:tc>
              </a:tr>
              <a:tr h="370840">
                <a:tc>
                  <a:txBody>
                    <a:bodyPr/>
                    <a:lstStyle/>
                    <a:p>
                      <a:pPr algn="ctr"/>
                      <a:r>
                        <a:rPr lang="en-US" sz="1800" b="0" i="0" kern="1200" dirty="0" smtClean="0">
                          <a:solidFill>
                            <a:schemeClr val="dk1"/>
                          </a:solidFill>
                          <a:latin typeface="+mn-lt"/>
                          <a:ea typeface="+mn-ea"/>
                          <a:cs typeface="+mn-cs"/>
                        </a:rPr>
                        <a:t>333</a:t>
                      </a:r>
                      <a:endParaRPr lang="en-US" dirty="0"/>
                    </a:p>
                  </a:txBody>
                  <a:tcPr/>
                </a:tc>
                <a:tc>
                  <a:txBody>
                    <a:bodyPr/>
                    <a:lstStyle/>
                    <a:p>
                      <a:pPr algn="ctr"/>
                      <a:r>
                        <a:rPr lang="en-US" dirty="0" smtClean="0"/>
                        <a:t>Stephen</a:t>
                      </a:r>
                      <a:endParaRPr lang="en-US" dirty="0"/>
                    </a:p>
                  </a:txBody>
                  <a:tcPr/>
                </a:tc>
                <a:tc>
                  <a:txBody>
                    <a:bodyPr/>
                    <a:lstStyle/>
                    <a:p>
                      <a:pPr algn="ctr"/>
                      <a:r>
                        <a:rPr lang="en-US" sz="1800" b="0" i="0" kern="1200" dirty="0" smtClean="0">
                          <a:solidFill>
                            <a:schemeClr val="dk1"/>
                          </a:solidFill>
                          <a:latin typeface="+mn-lt"/>
                          <a:ea typeface="+mn-ea"/>
                          <a:cs typeface="+mn-cs"/>
                        </a:rPr>
                        <a:t>02228</a:t>
                      </a:r>
                      <a:endParaRPr lang="en-US" dirty="0"/>
                    </a:p>
                  </a:txBody>
                  <a:tcPr/>
                </a:tc>
                <a:tc>
                  <a:txBody>
                    <a:bodyPr/>
                    <a:lstStyle/>
                    <a:p>
                      <a:pPr algn="ctr"/>
                      <a:r>
                        <a:rPr lang="en-US" sz="1800" b="0" i="0" kern="1200" dirty="0" smtClean="0">
                          <a:solidFill>
                            <a:schemeClr val="dk1"/>
                          </a:solidFill>
                          <a:latin typeface="+mn-lt"/>
                          <a:ea typeface="+mn-ea"/>
                          <a:cs typeface="+mn-cs"/>
                        </a:rPr>
                        <a:t>US</a:t>
                      </a:r>
                      <a:endParaRPr lang="en-US" dirty="0"/>
                    </a:p>
                  </a:txBody>
                  <a:tcPr/>
                </a:tc>
                <a:tc>
                  <a:txBody>
                    <a:bodyPr/>
                    <a:lstStyle/>
                    <a:p>
                      <a:pPr algn="ctr"/>
                      <a:r>
                        <a:rPr lang="en-US" sz="1800" b="0" i="0" kern="1200" dirty="0" smtClean="0">
                          <a:solidFill>
                            <a:schemeClr val="dk1"/>
                          </a:solidFill>
                          <a:latin typeface="+mn-lt"/>
                          <a:ea typeface="+mn-ea"/>
                          <a:cs typeface="+mn-cs"/>
                        </a:rPr>
                        <a:t>Boston</a:t>
                      </a:r>
                      <a:endParaRPr lang="en-US" dirty="0"/>
                    </a:p>
                  </a:txBody>
                  <a:tcPr/>
                </a:tc>
              </a:tr>
              <a:tr h="370840">
                <a:tc>
                  <a:txBody>
                    <a:bodyPr/>
                    <a:lstStyle/>
                    <a:p>
                      <a:pPr algn="ctr"/>
                      <a:r>
                        <a:rPr lang="en-US" sz="1800" b="0" i="0" kern="1200" dirty="0" smtClean="0">
                          <a:solidFill>
                            <a:schemeClr val="dk1"/>
                          </a:solidFill>
                          <a:latin typeface="+mn-lt"/>
                          <a:ea typeface="+mn-ea"/>
                          <a:cs typeface="+mn-cs"/>
                        </a:rPr>
                        <a:t>444</a:t>
                      </a:r>
                      <a:endParaRPr lang="en-US" dirty="0"/>
                    </a:p>
                  </a:txBody>
                  <a:tcPr/>
                </a:tc>
                <a:tc>
                  <a:txBody>
                    <a:bodyPr/>
                    <a:lstStyle/>
                    <a:p>
                      <a:pPr algn="ctr"/>
                      <a:r>
                        <a:rPr lang="en-US" dirty="0" err="1" smtClean="0"/>
                        <a:t>Lan</a:t>
                      </a:r>
                      <a:endParaRPr lang="en-US" dirty="0"/>
                    </a:p>
                  </a:txBody>
                  <a:tcPr/>
                </a:tc>
                <a:tc>
                  <a:txBody>
                    <a:bodyPr/>
                    <a:lstStyle/>
                    <a:p>
                      <a:pPr algn="ctr"/>
                      <a:r>
                        <a:rPr lang="en-US" sz="1800" b="0" i="0" kern="1200" dirty="0" smtClean="0">
                          <a:solidFill>
                            <a:schemeClr val="dk1"/>
                          </a:solidFill>
                          <a:latin typeface="+mn-lt"/>
                          <a:ea typeface="+mn-ea"/>
                          <a:cs typeface="+mn-cs"/>
                        </a:rPr>
                        <a:t>60007</a:t>
                      </a:r>
                      <a:endParaRPr lang="en-US" dirty="0"/>
                    </a:p>
                  </a:txBody>
                  <a:tcPr/>
                </a:tc>
                <a:tc>
                  <a:txBody>
                    <a:bodyPr/>
                    <a:lstStyle/>
                    <a:p>
                      <a:pPr algn="ctr"/>
                      <a:r>
                        <a:rPr lang="en-US" sz="1800" b="0" i="0" kern="1200" dirty="0" smtClean="0">
                          <a:solidFill>
                            <a:schemeClr val="dk1"/>
                          </a:solidFill>
                          <a:latin typeface="+mn-lt"/>
                          <a:ea typeface="+mn-ea"/>
                          <a:cs typeface="+mn-cs"/>
                        </a:rPr>
                        <a:t>US</a:t>
                      </a:r>
                      <a:endParaRPr lang="en-US" dirty="0"/>
                    </a:p>
                  </a:txBody>
                  <a:tcPr/>
                </a:tc>
                <a:tc>
                  <a:txBody>
                    <a:bodyPr/>
                    <a:lstStyle/>
                    <a:p>
                      <a:pPr algn="ctr"/>
                      <a:r>
                        <a:rPr lang="en-US" sz="1800" b="0" i="0" kern="1200" dirty="0" smtClean="0">
                          <a:solidFill>
                            <a:schemeClr val="dk1"/>
                          </a:solidFill>
                          <a:latin typeface="+mn-lt"/>
                          <a:ea typeface="+mn-ea"/>
                          <a:cs typeface="+mn-cs"/>
                        </a:rPr>
                        <a:t>Chicago</a:t>
                      </a:r>
                      <a:endParaRPr lang="en-US" dirty="0"/>
                    </a:p>
                  </a:txBody>
                  <a:tcPr/>
                </a:tc>
              </a:tr>
              <a:tr h="370840">
                <a:tc>
                  <a:txBody>
                    <a:bodyPr/>
                    <a:lstStyle/>
                    <a:p>
                      <a:pPr algn="ctr"/>
                      <a:r>
                        <a:rPr lang="en-US" sz="1800" b="0" i="0" kern="1200" dirty="0" smtClean="0">
                          <a:solidFill>
                            <a:schemeClr val="dk1"/>
                          </a:solidFill>
                          <a:latin typeface="+mn-lt"/>
                          <a:ea typeface="+mn-ea"/>
                          <a:cs typeface="+mn-cs"/>
                        </a:rPr>
                        <a:t>555</a:t>
                      </a:r>
                      <a:endParaRPr lang="en-US" dirty="0"/>
                    </a:p>
                  </a:txBody>
                  <a:tcPr/>
                </a:tc>
                <a:tc>
                  <a:txBody>
                    <a:bodyPr/>
                    <a:lstStyle/>
                    <a:p>
                      <a:pPr algn="ctr"/>
                      <a:r>
                        <a:rPr lang="en-US" dirty="0" smtClean="0"/>
                        <a:t>Katharine</a:t>
                      </a:r>
                      <a:endParaRPr lang="en-US" dirty="0"/>
                    </a:p>
                  </a:txBody>
                  <a:tcPr/>
                </a:tc>
                <a:tc>
                  <a:txBody>
                    <a:bodyPr/>
                    <a:lstStyle/>
                    <a:p>
                      <a:pPr algn="ctr"/>
                      <a:r>
                        <a:rPr lang="en-US" sz="1800" b="0" i="0" kern="1200" dirty="0" smtClean="0">
                          <a:solidFill>
                            <a:schemeClr val="dk1"/>
                          </a:solidFill>
                          <a:latin typeface="+mn-lt"/>
                          <a:ea typeface="+mn-ea"/>
                          <a:cs typeface="+mn-cs"/>
                        </a:rPr>
                        <a:t>06389</a:t>
                      </a:r>
                      <a:endParaRPr lang="en-US" dirty="0"/>
                    </a:p>
                  </a:txBody>
                  <a:tcPr/>
                </a:tc>
                <a:tc>
                  <a:txBody>
                    <a:bodyPr/>
                    <a:lstStyle/>
                    <a:p>
                      <a:pPr algn="ctr"/>
                      <a:r>
                        <a:rPr lang="en-US" sz="1800" b="0" i="0" kern="1200" dirty="0" smtClean="0">
                          <a:solidFill>
                            <a:schemeClr val="dk1"/>
                          </a:solidFill>
                          <a:latin typeface="+mn-lt"/>
                          <a:ea typeface="+mn-ea"/>
                          <a:cs typeface="+mn-cs"/>
                        </a:rPr>
                        <a:t>UK</a:t>
                      </a:r>
                      <a:endParaRPr lang="en-US" dirty="0"/>
                    </a:p>
                  </a:txBody>
                  <a:tcPr/>
                </a:tc>
                <a:tc>
                  <a:txBody>
                    <a:bodyPr/>
                    <a:lstStyle/>
                    <a:p>
                      <a:pPr algn="ctr"/>
                      <a:r>
                        <a:rPr lang="en-US" sz="1800" b="0" i="0" kern="1200" dirty="0" smtClean="0">
                          <a:solidFill>
                            <a:schemeClr val="dk1"/>
                          </a:solidFill>
                          <a:latin typeface="+mn-lt"/>
                          <a:ea typeface="+mn-ea"/>
                          <a:cs typeface="+mn-cs"/>
                        </a:rPr>
                        <a:t>Norwich</a:t>
                      </a:r>
                      <a:endParaRPr lang="en-US" dirty="0"/>
                    </a:p>
                  </a:txBody>
                  <a:tcPr/>
                </a:tc>
              </a:tr>
              <a:tr h="370840">
                <a:tc>
                  <a:txBody>
                    <a:bodyPr/>
                    <a:lstStyle/>
                    <a:p>
                      <a:pPr algn="ctr"/>
                      <a:r>
                        <a:rPr lang="en-US" dirty="0" smtClean="0"/>
                        <a:t>666</a:t>
                      </a:r>
                      <a:endParaRPr lang="en-US" dirty="0"/>
                    </a:p>
                  </a:txBody>
                  <a:tcPr/>
                </a:tc>
                <a:tc>
                  <a:txBody>
                    <a:bodyPr/>
                    <a:lstStyle/>
                    <a:p>
                      <a:pPr algn="ctr"/>
                      <a:r>
                        <a:rPr lang="en-US" dirty="0" smtClean="0"/>
                        <a:t>John</a:t>
                      </a:r>
                      <a:endParaRPr lang="en-US" dirty="0"/>
                    </a:p>
                  </a:txBody>
                  <a:tcPr/>
                </a:tc>
                <a:tc>
                  <a:txBody>
                    <a:bodyPr/>
                    <a:lstStyle/>
                    <a:p>
                      <a:pPr algn="ctr"/>
                      <a:r>
                        <a:rPr lang="en-US" sz="1800" b="0" i="0" kern="1200" dirty="0" smtClean="0">
                          <a:solidFill>
                            <a:schemeClr val="dk1"/>
                          </a:solidFill>
                          <a:latin typeface="+mn-lt"/>
                          <a:ea typeface="+mn-ea"/>
                          <a:cs typeface="+mn-cs"/>
                        </a:rPr>
                        <a:t>462007</a:t>
                      </a:r>
                      <a:endParaRPr lang="en-US" dirty="0"/>
                    </a:p>
                  </a:txBody>
                  <a:tcPr/>
                </a:tc>
                <a:tc>
                  <a:txBody>
                    <a:bodyPr/>
                    <a:lstStyle/>
                    <a:p>
                      <a:pPr algn="ctr"/>
                      <a:r>
                        <a:rPr lang="en-US" dirty="0" smtClean="0"/>
                        <a:t>MP</a:t>
                      </a:r>
                      <a:endParaRPr lang="en-US" dirty="0"/>
                    </a:p>
                  </a:txBody>
                  <a:tcPr/>
                </a:tc>
                <a:tc>
                  <a:txBody>
                    <a:bodyPr/>
                    <a:lstStyle/>
                    <a:p>
                      <a:pPr algn="ctr"/>
                      <a:r>
                        <a:rPr lang="en-US" dirty="0" smtClean="0"/>
                        <a:t>Bhopal</a:t>
                      </a:r>
                      <a:endParaRPr lang="en-US" dirty="0"/>
                    </a:p>
                  </a:txBody>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10000"/>
          </a:bodyPr>
          <a:lstStyle/>
          <a:p>
            <a:pPr>
              <a:buNone/>
            </a:pPr>
            <a:r>
              <a:rPr lang="en-US" b="1" dirty="0" smtClean="0"/>
              <a:t>Super key in the table above:</a:t>
            </a:r>
          </a:p>
          <a:p>
            <a:pPr>
              <a:buNone/>
            </a:pPr>
            <a:r>
              <a:rPr lang="en-US" sz="2400" dirty="0" smtClean="0"/>
              <a:t>{EMP_ID}, {EMP_ID, EMP_NAME}, {EMP_ID, EMP_NAME, EMP_ZIP}....so on</a:t>
            </a:r>
            <a:r>
              <a:rPr lang="en-US" dirty="0" smtClean="0"/>
              <a:t> .</a:t>
            </a:r>
          </a:p>
          <a:p>
            <a:pPr>
              <a:buNone/>
            </a:pPr>
            <a:r>
              <a:rPr lang="en-US" b="1" dirty="0" smtClean="0"/>
              <a:t>Candidate key:</a:t>
            </a:r>
            <a:r>
              <a:rPr lang="en-US" dirty="0" smtClean="0"/>
              <a:t> {EMP_ID}</a:t>
            </a:r>
          </a:p>
          <a:p>
            <a:r>
              <a:rPr lang="en-US" b="1" dirty="0" smtClean="0"/>
              <a:t>Non-prime attributes:</a:t>
            </a:r>
            <a:r>
              <a:rPr lang="en-US" dirty="0" smtClean="0"/>
              <a:t> In the given table, all attributes except EMP_ID are non-prime.</a:t>
            </a:r>
          </a:p>
          <a:p>
            <a:r>
              <a:rPr lang="en-US" dirty="0" smtClean="0"/>
              <a:t>Here, EMP_STATE &amp; EMP_CITY dependent on EMP_ZIP and EMP_ZIP dependent on EMP_ID. The non-prime attributes (EMP_STATE, EMP_CITY) transitively dependent on super key(EMP_ID). It violates the rule of third normal form.</a:t>
            </a:r>
          </a:p>
          <a:p>
            <a:r>
              <a:rPr lang="en-US" dirty="0" smtClean="0"/>
              <a:t>That's why we need to move the EMP_CITY and EMP_STATE to the new &lt;EMPLOYEE_ZIP&gt; table, with EMP_ZIP as a Primary key.</a:t>
            </a:r>
          </a:p>
          <a:p>
            <a:pPr>
              <a:buNone/>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r>
              <a:rPr lang="en-US" b="1" dirty="0" smtClean="0"/>
              <a:t>EMPLOYEE table:</a:t>
            </a:r>
          </a:p>
          <a:p>
            <a:pPr>
              <a:buNone/>
            </a:pPr>
            <a:r>
              <a:rPr lang="en-US" b="1" dirty="0" smtClean="0"/>
              <a:t>    </a:t>
            </a:r>
            <a:endParaRPr lang="en-US" dirty="0"/>
          </a:p>
        </p:txBody>
      </p:sp>
      <p:graphicFrame>
        <p:nvGraphicFramePr>
          <p:cNvPr id="4" name="Table 3"/>
          <p:cNvGraphicFramePr>
            <a:graphicFrameLocks noGrp="1"/>
          </p:cNvGraphicFramePr>
          <p:nvPr/>
        </p:nvGraphicFramePr>
        <p:xfrm>
          <a:off x="1447800" y="838200"/>
          <a:ext cx="6096000" cy="22250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n-US" dirty="0" smtClean="0"/>
                        <a:t>EMP_ID</a:t>
                      </a:r>
                      <a:endParaRPr lang="en-US" dirty="0"/>
                    </a:p>
                  </a:txBody>
                  <a:tcPr/>
                </a:tc>
                <a:tc>
                  <a:txBody>
                    <a:bodyPr/>
                    <a:lstStyle/>
                    <a:p>
                      <a:r>
                        <a:rPr lang="en-US" dirty="0" smtClean="0"/>
                        <a:t>EMP_NAME</a:t>
                      </a:r>
                      <a:endParaRPr lang="en-US" dirty="0"/>
                    </a:p>
                  </a:txBody>
                  <a:tcPr/>
                </a:tc>
                <a:tc>
                  <a:txBody>
                    <a:bodyPr/>
                    <a:lstStyle/>
                    <a:p>
                      <a:r>
                        <a:rPr lang="en-US" dirty="0" smtClean="0"/>
                        <a:t>EMP_ZIP</a:t>
                      </a:r>
                      <a:endParaRPr lang="en-US" dirty="0"/>
                    </a:p>
                  </a:txBody>
                  <a:tcPr/>
                </a:tc>
              </a:tr>
              <a:tr h="370840">
                <a:tc>
                  <a:txBody>
                    <a:bodyPr/>
                    <a:lstStyle/>
                    <a:p>
                      <a:r>
                        <a:rPr lang="en-US" dirty="0" smtClean="0"/>
                        <a:t>222</a:t>
                      </a:r>
                      <a:endParaRPr lang="en-US" dirty="0"/>
                    </a:p>
                  </a:txBody>
                  <a:tcPr/>
                </a:tc>
                <a:tc>
                  <a:txBody>
                    <a:bodyPr/>
                    <a:lstStyle/>
                    <a:p>
                      <a:r>
                        <a:rPr lang="en-US" sz="1800" b="0" i="0" kern="1200" dirty="0" smtClean="0">
                          <a:solidFill>
                            <a:schemeClr val="dk1"/>
                          </a:solidFill>
                          <a:latin typeface="+mn-lt"/>
                          <a:ea typeface="+mn-ea"/>
                          <a:cs typeface="+mn-cs"/>
                        </a:rPr>
                        <a:t>Harry</a:t>
                      </a:r>
                      <a:endParaRPr lang="en-US" dirty="0"/>
                    </a:p>
                  </a:txBody>
                  <a:tcPr/>
                </a:tc>
                <a:tc>
                  <a:txBody>
                    <a:bodyPr/>
                    <a:lstStyle/>
                    <a:p>
                      <a:r>
                        <a:rPr lang="en-US" sz="1800" b="0" i="0" kern="1200" dirty="0" smtClean="0">
                          <a:solidFill>
                            <a:schemeClr val="dk1"/>
                          </a:solidFill>
                          <a:latin typeface="+mn-lt"/>
                          <a:ea typeface="+mn-ea"/>
                          <a:cs typeface="+mn-cs"/>
                        </a:rPr>
                        <a:t>201010</a:t>
                      </a:r>
                      <a:endParaRPr lang="en-US" dirty="0"/>
                    </a:p>
                  </a:txBody>
                  <a:tcPr/>
                </a:tc>
              </a:tr>
              <a:tr h="370840">
                <a:tc>
                  <a:txBody>
                    <a:bodyPr/>
                    <a:lstStyle/>
                    <a:p>
                      <a:r>
                        <a:rPr lang="en-US" dirty="0" smtClean="0"/>
                        <a:t>333</a:t>
                      </a:r>
                      <a:endParaRPr lang="en-US" dirty="0"/>
                    </a:p>
                  </a:txBody>
                  <a:tcPr/>
                </a:tc>
                <a:tc>
                  <a:txBody>
                    <a:bodyPr/>
                    <a:lstStyle/>
                    <a:p>
                      <a:r>
                        <a:rPr lang="en-US" sz="1800" b="0" i="0" kern="1200" dirty="0" smtClean="0">
                          <a:solidFill>
                            <a:schemeClr val="dk1"/>
                          </a:solidFill>
                          <a:latin typeface="+mn-lt"/>
                          <a:ea typeface="+mn-ea"/>
                          <a:cs typeface="+mn-cs"/>
                        </a:rPr>
                        <a:t>Stephan</a:t>
                      </a:r>
                      <a:endParaRPr lang="en-US" dirty="0"/>
                    </a:p>
                  </a:txBody>
                  <a:tcPr/>
                </a:tc>
                <a:tc>
                  <a:txBody>
                    <a:bodyPr/>
                    <a:lstStyle/>
                    <a:p>
                      <a:r>
                        <a:rPr lang="en-US" sz="1800" b="0" i="0" kern="1200" dirty="0" smtClean="0">
                          <a:solidFill>
                            <a:schemeClr val="dk1"/>
                          </a:solidFill>
                          <a:latin typeface="+mn-lt"/>
                          <a:ea typeface="+mn-ea"/>
                          <a:cs typeface="+mn-cs"/>
                        </a:rPr>
                        <a:t>02228</a:t>
                      </a:r>
                      <a:endParaRPr lang="en-US" dirty="0"/>
                    </a:p>
                  </a:txBody>
                  <a:tcPr/>
                </a:tc>
              </a:tr>
              <a:tr h="370840">
                <a:tc>
                  <a:txBody>
                    <a:bodyPr/>
                    <a:lstStyle/>
                    <a:p>
                      <a:r>
                        <a:rPr lang="en-US" dirty="0" smtClean="0"/>
                        <a:t>444</a:t>
                      </a:r>
                      <a:endParaRPr lang="en-US" dirty="0"/>
                    </a:p>
                  </a:txBody>
                  <a:tcPr/>
                </a:tc>
                <a:tc>
                  <a:txBody>
                    <a:bodyPr/>
                    <a:lstStyle/>
                    <a:p>
                      <a:r>
                        <a:rPr lang="en-US" sz="1800" b="0" i="0" kern="1200" dirty="0" err="1" smtClean="0">
                          <a:solidFill>
                            <a:schemeClr val="dk1"/>
                          </a:solidFill>
                          <a:latin typeface="+mn-lt"/>
                          <a:ea typeface="+mn-ea"/>
                          <a:cs typeface="+mn-cs"/>
                        </a:rPr>
                        <a:t>Lan</a:t>
                      </a:r>
                      <a:endParaRPr lang="en-US" dirty="0"/>
                    </a:p>
                  </a:txBody>
                  <a:tcPr/>
                </a:tc>
                <a:tc>
                  <a:txBody>
                    <a:bodyPr/>
                    <a:lstStyle/>
                    <a:p>
                      <a:r>
                        <a:rPr lang="en-US" sz="1800" b="0" i="0" kern="1200" dirty="0" smtClean="0">
                          <a:solidFill>
                            <a:schemeClr val="dk1"/>
                          </a:solidFill>
                          <a:latin typeface="+mn-lt"/>
                          <a:ea typeface="+mn-ea"/>
                          <a:cs typeface="+mn-cs"/>
                        </a:rPr>
                        <a:t>60007</a:t>
                      </a:r>
                      <a:endParaRPr lang="en-US" dirty="0"/>
                    </a:p>
                  </a:txBody>
                  <a:tcPr/>
                </a:tc>
              </a:tr>
              <a:tr h="370840">
                <a:tc>
                  <a:txBody>
                    <a:bodyPr/>
                    <a:lstStyle/>
                    <a:p>
                      <a:r>
                        <a:rPr lang="en-US" dirty="0" smtClean="0"/>
                        <a:t>555</a:t>
                      </a:r>
                      <a:endParaRPr lang="en-US" dirty="0"/>
                    </a:p>
                  </a:txBody>
                  <a:tcPr/>
                </a:tc>
                <a:tc>
                  <a:txBody>
                    <a:bodyPr/>
                    <a:lstStyle/>
                    <a:p>
                      <a:r>
                        <a:rPr lang="en-US" sz="1800" b="0" i="0" kern="1200" dirty="0" smtClean="0">
                          <a:solidFill>
                            <a:schemeClr val="dk1"/>
                          </a:solidFill>
                          <a:latin typeface="+mn-lt"/>
                          <a:ea typeface="+mn-ea"/>
                          <a:cs typeface="+mn-cs"/>
                        </a:rPr>
                        <a:t>Katharine</a:t>
                      </a:r>
                      <a:endParaRPr lang="en-US" dirty="0"/>
                    </a:p>
                  </a:txBody>
                  <a:tcPr/>
                </a:tc>
                <a:tc>
                  <a:txBody>
                    <a:bodyPr/>
                    <a:lstStyle/>
                    <a:p>
                      <a:r>
                        <a:rPr lang="en-US" sz="1800" b="0" i="0" kern="1200" dirty="0" smtClean="0">
                          <a:solidFill>
                            <a:schemeClr val="dk1"/>
                          </a:solidFill>
                          <a:latin typeface="+mn-lt"/>
                          <a:ea typeface="+mn-ea"/>
                          <a:cs typeface="+mn-cs"/>
                        </a:rPr>
                        <a:t>06389</a:t>
                      </a:r>
                      <a:endParaRPr lang="en-US" dirty="0"/>
                    </a:p>
                  </a:txBody>
                  <a:tcPr/>
                </a:tc>
              </a:tr>
              <a:tr h="370840">
                <a:tc>
                  <a:txBody>
                    <a:bodyPr/>
                    <a:lstStyle/>
                    <a:p>
                      <a:r>
                        <a:rPr lang="en-US" dirty="0" smtClean="0"/>
                        <a:t>666</a:t>
                      </a:r>
                      <a:endParaRPr lang="en-US" dirty="0"/>
                    </a:p>
                  </a:txBody>
                  <a:tcPr/>
                </a:tc>
                <a:tc>
                  <a:txBody>
                    <a:bodyPr/>
                    <a:lstStyle/>
                    <a:p>
                      <a:r>
                        <a:rPr lang="en-US" sz="1800" b="0" i="0" kern="1200" dirty="0" smtClean="0">
                          <a:solidFill>
                            <a:schemeClr val="dk1"/>
                          </a:solidFill>
                          <a:latin typeface="+mn-lt"/>
                          <a:ea typeface="+mn-ea"/>
                          <a:cs typeface="+mn-cs"/>
                        </a:rPr>
                        <a:t>John</a:t>
                      </a:r>
                      <a:endParaRPr lang="en-US" dirty="0"/>
                    </a:p>
                  </a:txBody>
                  <a:tcPr/>
                </a:tc>
                <a:tc>
                  <a:txBody>
                    <a:bodyPr/>
                    <a:lstStyle/>
                    <a:p>
                      <a:r>
                        <a:rPr lang="en-US" sz="1800" b="0" i="0" kern="1200" dirty="0" smtClean="0">
                          <a:solidFill>
                            <a:schemeClr val="dk1"/>
                          </a:solidFill>
                          <a:latin typeface="+mn-lt"/>
                          <a:ea typeface="+mn-ea"/>
                          <a:cs typeface="+mn-cs"/>
                        </a:rPr>
                        <a:t>462007</a:t>
                      </a:r>
                      <a:endParaRPr lang="en-US" dirty="0"/>
                    </a:p>
                  </a:txBody>
                  <a:tcPr/>
                </a:tc>
              </a:tr>
            </a:tbl>
          </a:graphicData>
        </a:graphic>
      </p:graphicFrame>
      <p:sp>
        <p:nvSpPr>
          <p:cNvPr id="5" name="Rectangle 4"/>
          <p:cNvSpPr/>
          <p:nvPr/>
        </p:nvSpPr>
        <p:spPr>
          <a:xfrm>
            <a:off x="838200" y="3200400"/>
            <a:ext cx="2222916" cy="369332"/>
          </a:xfrm>
          <a:prstGeom prst="rect">
            <a:avLst/>
          </a:prstGeom>
        </p:spPr>
        <p:txBody>
          <a:bodyPr wrap="none">
            <a:spAutoFit/>
          </a:bodyPr>
          <a:lstStyle/>
          <a:p>
            <a:r>
              <a:rPr lang="en-US" b="1" dirty="0" smtClean="0"/>
              <a:t>EMPLOYEE_ZIP table:</a:t>
            </a:r>
            <a:endParaRPr lang="en-US" dirty="0"/>
          </a:p>
        </p:txBody>
      </p:sp>
      <p:graphicFrame>
        <p:nvGraphicFramePr>
          <p:cNvPr id="6" name="Table 5"/>
          <p:cNvGraphicFramePr>
            <a:graphicFrameLocks noGrp="1"/>
          </p:cNvGraphicFramePr>
          <p:nvPr/>
        </p:nvGraphicFramePr>
        <p:xfrm>
          <a:off x="1447800" y="3810000"/>
          <a:ext cx="6172200" cy="2280920"/>
        </p:xfrm>
        <a:graphic>
          <a:graphicData uri="http://schemas.openxmlformats.org/drawingml/2006/table">
            <a:tbl>
              <a:tblPr firstRow="1" bandRow="1">
                <a:tableStyleId>{5C22544A-7EE6-4342-B048-85BDC9FD1C3A}</a:tableStyleId>
              </a:tblPr>
              <a:tblGrid>
                <a:gridCol w="2057400"/>
                <a:gridCol w="2057400"/>
                <a:gridCol w="2057400"/>
              </a:tblGrid>
              <a:tr h="370840">
                <a:tc>
                  <a:txBody>
                    <a:bodyPr/>
                    <a:lstStyle/>
                    <a:p>
                      <a:r>
                        <a:rPr lang="en-US" sz="1800" b="1" i="0" kern="1200" dirty="0" smtClean="0">
                          <a:solidFill>
                            <a:schemeClr val="lt1"/>
                          </a:solidFill>
                          <a:latin typeface="+mn-lt"/>
                          <a:ea typeface="+mn-ea"/>
                          <a:cs typeface="+mn-cs"/>
                        </a:rPr>
                        <a:t>EMP_ZIP</a:t>
                      </a:r>
                      <a:endParaRPr lang="en-US" dirty="0"/>
                    </a:p>
                  </a:txBody>
                  <a:tcPr/>
                </a:tc>
                <a:tc>
                  <a:txBody>
                    <a:bodyPr/>
                    <a:lstStyle/>
                    <a:p>
                      <a:r>
                        <a:rPr lang="en-US" sz="1800" b="1" i="0" kern="1200" dirty="0" smtClean="0">
                          <a:solidFill>
                            <a:schemeClr val="lt1"/>
                          </a:solidFill>
                          <a:latin typeface="+mn-lt"/>
                          <a:ea typeface="+mn-ea"/>
                          <a:cs typeface="+mn-cs"/>
                        </a:rPr>
                        <a:t>EMP_STATE</a:t>
                      </a:r>
                      <a:endParaRPr lang="en-US" dirty="0"/>
                    </a:p>
                  </a:txBody>
                  <a:tcPr/>
                </a:tc>
                <a:tc>
                  <a:txBody>
                    <a:bodyPr/>
                    <a:lstStyle/>
                    <a:p>
                      <a:r>
                        <a:rPr lang="en-US" sz="1800" b="1" i="0" kern="1200" dirty="0" smtClean="0">
                          <a:solidFill>
                            <a:schemeClr val="lt1"/>
                          </a:solidFill>
                          <a:latin typeface="+mn-lt"/>
                          <a:ea typeface="+mn-ea"/>
                          <a:cs typeface="+mn-cs"/>
                        </a:rPr>
                        <a:t>EMP_CITY</a:t>
                      </a:r>
                      <a:endParaRPr lang="en-US" dirty="0"/>
                    </a:p>
                  </a:txBody>
                  <a:tcPr/>
                </a:tc>
              </a:tr>
              <a:tr h="370840">
                <a:tc>
                  <a:txBody>
                    <a:bodyPr/>
                    <a:lstStyle/>
                    <a:p>
                      <a:r>
                        <a:rPr lang="en-US" sz="1800" b="0" i="0" kern="1200" dirty="0" smtClean="0">
                          <a:solidFill>
                            <a:schemeClr val="dk1"/>
                          </a:solidFill>
                          <a:latin typeface="+mn-lt"/>
                          <a:ea typeface="+mn-ea"/>
                          <a:cs typeface="+mn-cs"/>
                        </a:rPr>
                        <a:t>201010</a:t>
                      </a:r>
                      <a:endParaRPr lang="en-US" dirty="0"/>
                    </a:p>
                  </a:txBody>
                  <a:tcPr/>
                </a:tc>
                <a:tc>
                  <a:txBody>
                    <a:bodyPr/>
                    <a:lstStyle/>
                    <a:p>
                      <a:r>
                        <a:rPr lang="en-US" sz="1800" b="0" i="0" kern="1200" dirty="0" smtClean="0">
                          <a:solidFill>
                            <a:schemeClr val="dk1"/>
                          </a:solidFill>
                          <a:latin typeface="+mn-lt"/>
                          <a:ea typeface="+mn-ea"/>
                          <a:cs typeface="+mn-cs"/>
                        </a:rPr>
                        <a:t>UP</a:t>
                      </a:r>
                      <a:endParaRPr lang="en-US" dirty="0"/>
                    </a:p>
                  </a:txBody>
                  <a:tcPr/>
                </a:tc>
                <a:tc>
                  <a:txBody>
                    <a:bodyPr/>
                    <a:lstStyle/>
                    <a:p>
                      <a:r>
                        <a:rPr lang="en-US" sz="1800" b="0" i="0" kern="1200" dirty="0" err="1" smtClean="0">
                          <a:solidFill>
                            <a:schemeClr val="dk1"/>
                          </a:solidFill>
                          <a:latin typeface="+mn-lt"/>
                          <a:ea typeface="+mn-ea"/>
                          <a:cs typeface="+mn-cs"/>
                        </a:rPr>
                        <a:t>Noida</a:t>
                      </a:r>
                      <a:endParaRPr lang="en-US" dirty="0"/>
                    </a:p>
                  </a:txBody>
                  <a:tcPr/>
                </a:tc>
              </a:tr>
              <a:tr h="370840">
                <a:tc>
                  <a:txBody>
                    <a:bodyPr/>
                    <a:lstStyle/>
                    <a:p>
                      <a:r>
                        <a:rPr lang="en-US" sz="1800" b="0" i="0" kern="1200" dirty="0" smtClean="0">
                          <a:solidFill>
                            <a:schemeClr val="dk1"/>
                          </a:solidFill>
                          <a:latin typeface="+mn-lt"/>
                          <a:ea typeface="+mn-ea"/>
                          <a:cs typeface="+mn-cs"/>
                        </a:rPr>
                        <a:t>02228</a:t>
                      </a:r>
                      <a:endParaRPr lang="en-US" dirty="0"/>
                    </a:p>
                  </a:txBody>
                  <a:tcPr/>
                </a:tc>
                <a:tc>
                  <a:txBody>
                    <a:bodyPr/>
                    <a:lstStyle/>
                    <a:p>
                      <a:r>
                        <a:rPr lang="en-US" sz="1800" b="0" i="0" kern="1200" dirty="0" smtClean="0">
                          <a:solidFill>
                            <a:schemeClr val="dk1"/>
                          </a:solidFill>
                          <a:latin typeface="+mn-lt"/>
                          <a:ea typeface="+mn-ea"/>
                          <a:cs typeface="+mn-cs"/>
                        </a:rPr>
                        <a:t>US</a:t>
                      </a:r>
                      <a:endParaRPr lang="en-US" dirty="0"/>
                    </a:p>
                  </a:txBody>
                  <a:tcPr/>
                </a:tc>
                <a:tc>
                  <a:txBody>
                    <a:bodyPr/>
                    <a:lstStyle/>
                    <a:p>
                      <a:r>
                        <a:rPr lang="en-US" sz="1800" b="0" i="0" kern="1200" dirty="0" smtClean="0">
                          <a:solidFill>
                            <a:schemeClr val="dk1"/>
                          </a:solidFill>
                          <a:latin typeface="+mn-lt"/>
                          <a:ea typeface="+mn-ea"/>
                          <a:cs typeface="+mn-cs"/>
                        </a:rPr>
                        <a:t>Boston</a:t>
                      </a:r>
                      <a:endParaRPr lang="en-US" dirty="0"/>
                    </a:p>
                  </a:txBody>
                  <a:tcPr/>
                </a:tc>
              </a:tr>
              <a:tr h="370840">
                <a:tc>
                  <a:txBody>
                    <a:bodyPr/>
                    <a:lstStyle/>
                    <a:p>
                      <a:r>
                        <a:rPr lang="en-US" sz="1800" b="0" i="0" kern="1200" dirty="0" smtClean="0">
                          <a:solidFill>
                            <a:schemeClr val="dk1"/>
                          </a:solidFill>
                          <a:latin typeface="+mn-lt"/>
                          <a:ea typeface="+mn-ea"/>
                          <a:cs typeface="+mn-cs"/>
                        </a:rPr>
                        <a:t>60007</a:t>
                      </a:r>
                      <a:endParaRPr lang="en-US" dirty="0"/>
                    </a:p>
                  </a:txBody>
                  <a:tcPr/>
                </a:tc>
                <a:tc>
                  <a:txBody>
                    <a:bodyPr/>
                    <a:lstStyle/>
                    <a:p>
                      <a:r>
                        <a:rPr lang="en-US" sz="1800" b="0" i="0" kern="1200" dirty="0" smtClean="0">
                          <a:solidFill>
                            <a:schemeClr val="dk1"/>
                          </a:solidFill>
                          <a:latin typeface="+mn-lt"/>
                          <a:ea typeface="+mn-ea"/>
                          <a:cs typeface="+mn-cs"/>
                        </a:rPr>
                        <a:t>US</a:t>
                      </a:r>
                      <a:endParaRPr lang="en-US" dirty="0"/>
                    </a:p>
                  </a:txBody>
                  <a:tcPr/>
                </a:tc>
                <a:tc>
                  <a:txBody>
                    <a:bodyPr/>
                    <a:lstStyle/>
                    <a:p>
                      <a:r>
                        <a:rPr lang="en-US" sz="1800" b="0" i="0" kern="1200" dirty="0" smtClean="0">
                          <a:solidFill>
                            <a:schemeClr val="dk1"/>
                          </a:solidFill>
                          <a:latin typeface="+mn-lt"/>
                          <a:ea typeface="+mn-ea"/>
                          <a:cs typeface="+mn-cs"/>
                        </a:rPr>
                        <a:t>Chicago</a:t>
                      </a:r>
                      <a:endParaRPr lang="en-US" dirty="0"/>
                    </a:p>
                  </a:txBody>
                  <a:tcPr/>
                </a:tc>
              </a:tr>
              <a:tr h="370840">
                <a:tc>
                  <a:txBody>
                    <a:bodyPr/>
                    <a:lstStyle/>
                    <a:p>
                      <a:r>
                        <a:rPr lang="en-US" sz="1800" b="0" i="0" kern="1200" dirty="0" smtClean="0">
                          <a:solidFill>
                            <a:schemeClr val="dk1"/>
                          </a:solidFill>
                          <a:latin typeface="+mn-lt"/>
                          <a:ea typeface="+mn-ea"/>
                          <a:cs typeface="+mn-cs"/>
                        </a:rPr>
                        <a:t>06389</a:t>
                      </a:r>
                      <a:endParaRPr lang="en-US" dirty="0"/>
                    </a:p>
                  </a:txBody>
                  <a:tcPr/>
                </a:tc>
                <a:tc>
                  <a:txBody>
                    <a:bodyPr/>
                    <a:lstStyle/>
                    <a:p>
                      <a:r>
                        <a:rPr lang="en-US" sz="1800" b="0" i="0" kern="1200" dirty="0" smtClean="0">
                          <a:solidFill>
                            <a:schemeClr val="dk1"/>
                          </a:solidFill>
                          <a:latin typeface="+mn-lt"/>
                          <a:ea typeface="+mn-ea"/>
                          <a:cs typeface="+mn-cs"/>
                        </a:rPr>
                        <a:t>UK</a:t>
                      </a:r>
                      <a:endParaRPr lang="en-US" dirty="0"/>
                    </a:p>
                  </a:txBody>
                  <a:tcPr/>
                </a:tc>
                <a:tc>
                  <a:txBody>
                    <a:bodyPr/>
                    <a:lstStyle/>
                    <a:p>
                      <a:r>
                        <a:rPr lang="en-US" sz="1800" b="0" i="0" kern="1200" dirty="0" smtClean="0">
                          <a:solidFill>
                            <a:schemeClr val="dk1"/>
                          </a:solidFill>
                          <a:latin typeface="+mn-lt"/>
                          <a:ea typeface="+mn-ea"/>
                          <a:cs typeface="+mn-cs"/>
                        </a:rPr>
                        <a:t>Norwich</a:t>
                      </a:r>
                      <a:endParaRPr lang="en-US" dirty="0"/>
                    </a:p>
                  </a:txBody>
                  <a:tcPr/>
                </a:tc>
              </a:tr>
              <a:tr h="370840">
                <a:tc>
                  <a:txBody>
                    <a:bodyPr/>
                    <a:lstStyle/>
                    <a:p>
                      <a:pPr algn="l"/>
                      <a:r>
                        <a:rPr lang="en-US" sz="1800" b="0" i="0" kern="1200" dirty="0" smtClean="0">
                          <a:solidFill>
                            <a:schemeClr val="dk1"/>
                          </a:solidFill>
                          <a:latin typeface="+mn-lt"/>
                          <a:ea typeface="+mn-ea"/>
                          <a:cs typeface="+mn-cs"/>
                        </a:rPr>
                        <a:t>462007</a:t>
                      </a:r>
                      <a:endParaRPr lang="en-US" dirty="0"/>
                    </a:p>
                  </a:txBody>
                  <a:tcPr/>
                </a:tc>
                <a:tc>
                  <a:txBody>
                    <a:bodyPr/>
                    <a:lstStyle/>
                    <a:p>
                      <a:pPr algn="l"/>
                      <a:r>
                        <a:rPr lang="en-US" dirty="0" smtClean="0"/>
                        <a:t>MP</a:t>
                      </a:r>
                      <a:endParaRPr lang="en-US" dirty="0"/>
                    </a:p>
                  </a:txBody>
                  <a:tcPr/>
                </a:tc>
                <a:tc>
                  <a:txBody>
                    <a:bodyPr/>
                    <a:lstStyle/>
                    <a:p>
                      <a:pPr algn="l" fontAlgn="t"/>
                      <a:r>
                        <a:rPr lang="en-US" dirty="0" smtClean="0">
                          <a:solidFill>
                            <a:srgbClr val="333333"/>
                          </a:solidFill>
                          <a:latin typeface="inter-regular"/>
                        </a:rPr>
                        <a:t>Bhopal</a:t>
                      </a:r>
                      <a:endParaRPr lang="en-US" dirty="0">
                        <a:solidFill>
                          <a:srgbClr val="333333"/>
                        </a:solidFill>
                        <a:latin typeface="inter-regular"/>
                      </a:endParaRPr>
                    </a:p>
                  </a:txBody>
                  <a:tcPr marL="76200" marR="76200" marT="76200" marB="76200"/>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
            </a:r>
            <a:br>
              <a:rPr lang="en-US" dirty="0" smtClean="0"/>
            </a:br>
            <a:r>
              <a:rPr lang="en-US" dirty="0" smtClean="0"/>
              <a:t>Boyce </a:t>
            </a:r>
            <a:r>
              <a:rPr lang="en-US" dirty="0" err="1" smtClean="0"/>
              <a:t>Codd</a:t>
            </a:r>
            <a:r>
              <a:rPr lang="en-US" dirty="0" smtClean="0"/>
              <a:t> normal form (BCNF)</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dirty="0" smtClean="0"/>
              <a:t>BCNF is the advance version of 3NF. It is stricter than 3NF.</a:t>
            </a:r>
          </a:p>
          <a:p>
            <a:r>
              <a:rPr lang="en-US" dirty="0" smtClean="0"/>
              <a:t>A table is in BCNF if every functional dependency X → Y, X is the super key of the table.</a:t>
            </a:r>
          </a:p>
          <a:p>
            <a:r>
              <a:rPr lang="en-US" dirty="0" smtClean="0"/>
              <a:t>For BCNF, the table should be in 3NF, and for every FD, LHS is super key.</a:t>
            </a:r>
          </a:p>
          <a:p>
            <a:pPr>
              <a:buNone/>
            </a:pPr>
            <a:r>
              <a:rPr lang="en-US" sz="2400" b="1" dirty="0" smtClean="0"/>
              <a:t>Example:</a:t>
            </a:r>
            <a:r>
              <a:rPr lang="en-US" sz="2400" dirty="0" smtClean="0"/>
              <a:t> Let's assume there is a company where employees work in more than one department.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buNone/>
            </a:pPr>
            <a:r>
              <a:rPr lang="en-US" b="1" dirty="0" smtClean="0"/>
              <a:t>EMPLOYEE table:</a:t>
            </a:r>
          </a:p>
          <a:p>
            <a:pPr>
              <a:buNone/>
            </a:pPr>
            <a:endParaRPr lang="en-US" b="1" dirty="0" smtClean="0"/>
          </a:p>
        </p:txBody>
      </p:sp>
      <p:graphicFrame>
        <p:nvGraphicFramePr>
          <p:cNvPr id="4" name="Table 3"/>
          <p:cNvGraphicFramePr>
            <a:graphicFrameLocks noGrp="1"/>
          </p:cNvGraphicFramePr>
          <p:nvPr/>
        </p:nvGraphicFramePr>
        <p:xfrm>
          <a:off x="762000" y="1066802"/>
          <a:ext cx="7848600" cy="3027680"/>
        </p:xfrm>
        <a:graphic>
          <a:graphicData uri="http://schemas.openxmlformats.org/drawingml/2006/table">
            <a:tbl>
              <a:tblPr firstRow="1" bandRow="1">
                <a:tableStyleId>{5C22544A-7EE6-4342-B048-85BDC9FD1C3A}</a:tableStyleId>
              </a:tblPr>
              <a:tblGrid>
                <a:gridCol w="1143000"/>
                <a:gridCol w="1828800"/>
                <a:gridCol w="1371600"/>
                <a:gridCol w="1600200"/>
                <a:gridCol w="1905000"/>
              </a:tblGrid>
              <a:tr h="596900">
                <a:tc>
                  <a:txBody>
                    <a:bodyPr/>
                    <a:lstStyle/>
                    <a:p>
                      <a:r>
                        <a:rPr lang="en-US" sz="1800" b="1" i="0" kern="1200" dirty="0" smtClean="0">
                          <a:solidFill>
                            <a:schemeClr val="lt1"/>
                          </a:solidFill>
                          <a:latin typeface="+mn-lt"/>
                          <a:ea typeface="+mn-ea"/>
                          <a:cs typeface="+mn-cs"/>
                        </a:rPr>
                        <a:t>EMP_ID</a:t>
                      </a:r>
                      <a:endParaRPr lang="en-US" dirty="0"/>
                    </a:p>
                  </a:txBody>
                  <a:tcPr/>
                </a:tc>
                <a:tc>
                  <a:txBody>
                    <a:bodyPr/>
                    <a:lstStyle/>
                    <a:p>
                      <a:r>
                        <a:rPr lang="en-US" sz="1800" b="1" i="0" kern="1200" dirty="0" smtClean="0">
                          <a:solidFill>
                            <a:schemeClr val="lt1"/>
                          </a:solidFill>
                          <a:latin typeface="+mn-lt"/>
                          <a:ea typeface="+mn-ea"/>
                          <a:cs typeface="+mn-cs"/>
                        </a:rPr>
                        <a:t>EMP_COUNTRY</a:t>
                      </a:r>
                      <a:endParaRPr lang="en-US" dirty="0"/>
                    </a:p>
                  </a:txBody>
                  <a:tcPr/>
                </a:tc>
                <a:tc>
                  <a:txBody>
                    <a:bodyPr/>
                    <a:lstStyle/>
                    <a:p>
                      <a:r>
                        <a:rPr lang="en-US" sz="1800" b="1" i="0" kern="1200" dirty="0" smtClean="0">
                          <a:solidFill>
                            <a:schemeClr val="lt1"/>
                          </a:solidFill>
                          <a:latin typeface="+mn-lt"/>
                          <a:ea typeface="+mn-ea"/>
                          <a:cs typeface="+mn-cs"/>
                        </a:rPr>
                        <a:t>EMP_DEPT</a:t>
                      </a:r>
                      <a:endParaRPr lang="en-US" dirty="0"/>
                    </a:p>
                  </a:txBody>
                  <a:tcPr/>
                </a:tc>
                <a:tc>
                  <a:txBody>
                    <a:bodyPr/>
                    <a:lstStyle/>
                    <a:p>
                      <a:r>
                        <a:rPr lang="en-US" sz="1800" b="1" i="0" kern="1200" dirty="0" smtClean="0">
                          <a:solidFill>
                            <a:schemeClr val="lt1"/>
                          </a:solidFill>
                          <a:latin typeface="+mn-lt"/>
                          <a:ea typeface="+mn-ea"/>
                          <a:cs typeface="+mn-cs"/>
                        </a:rPr>
                        <a:t>DEPT_TYPE</a:t>
                      </a:r>
                      <a:endParaRPr lang="en-US" dirty="0"/>
                    </a:p>
                  </a:txBody>
                  <a:tcPr/>
                </a:tc>
                <a:tc>
                  <a:txBody>
                    <a:bodyPr/>
                    <a:lstStyle/>
                    <a:p>
                      <a:r>
                        <a:rPr lang="en-US" sz="1800" b="1" i="0" kern="1200" dirty="0" smtClean="0">
                          <a:solidFill>
                            <a:schemeClr val="lt1"/>
                          </a:solidFill>
                          <a:latin typeface="+mn-lt"/>
                          <a:ea typeface="+mn-ea"/>
                          <a:cs typeface="+mn-cs"/>
                        </a:rPr>
                        <a:t>EMP_DEPT_NO</a:t>
                      </a:r>
                      <a:endParaRPr lang="en-US" dirty="0"/>
                    </a:p>
                  </a:txBody>
                  <a:tcPr/>
                </a:tc>
              </a:tr>
              <a:tr h="596900">
                <a:tc>
                  <a:txBody>
                    <a:bodyPr/>
                    <a:lstStyle/>
                    <a:p>
                      <a:r>
                        <a:rPr lang="en-US" sz="1800" b="0" i="0" kern="1200" dirty="0" smtClean="0">
                          <a:solidFill>
                            <a:schemeClr val="dk1"/>
                          </a:solidFill>
                          <a:latin typeface="+mn-lt"/>
                          <a:ea typeface="+mn-ea"/>
                          <a:cs typeface="+mn-cs"/>
                        </a:rPr>
                        <a:t>264</a:t>
                      </a:r>
                      <a:endParaRPr lang="en-US" dirty="0"/>
                    </a:p>
                  </a:txBody>
                  <a:tcPr/>
                </a:tc>
                <a:tc>
                  <a:txBody>
                    <a:bodyPr/>
                    <a:lstStyle/>
                    <a:p>
                      <a:r>
                        <a:rPr lang="en-US" sz="1800" b="0" i="0" kern="1200" dirty="0" smtClean="0">
                          <a:solidFill>
                            <a:schemeClr val="dk1"/>
                          </a:solidFill>
                          <a:latin typeface="+mn-lt"/>
                          <a:ea typeface="+mn-ea"/>
                          <a:cs typeface="+mn-cs"/>
                        </a:rPr>
                        <a:t>India</a:t>
                      </a:r>
                      <a:endParaRPr lang="en-US" dirty="0"/>
                    </a:p>
                  </a:txBody>
                  <a:tcPr/>
                </a:tc>
                <a:tc>
                  <a:txBody>
                    <a:bodyPr/>
                    <a:lstStyle/>
                    <a:p>
                      <a:r>
                        <a:rPr lang="en-US" sz="1800" b="0" i="0" kern="1200" dirty="0" smtClean="0">
                          <a:solidFill>
                            <a:schemeClr val="dk1"/>
                          </a:solidFill>
                          <a:latin typeface="+mn-lt"/>
                          <a:ea typeface="+mn-ea"/>
                          <a:cs typeface="+mn-cs"/>
                        </a:rPr>
                        <a:t>Designing</a:t>
                      </a:r>
                      <a:endParaRPr lang="en-US" dirty="0"/>
                    </a:p>
                  </a:txBody>
                  <a:tcPr/>
                </a:tc>
                <a:tc>
                  <a:txBody>
                    <a:bodyPr/>
                    <a:lstStyle/>
                    <a:p>
                      <a:r>
                        <a:rPr lang="en-US" sz="1800" b="0" i="0" kern="1200" dirty="0" smtClean="0">
                          <a:solidFill>
                            <a:schemeClr val="dk1"/>
                          </a:solidFill>
                          <a:latin typeface="+mn-lt"/>
                          <a:ea typeface="+mn-ea"/>
                          <a:cs typeface="+mn-cs"/>
                        </a:rPr>
                        <a:t>D394</a:t>
                      </a:r>
                      <a:endParaRPr lang="en-US" dirty="0"/>
                    </a:p>
                  </a:txBody>
                  <a:tcPr/>
                </a:tc>
                <a:tc>
                  <a:txBody>
                    <a:bodyPr/>
                    <a:lstStyle/>
                    <a:p>
                      <a:r>
                        <a:rPr lang="en-US" sz="1800" b="0" i="0" kern="1200" dirty="0" smtClean="0">
                          <a:solidFill>
                            <a:schemeClr val="dk1"/>
                          </a:solidFill>
                          <a:latin typeface="+mn-lt"/>
                          <a:ea typeface="+mn-ea"/>
                          <a:cs typeface="+mn-cs"/>
                        </a:rPr>
                        <a:t>283</a:t>
                      </a:r>
                      <a:endParaRPr lang="en-US" dirty="0"/>
                    </a:p>
                  </a:txBody>
                  <a:tcPr/>
                </a:tc>
              </a:tr>
              <a:tr h="596900">
                <a:tc>
                  <a:txBody>
                    <a:bodyPr/>
                    <a:lstStyle/>
                    <a:p>
                      <a:r>
                        <a:rPr lang="en-US" sz="1800" b="0" i="0" kern="1200" dirty="0" smtClean="0">
                          <a:solidFill>
                            <a:schemeClr val="dk1"/>
                          </a:solidFill>
                          <a:latin typeface="+mn-lt"/>
                          <a:ea typeface="+mn-ea"/>
                          <a:cs typeface="+mn-cs"/>
                        </a:rPr>
                        <a:t>264</a:t>
                      </a:r>
                      <a:endParaRPr lang="en-US" dirty="0"/>
                    </a:p>
                  </a:txBody>
                  <a:tcPr/>
                </a:tc>
                <a:tc>
                  <a:txBody>
                    <a:bodyPr/>
                    <a:lstStyle/>
                    <a:p>
                      <a:r>
                        <a:rPr lang="en-US" sz="1800" b="0" i="0" kern="1200" dirty="0" smtClean="0">
                          <a:solidFill>
                            <a:schemeClr val="dk1"/>
                          </a:solidFill>
                          <a:latin typeface="+mn-lt"/>
                          <a:ea typeface="+mn-ea"/>
                          <a:cs typeface="+mn-cs"/>
                        </a:rPr>
                        <a:t>India</a:t>
                      </a:r>
                      <a:endParaRPr lang="en-US" dirty="0"/>
                    </a:p>
                  </a:txBody>
                  <a:tcPr/>
                </a:tc>
                <a:tc>
                  <a:txBody>
                    <a:bodyPr/>
                    <a:lstStyle/>
                    <a:p>
                      <a:r>
                        <a:rPr lang="en-US" sz="1800" b="0" i="0" kern="1200" dirty="0" smtClean="0">
                          <a:solidFill>
                            <a:schemeClr val="dk1"/>
                          </a:solidFill>
                          <a:latin typeface="+mn-lt"/>
                          <a:ea typeface="+mn-ea"/>
                          <a:cs typeface="+mn-cs"/>
                        </a:rPr>
                        <a:t>Testing</a:t>
                      </a:r>
                      <a:endParaRPr lang="en-US" dirty="0"/>
                    </a:p>
                  </a:txBody>
                  <a:tcPr/>
                </a:tc>
                <a:tc>
                  <a:txBody>
                    <a:bodyPr/>
                    <a:lstStyle/>
                    <a:p>
                      <a:r>
                        <a:rPr lang="en-US" sz="1800" b="0" i="0" kern="1200" dirty="0" smtClean="0">
                          <a:solidFill>
                            <a:schemeClr val="dk1"/>
                          </a:solidFill>
                          <a:latin typeface="+mn-lt"/>
                          <a:ea typeface="+mn-ea"/>
                          <a:cs typeface="+mn-cs"/>
                        </a:rPr>
                        <a:t>D394</a:t>
                      </a:r>
                      <a:endParaRPr lang="en-US" dirty="0"/>
                    </a:p>
                  </a:txBody>
                  <a:tcPr/>
                </a:tc>
                <a:tc>
                  <a:txBody>
                    <a:bodyPr/>
                    <a:lstStyle/>
                    <a:p>
                      <a:r>
                        <a:rPr lang="en-US" dirty="0" smtClean="0"/>
                        <a:t>300</a:t>
                      </a:r>
                      <a:endParaRPr lang="en-US" dirty="0"/>
                    </a:p>
                  </a:txBody>
                  <a:tcPr/>
                </a:tc>
              </a:tr>
              <a:tr h="596900">
                <a:tc>
                  <a:txBody>
                    <a:bodyPr/>
                    <a:lstStyle/>
                    <a:p>
                      <a:r>
                        <a:rPr lang="en-US" dirty="0" smtClean="0"/>
                        <a:t>364</a:t>
                      </a:r>
                      <a:endParaRPr lang="en-US" dirty="0"/>
                    </a:p>
                  </a:txBody>
                  <a:tcPr/>
                </a:tc>
                <a:tc>
                  <a:txBody>
                    <a:bodyPr/>
                    <a:lstStyle/>
                    <a:p>
                      <a:r>
                        <a:rPr lang="en-US" dirty="0" smtClean="0"/>
                        <a:t>UK</a:t>
                      </a:r>
                      <a:endParaRPr lang="en-US" dirty="0"/>
                    </a:p>
                  </a:txBody>
                  <a:tcPr/>
                </a:tc>
                <a:tc>
                  <a:txBody>
                    <a:bodyPr/>
                    <a:lstStyle/>
                    <a:p>
                      <a:r>
                        <a:rPr lang="en-US" sz="1800" b="0" i="0" kern="1200" dirty="0" smtClean="0">
                          <a:solidFill>
                            <a:schemeClr val="dk1"/>
                          </a:solidFill>
                          <a:latin typeface="+mn-lt"/>
                          <a:ea typeface="+mn-ea"/>
                          <a:cs typeface="+mn-cs"/>
                        </a:rPr>
                        <a:t>Stores</a:t>
                      </a:r>
                      <a:endParaRPr lang="en-US" dirty="0"/>
                    </a:p>
                  </a:txBody>
                  <a:tcPr/>
                </a:tc>
                <a:tc>
                  <a:txBody>
                    <a:bodyPr/>
                    <a:lstStyle/>
                    <a:p>
                      <a:r>
                        <a:rPr lang="en-US" sz="1800" b="0" i="0" kern="1200" dirty="0" smtClean="0">
                          <a:solidFill>
                            <a:schemeClr val="dk1"/>
                          </a:solidFill>
                          <a:latin typeface="+mn-lt"/>
                          <a:ea typeface="+mn-ea"/>
                          <a:cs typeface="+mn-cs"/>
                        </a:rPr>
                        <a:t>D283</a:t>
                      </a:r>
                      <a:endParaRPr lang="en-US" dirty="0"/>
                    </a:p>
                  </a:txBody>
                  <a:tcPr/>
                </a:tc>
                <a:tc>
                  <a:txBody>
                    <a:bodyPr/>
                    <a:lstStyle/>
                    <a:p>
                      <a:r>
                        <a:rPr lang="en-US" dirty="0" smtClean="0"/>
                        <a:t>232</a:t>
                      </a:r>
                      <a:endParaRPr lang="en-US" dirty="0"/>
                    </a:p>
                  </a:txBody>
                  <a:tcPr/>
                </a:tc>
              </a:tr>
              <a:tr h="5969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364</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UK</a:t>
                      </a:r>
                    </a:p>
                    <a:p>
                      <a:endParaRPr lang="en-US" dirty="0"/>
                    </a:p>
                  </a:txBody>
                  <a:tcPr/>
                </a:tc>
                <a:tc>
                  <a:txBody>
                    <a:bodyPr/>
                    <a:lstStyle/>
                    <a:p>
                      <a:r>
                        <a:rPr lang="en-US" sz="1800" b="0" i="0" kern="1200" dirty="0" smtClean="0">
                          <a:solidFill>
                            <a:schemeClr val="dk1"/>
                          </a:solidFill>
                          <a:latin typeface="+mn-lt"/>
                          <a:ea typeface="+mn-ea"/>
                          <a:cs typeface="+mn-cs"/>
                        </a:rPr>
                        <a:t>Developing</a:t>
                      </a:r>
                      <a:endParaRPr lang="en-US" dirty="0"/>
                    </a:p>
                  </a:txBody>
                  <a:tcPr/>
                </a:tc>
                <a:tc>
                  <a:txBody>
                    <a:bodyPr/>
                    <a:lstStyle/>
                    <a:p>
                      <a:r>
                        <a:rPr lang="en-US" sz="1800" b="0" i="0" kern="1200" dirty="0" smtClean="0">
                          <a:solidFill>
                            <a:schemeClr val="dk1"/>
                          </a:solidFill>
                          <a:latin typeface="+mn-lt"/>
                          <a:ea typeface="+mn-ea"/>
                          <a:cs typeface="+mn-cs"/>
                        </a:rPr>
                        <a:t>D283</a:t>
                      </a:r>
                      <a:endParaRPr lang="en-US" dirty="0"/>
                    </a:p>
                  </a:txBody>
                  <a:tcPr/>
                </a:tc>
                <a:tc>
                  <a:txBody>
                    <a:bodyPr/>
                    <a:lstStyle/>
                    <a:p>
                      <a:r>
                        <a:rPr lang="en-US" dirty="0" smtClean="0"/>
                        <a:t>549</a:t>
                      </a:r>
                      <a:endParaRPr lang="en-US" dirty="0"/>
                    </a:p>
                  </a:txBody>
                  <a:tcPr/>
                </a:tc>
              </a:tr>
            </a:tbl>
          </a:graphicData>
        </a:graphic>
      </p:graphicFrame>
      <p:sp>
        <p:nvSpPr>
          <p:cNvPr id="5" name="Rectangle 4"/>
          <p:cNvSpPr/>
          <p:nvPr/>
        </p:nvSpPr>
        <p:spPr>
          <a:xfrm>
            <a:off x="914400" y="4267200"/>
            <a:ext cx="6629400" cy="369332"/>
          </a:xfrm>
          <a:prstGeom prst="rect">
            <a:avLst/>
          </a:prstGeom>
        </p:spPr>
        <p:txBody>
          <a:bodyPr wrap="square">
            <a:spAutoFit/>
          </a:bodyPr>
          <a:lstStyle/>
          <a:p>
            <a:r>
              <a:rPr lang="en-US" b="1" dirty="0" smtClean="0"/>
              <a:t>In the above table Functional dependencies are as follows:</a:t>
            </a:r>
            <a:endParaRPr lang="en-US" dirty="0"/>
          </a:p>
        </p:txBody>
      </p:sp>
      <p:sp>
        <p:nvSpPr>
          <p:cNvPr id="6" name="Rectangle 5"/>
          <p:cNvSpPr/>
          <p:nvPr/>
        </p:nvSpPr>
        <p:spPr>
          <a:xfrm>
            <a:off x="1219200" y="4800600"/>
            <a:ext cx="4572000" cy="646331"/>
          </a:xfrm>
          <a:prstGeom prst="rect">
            <a:avLst/>
          </a:prstGeom>
        </p:spPr>
        <p:txBody>
          <a:bodyPr>
            <a:spAutoFit/>
          </a:bodyPr>
          <a:lstStyle/>
          <a:p>
            <a:r>
              <a:rPr lang="en-US" dirty="0" smtClean="0"/>
              <a:t>EMP_ID  →  EMP_COUNTRY  </a:t>
            </a:r>
          </a:p>
          <a:p>
            <a:r>
              <a:rPr lang="en-US" dirty="0" smtClean="0"/>
              <a:t>EMP_DEPT  →   {DEPT_TYPE, EMP_DEPT_NO}  </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buNone/>
            </a:pPr>
            <a:r>
              <a:rPr lang="en-US" sz="2400" dirty="0" smtClean="0"/>
              <a:t>Candidate key: {EMP-ID, EMP-DEPT}</a:t>
            </a:r>
          </a:p>
          <a:p>
            <a:r>
              <a:rPr lang="en-US" sz="2400" dirty="0" smtClean="0"/>
              <a:t>The table is not in BCNF because neither EMP_DEPT nor EMP_ID alone are keys.</a:t>
            </a:r>
          </a:p>
          <a:p>
            <a:r>
              <a:rPr lang="en-US" sz="2400" dirty="0" smtClean="0"/>
              <a:t>To convert the given table into BCNF, we decompose it into three tables:</a:t>
            </a:r>
          </a:p>
          <a:p>
            <a:pPr>
              <a:buNone/>
            </a:pPr>
            <a:r>
              <a:rPr lang="en-US" sz="2400" b="1" dirty="0" smtClean="0"/>
              <a:t>EMP_COUNTRY table:</a:t>
            </a:r>
          </a:p>
          <a:p>
            <a:pPr>
              <a:buNone/>
            </a:pPr>
            <a:endParaRPr lang="en-US" sz="2400" dirty="0"/>
          </a:p>
        </p:txBody>
      </p:sp>
      <p:graphicFrame>
        <p:nvGraphicFramePr>
          <p:cNvPr id="4" name="Table 3"/>
          <p:cNvGraphicFramePr>
            <a:graphicFrameLocks noGrp="1"/>
          </p:cNvGraphicFramePr>
          <p:nvPr/>
        </p:nvGraphicFramePr>
        <p:xfrm>
          <a:off x="1143000" y="2971800"/>
          <a:ext cx="6553200" cy="1112520"/>
        </p:xfrm>
        <a:graphic>
          <a:graphicData uri="http://schemas.openxmlformats.org/drawingml/2006/table">
            <a:tbl>
              <a:tblPr firstRow="1" bandRow="1">
                <a:tableStyleId>{5C22544A-7EE6-4342-B048-85BDC9FD1C3A}</a:tableStyleId>
              </a:tblPr>
              <a:tblGrid>
                <a:gridCol w="1752600"/>
                <a:gridCol w="4800600"/>
              </a:tblGrid>
              <a:tr h="370840">
                <a:tc>
                  <a:txBody>
                    <a:bodyPr/>
                    <a:lstStyle/>
                    <a:p>
                      <a:r>
                        <a:rPr lang="en-US" sz="1800" b="1" i="0" kern="1200" dirty="0" smtClean="0">
                          <a:solidFill>
                            <a:schemeClr val="lt1"/>
                          </a:solidFill>
                          <a:latin typeface="+mn-lt"/>
                          <a:ea typeface="+mn-ea"/>
                          <a:cs typeface="+mn-cs"/>
                        </a:rPr>
                        <a:t>EMP_ID</a:t>
                      </a:r>
                      <a:endParaRPr lang="en-US" dirty="0"/>
                    </a:p>
                  </a:txBody>
                  <a:tcPr/>
                </a:tc>
                <a:tc>
                  <a:txBody>
                    <a:bodyPr/>
                    <a:lstStyle/>
                    <a:p>
                      <a:r>
                        <a:rPr lang="en-US" sz="1800" b="1" i="0" kern="1200" dirty="0" smtClean="0">
                          <a:solidFill>
                            <a:schemeClr val="lt1"/>
                          </a:solidFill>
                          <a:latin typeface="+mn-lt"/>
                          <a:ea typeface="+mn-ea"/>
                          <a:cs typeface="+mn-cs"/>
                        </a:rPr>
                        <a:t>EMP_COUNTRY</a:t>
                      </a:r>
                      <a:endParaRPr lang="en-US" dirty="0"/>
                    </a:p>
                  </a:txBody>
                  <a:tcPr/>
                </a:tc>
              </a:tr>
              <a:tr h="370840">
                <a:tc>
                  <a:txBody>
                    <a:bodyPr/>
                    <a:lstStyle/>
                    <a:p>
                      <a:r>
                        <a:rPr lang="en-US" sz="1800" b="0" i="0" kern="1200" dirty="0" smtClean="0">
                          <a:solidFill>
                            <a:schemeClr val="dk1"/>
                          </a:solidFill>
                          <a:latin typeface="+mn-lt"/>
                          <a:ea typeface="+mn-ea"/>
                          <a:cs typeface="+mn-cs"/>
                        </a:rPr>
                        <a:t>264</a:t>
                      </a:r>
                      <a:endParaRPr lang="en-US" dirty="0"/>
                    </a:p>
                  </a:txBody>
                  <a:tcPr/>
                </a:tc>
                <a:tc>
                  <a:txBody>
                    <a:bodyPr/>
                    <a:lstStyle/>
                    <a:p>
                      <a:r>
                        <a:rPr lang="en-US" sz="1800" b="0" i="0" kern="1200" dirty="0" smtClean="0">
                          <a:solidFill>
                            <a:schemeClr val="dk1"/>
                          </a:solidFill>
                          <a:latin typeface="+mn-lt"/>
                          <a:ea typeface="+mn-ea"/>
                          <a:cs typeface="+mn-cs"/>
                        </a:rPr>
                        <a:t>India</a:t>
                      </a:r>
                      <a:endParaRPr lang="en-US" dirty="0"/>
                    </a:p>
                  </a:txBody>
                  <a:tcPr/>
                </a:tc>
              </a:tr>
              <a:tr h="370840">
                <a:tc>
                  <a:txBody>
                    <a:bodyPr/>
                    <a:lstStyle/>
                    <a:p>
                      <a:r>
                        <a:rPr lang="en-US" sz="1800" b="0" i="0" kern="1200" dirty="0" smtClean="0">
                          <a:solidFill>
                            <a:schemeClr val="dk1"/>
                          </a:solidFill>
                          <a:latin typeface="+mn-lt"/>
                          <a:ea typeface="+mn-ea"/>
                          <a:cs typeface="+mn-cs"/>
                        </a:rPr>
                        <a:t>364</a:t>
                      </a:r>
                      <a:endParaRPr lang="en-US" dirty="0"/>
                    </a:p>
                  </a:txBody>
                  <a:tcPr/>
                </a:tc>
                <a:tc>
                  <a:txBody>
                    <a:bodyPr/>
                    <a:lstStyle/>
                    <a:p>
                      <a:r>
                        <a:rPr lang="en-US" sz="1800" b="0" i="0" kern="1200" dirty="0" err="1" smtClean="0">
                          <a:solidFill>
                            <a:schemeClr val="dk1"/>
                          </a:solidFill>
                          <a:latin typeface="+mn-lt"/>
                          <a:ea typeface="+mn-ea"/>
                          <a:cs typeface="+mn-cs"/>
                        </a:rPr>
                        <a:t>Uk</a:t>
                      </a:r>
                      <a:endParaRPr lang="en-US" dirty="0"/>
                    </a:p>
                  </a:txBody>
                  <a:tcPr/>
                </a:tc>
              </a:tr>
            </a:tbl>
          </a:graphicData>
        </a:graphic>
      </p:graphicFrame>
      <p:sp>
        <p:nvSpPr>
          <p:cNvPr id="5" name="Rectangle 4"/>
          <p:cNvSpPr/>
          <p:nvPr/>
        </p:nvSpPr>
        <p:spPr>
          <a:xfrm>
            <a:off x="609600" y="4191000"/>
            <a:ext cx="1836015" cy="369332"/>
          </a:xfrm>
          <a:prstGeom prst="rect">
            <a:avLst/>
          </a:prstGeom>
        </p:spPr>
        <p:txBody>
          <a:bodyPr wrap="none">
            <a:spAutoFit/>
          </a:bodyPr>
          <a:lstStyle/>
          <a:p>
            <a:r>
              <a:rPr lang="en-US" b="1" dirty="0" smtClean="0"/>
              <a:t>EMP_DEPT table:</a:t>
            </a:r>
            <a:endParaRPr lang="en-US" dirty="0"/>
          </a:p>
        </p:txBody>
      </p:sp>
      <p:graphicFrame>
        <p:nvGraphicFramePr>
          <p:cNvPr id="6" name="Table 5"/>
          <p:cNvGraphicFramePr>
            <a:graphicFrameLocks noGrp="1"/>
          </p:cNvGraphicFramePr>
          <p:nvPr/>
        </p:nvGraphicFramePr>
        <p:xfrm>
          <a:off x="2590800" y="4495800"/>
          <a:ext cx="5562600" cy="1905000"/>
        </p:xfrm>
        <a:graphic>
          <a:graphicData uri="http://schemas.openxmlformats.org/drawingml/2006/table">
            <a:tbl>
              <a:tblPr firstRow="1" bandRow="1">
                <a:tableStyleId>{5C22544A-7EE6-4342-B048-85BDC9FD1C3A}</a:tableStyleId>
              </a:tblPr>
              <a:tblGrid>
                <a:gridCol w="1854200"/>
                <a:gridCol w="1854200"/>
                <a:gridCol w="1854200"/>
              </a:tblGrid>
              <a:tr h="381000">
                <a:tc>
                  <a:txBody>
                    <a:bodyPr/>
                    <a:lstStyle/>
                    <a:p>
                      <a:r>
                        <a:rPr lang="en-US" dirty="0" smtClean="0"/>
                        <a:t>EMP_DEP</a:t>
                      </a:r>
                      <a:endParaRPr lang="en-US" dirty="0"/>
                    </a:p>
                  </a:txBody>
                  <a:tcPr/>
                </a:tc>
                <a:tc>
                  <a:txBody>
                    <a:bodyPr/>
                    <a:lstStyle/>
                    <a:p>
                      <a:r>
                        <a:rPr lang="en-US" dirty="0" smtClean="0"/>
                        <a:t>DEPT_TYPE</a:t>
                      </a:r>
                      <a:endParaRPr lang="en-US" dirty="0"/>
                    </a:p>
                  </a:txBody>
                  <a:tcPr/>
                </a:tc>
                <a:tc>
                  <a:txBody>
                    <a:bodyPr/>
                    <a:lstStyle/>
                    <a:p>
                      <a:r>
                        <a:rPr lang="en-US" dirty="0" smtClean="0"/>
                        <a:t>EMP_DEP_NO</a:t>
                      </a:r>
                      <a:endParaRPr lang="en-US" dirty="0"/>
                    </a:p>
                  </a:txBody>
                  <a:tcPr/>
                </a:tc>
              </a:tr>
              <a:tr h="381000">
                <a:tc>
                  <a:txBody>
                    <a:bodyPr/>
                    <a:lstStyle/>
                    <a:p>
                      <a:r>
                        <a:rPr lang="en-US" sz="1800" b="0" i="0" kern="1200" dirty="0" smtClean="0">
                          <a:solidFill>
                            <a:schemeClr val="dk1"/>
                          </a:solidFill>
                          <a:latin typeface="+mn-lt"/>
                          <a:ea typeface="+mn-ea"/>
                          <a:cs typeface="+mn-cs"/>
                        </a:rPr>
                        <a:t>Designing</a:t>
                      </a:r>
                      <a:endParaRPr lang="en-US" dirty="0"/>
                    </a:p>
                  </a:txBody>
                  <a:tcPr/>
                </a:tc>
                <a:tc>
                  <a:txBody>
                    <a:bodyPr/>
                    <a:lstStyle/>
                    <a:p>
                      <a:r>
                        <a:rPr lang="en-US" sz="1800" b="0" i="0" kern="1200" dirty="0" smtClean="0">
                          <a:solidFill>
                            <a:schemeClr val="dk1"/>
                          </a:solidFill>
                          <a:latin typeface="+mn-lt"/>
                          <a:ea typeface="+mn-ea"/>
                          <a:cs typeface="+mn-cs"/>
                        </a:rPr>
                        <a:t>D394</a:t>
                      </a:r>
                      <a:endParaRPr lang="en-US" dirty="0"/>
                    </a:p>
                  </a:txBody>
                  <a:tcPr/>
                </a:tc>
                <a:tc>
                  <a:txBody>
                    <a:bodyPr/>
                    <a:lstStyle/>
                    <a:p>
                      <a:r>
                        <a:rPr lang="en-US" sz="1800" b="0" i="0" kern="1200" dirty="0" smtClean="0">
                          <a:solidFill>
                            <a:schemeClr val="dk1"/>
                          </a:solidFill>
                          <a:latin typeface="+mn-lt"/>
                          <a:ea typeface="+mn-ea"/>
                          <a:cs typeface="+mn-cs"/>
                        </a:rPr>
                        <a:t>283</a:t>
                      </a:r>
                      <a:endParaRPr lang="en-US" dirty="0"/>
                    </a:p>
                  </a:txBody>
                  <a:tcPr/>
                </a:tc>
              </a:tr>
              <a:tr h="381000">
                <a:tc>
                  <a:txBody>
                    <a:bodyPr/>
                    <a:lstStyle/>
                    <a:p>
                      <a:r>
                        <a:rPr lang="en-US" dirty="0" smtClean="0"/>
                        <a:t>Testing</a:t>
                      </a:r>
                      <a:endParaRPr lang="en-US" dirty="0"/>
                    </a:p>
                  </a:txBody>
                  <a:tcPr/>
                </a:tc>
                <a:tc>
                  <a:txBody>
                    <a:bodyPr/>
                    <a:lstStyle/>
                    <a:p>
                      <a:r>
                        <a:rPr lang="en-US" sz="1800" b="0" i="0" kern="1200" dirty="0" smtClean="0">
                          <a:solidFill>
                            <a:schemeClr val="dk1"/>
                          </a:solidFill>
                          <a:latin typeface="+mn-lt"/>
                          <a:ea typeface="+mn-ea"/>
                          <a:cs typeface="+mn-cs"/>
                        </a:rPr>
                        <a:t>D394</a:t>
                      </a:r>
                      <a:endParaRPr lang="en-US" dirty="0"/>
                    </a:p>
                  </a:txBody>
                  <a:tcPr/>
                </a:tc>
                <a:tc>
                  <a:txBody>
                    <a:bodyPr/>
                    <a:lstStyle/>
                    <a:p>
                      <a:r>
                        <a:rPr lang="en-US" dirty="0" smtClean="0"/>
                        <a:t>300</a:t>
                      </a:r>
                      <a:endParaRPr lang="en-US" dirty="0"/>
                    </a:p>
                  </a:txBody>
                  <a:tcPr/>
                </a:tc>
              </a:tr>
              <a:tr h="381000">
                <a:tc>
                  <a:txBody>
                    <a:bodyPr/>
                    <a:lstStyle/>
                    <a:p>
                      <a:r>
                        <a:rPr lang="en-US" sz="1800" b="0" i="0" kern="1200" dirty="0" smtClean="0">
                          <a:solidFill>
                            <a:schemeClr val="dk1"/>
                          </a:solidFill>
                          <a:latin typeface="+mn-lt"/>
                          <a:ea typeface="+mn-ea"/>
                          <a:cs typeface="+mn-cs"/>
                        </a:rPr>
                        <a:t>Stores</a:t>
                      </a:r>
                      <a:endParaRPr lang="en-US" dirty="0"/>
                    </a:p>
                  </a:txBody>
                  <a:tcPr/>
                </a:tc>
                <a:tc>
                  <a:txBody>
                    <a:bodyPr/>
                    <a:lstStyle/>
                    <a:p>
                      <a:r>
                        <a:rPr lang="en-US" sz="1800" b="0" i="0" kern="1200" dirty="0" smtClean="0">
                          <a:solidFill>
                            <a:schemeClr val="dk1"/>
                          </a:solidFill>
                          <a:latin typeface="+mn-lt"/>
                          <a:ea typeface="+mn-ea"/>
                          <a:cs typeface="+mn-cs"/>
                        </a:rPr>
                        <a:t>D283</a:t>
                      </a:r>
                      <a:endParaRPr lang="en-US" dirty="0"/>
                    </a:p>
                  </a:txBody>
                  <a:tcPr/>
                </a:tc>
                <a:tc>
                  <a:txBody>
                    <a:bodyPr/>
                    <a:lstStyle/>
                    <a:p>
                      <a:r>
                        <a:rPr lang="en-US" dirty="0" smtClean="0"/>
                        <a:t>232</a:t>
                      </a:r>
                      <a:endParaRPr lang="en-US" dirty="0"/>
                    </a:p>
                  </a:txBody>
                  <a:tcPr/>
                </a:tc>
              </a:tr>
              <a:tr h="381000">
                <a:tc>
                  <a:txBody>
                    <a:bodyPr/>
                    <a:lstStyle/>
                    <a:p>
                      <a:r>
                        <a:rPr lang="en-US" dirty="0" smtClean="0"/>
                        <a:t>Developing</a:t>
                      </a:r>
                      <a:endParaRPr lang="en-US" dirty="0"/>
                    </a:p>
                  </a:txBody>
                  <a:tcPr/>
                </a:tc>
                <a:tc>
                  <a:txBody>
                    <a:bodyPr/>
                    <a:lstStyle/>
                    <a:p>
                      <a:r>
                        <a:rPr lang="en-US" sz="1800" b="0" i="0" kern="1200" dirty="0" smtClean="0">
                          <a:solidFill>
                            <a:schemeClr val="dk1"/>
                          </a:solidFill>
                          <a:latin typeface="+mn-lt"/>
                          <a:ea typeface="+mn-ea"/>
                          <a:cs typeface="+mn-cs"/>
                        </a:rPr>
                        <a:t>D283</a:t>
                      </a:r>
                      <a:endParaRPr lang="en-US" dirty="0"/>
                    </a:p>
                  </a:txBody>
                  <a:tcPr/>
                </a:tc>
                <a:tc>
                  <a:txBody>
                    <a:bodyPr/>
                    <a:lstStyle/>
                    <a:p>
                      <a:r>
                        <a:rPr lang="en-US" dirty="0" smtClean="0"/>
                        <a:t>549</a:t>
                      </a:r>
                      <a:endParaRPr lang="en-US" dirty="0"/>
                    </a:p>
                  </a:txBody>
                  <a:tcPr/>
                </a:tc>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b="1" dirty="0" smtClean="0"/>
              <a:t>EMP_DEPT_MAPPING table:</a:t>
            </a:r>
          </a:p>
          <a:p>
            <a:endParaRPr lang="en-US" dirty="0"/>
          </a:p>
        </p:txBody>
      </p:sp>
      <p:graphicFrame>
        <p:nvGraphicFramePr>
          <p:cNvPr id="4" name="Table 3"/>
          <p:cNvGraphicFramePr>
            <a:graphicFrameLocks noGrp="1"/>
          </p:cNvGraphicFramePr>
          <p:nvPr/>
        </p:nvGraphicFramePr>
        <p:xfrm>
          <a:off x="609600" y="1219202"/>
          <a:ext cx="7010400" cy="2002365"/>
        </p:xfrm>
        <a:graphic>
          <a:graphicData uri="http://schemas.openxmlformats.org/drawingml/2006/table">
            <a:tbl>
              <a:tblPr firstRow="1" bandRow="1">
                <a:tableStyleId>{5C22544A-7EE6-4342-B048-85BDC9FD1C3A}</a:tableStyleId>
              </a:tblPr>
              <a:tblGrid>
                <a:gridCol w="3505200"/>
                <a:gridCol w="3505200"/>
              </a:tblGrid>
              <a:tr h="400473">
                <a:tc>
                  <a:txBody>
                    <a:bodyPr/>
                    <a:lstStyle/>
                    <a:p>
                      <a:r>
                        <a:rPr lang="en-US" sz="1800" b="1" i="0" kern="1200" dirty="0" smtClean="0">
                          <a:solidFill>
                            <a:schemeClr val="lt1"/>
                          </a:solidFill>
                          <a:latin typeface="+mn-lt"/>
                          <a:ea typeface="+mn-ea"/>
                          <a:cs typeface="+mn-cs"/>
                        </a:rPr>
                        <a:t>EMP_ID</a:t>
                      </a:r>
                      <a:endParaRPr lang="en-US" dirty="0"/>
                    </a:p>
                  </a:txBody>
                  <a:tcPr/>
                </a:tc>
                <a:tc>
                  <a:txBody>
                    <a:bodyPr/>
                    <a:lstStyle/>
                    <a:p>
                      <a:r>
                        <a:rPr lang="en-US" sz="1800" b="1" i="0" kern="1200" dirty="0" smtClean="0">
                          <a:solidFill>
                            <a:schemeClr val="lt1"/>
                          </a:solidFill>
                          <a:latin typeface="+mn-lt"/>
                          <a:ea typeface="+mn-ea"/>
                          <a:cs typeface="+mn-cs"/>
                        </a:rPr>
                        <a:t>EMP_DEPT</a:t>
                      </a:r>
                      <a:endParaRPr lang="en-US" dirty="0"/>
                    </a:p>
                  </a:txBody>
                  <a:tcPr/>
                </a:tc>
              </a:tr>
              <a:tr h="400473">
                <a:tc>
                  <a:txBody>
                    <a:bodyPr/>
                    <a:lstStyle/>
                    <a:p>
                      <a:r>
                        <a:rPr lang="en-US" sz="1800" b="0" i="0" kern="1200" dirty="0" smtClean="0">
                          <a:solidFill>
                            <a:schemeClr val="dk1"/>
                          </a:solidFill>
                          <a:latin typeface="+mn-lt"/>
                          <a:ea typeface="+mn-ea"/>
                          <a:cs typeface="+mn-cs"/>
                        </a:rPr>
                        <a:t>D394</a:t>
                      </a:r>
                      <a:endParaRPr lang="en-US" dirty="0"/>
                    </a:p>
                  </a:txBody>
                  <a:tcPr/>
                </a:tc>
                <a:tc>
                  <a:txBody>
                    <a:bodyPr/>
                    <a:lstStyle/>
                    <a:p>
                      <a:r>
                        <a:rPr lang="en-US" sz="1800" b="0" i="0" kern="1200" dirty="0" smtClean="0">
                          <a:solidFill>
                            <a:schemeClr val="dk1"/>
                          </a:solidFill>
                          <a:latin typeface="+mn-lt"/>
                          <a:ea typeface="+mn-ea"/>
                          <a:cs typeface="+mn-cs"/>
                        </a:rPr>
                        <a:t>283</a:t>
                      </a:r>
                      <a:endParaRPr lang="en-US" dirty="0"/>
                    </a:p>
                  </a:txBody>
                  <a:tcPr/>
                </a:tc>
              </a:tr>
              <a:tr h="400473">
                <a:tc>
                  <a:txBody>
                    <a:bodyPr/>
                    <a:lstStyle/>
                    <a:p>
                      <a:r>
                        <a:rPr lang="en-US" sz="1800" b="0" i="0" kern="1200" dirty="0" smtClean="0">
                          <a:solidFill>
                            <a:schemeClr val="dk1"/>
                          </a:solidFill>
                          <a:latin typeface="+mn-lt"/>
                          <a:ea typeface="+mn-ea"/>
                          <a:cs typeface="+mn-cs"/>
                        </a:rPr>
                        <a:t>D394</a:t>
                      </a:r>
                      <a:endParaRPr lang="en-US" dirty="0"/>
                    </a:p>
                  </a:txBody>
                  <a:tcPr/>
                </a:tc>
                <a:tc>
                  <a:txBody>
                    <a:bodyPr/>
                    <a:lstStyle/>
                    <a:p>
                      <a:r>
                        <a:rPr lang="en-US" sz="1800" b="0" i="0" kern="1200" dirty="0" smtClean="0">
                          <a:solidFill>
                            <a:schemeClr val="dk1"/>
                          </a:solidFill>
                          <a:latin typeface="+mn-lt"/>
                          <a:ea typeface="+mn-ea"/>
                          <a:cs typeface="+mn-cs"/>
                        </a:rPr>
                        <a:t>300</a:t>
                      </a:r>
                      <a:endParaRPr lang="en-US" dirty="0"/>
                    </a:p>
                  </a:txBody>
                  <a:tcPr/>
                </a:tc>
              </a:tr>
              <a:tr h="400473">
                <a:tc>
                  <a:txBody>
                    <a:bodyPr/>
                    <a:lstStyle/>
                    <a:p>
                      <a:r>
                        <a:rPr lang="en-US" sz="1800" b="0" i="0" kern="1200" dirty="0" smtClean="0">
                          <a:solidFill>
                            <a:schemeClr val="dk1"/>
                          </a:solidFill>
                          <a:latin typeface="+mn-lt"/>
                          <a:ea typeface="+mn-ea"/>
                          <a:cs typeface="+mn-cs"/>
                        </a:rPr>
                        <a:t>D283</a:t>
                      </a:r>
                      <a:endParaRPr lang="en-US" dirty="0"/>
                    </a:p>
                  </a:txBody>
                  <a:tcPr/>
                </a:tc>
                <a:tc>
                  <a:txBody>
                    <a:bodyPr/>
                    <a:lstStyle/>
                    <a:p>
                      <a:r>
                        <a:rPr lang="en-US" sz="1800" b="0" i="0" kern="1200" dirty="0" smtClean="0">
                          <a:solidFill>
                            <a:schemeClr val="dk1"/>
                          </a:solidFill>
                          <a:latin typeface="+mn-lt"/>
                          <a:ea typeface="+mn-ea"/>
                          <a:cs typeface="+mn-cs"/>
                        </a:rPr>
                        <a:t>232</a:t>
                      </a:r>
                      <a:endParaRPr lang="en-US" dirty="0"/>
                    </a:p>
                  </a:txBody>
                  <a:tcPr/>
                </a:tc>
              </a:tr>
              <a:tr h="400473">
                <a:tc>
                  <a:txBody>
                    <a:bodyPr/>
                    <a:lstStyle/>
                    <a:p>
                      <a:r>
                        <a:rPr lang="en-US" sz="1800" b="0" i="0" kern="1200" dirty="0" smtClean="0">
                          <a:solidFill>
                            <a:schemeClr val="dk1"/>
                          </a:solidFill>
                          <a:latin typeface="+mn-lt"/>
                          <a:ea typeface="+mn-ea"/>
                          <a:cs typeface="+mn-cs"/>
                        </a:rPr>
                        <a:t>D283</a:t>
                      </a:r>
                      <a:endParaRPr lang="en-US" dirty="0"/>
                    </a:p>
                  </a:txBody>
                  <a:tcPr/>
                </a:tc>
                <a:tc>
                  <a:txBody>
                    <a:bodyPr/>
                    <a:lstStyle/>
                    <a:p>
                      <a:r>
                        <a:rPr lang="en-US" sz="1800" b="0" i="0" kern="1200" dirty="0" smtClean="0">
                          <a:solidFill>
                            <a:schemeClr val="dk1"/>
                          </a:solidFill>
                          <a:latin typeface="+mn-lt"/>
                          <a:ea typeface="+mn-ea"/>
                          <a:cs typeface="+mn-cs"/>
                        </a:rPr>
                        <a:t>549</a:t>
                      </a:r>
                      <a:endParaRPr lang="en-US" dirty="0"/>
                    </a:p>
                  </a:txBody>
                  <a:tcPr/>
                </a:tc>
              </a:tr>
            </a:tbl>
          </a:graphicData>
        </a:graphic>
      </p:graphicFrame>
      <p:sp>
        <p:nvSpPr>
          <p:cNvPr id="5" name="Rectangle 4"/>
          <p:cNvSpPr/>
          <p:nvPr/>
        </p:nvSpPr>
        <p:spPr>
          <a:xfrm>
            <a:off x="762000" y="3441680"/>
            <a:ext cx="7696200" cy="3416320"/>
          </a:xfrm>
          <a:prstGeom prst="rect">
            <a:avLst/>
          </a:prstGeom>
        </p:spPr>
        <p:txBody>
          <a:bodyPr wrap="square">
            <a:spAutoFit/>
          </a:bodyPr>
          <a:lstStyle/>
          <a:p>
            <a:r>
              <a:rPr lang="en-US" sz="2400" b="1" dirty="0" smtClean="0"/>
              <a:t>Functional dependencies:</a:t>
            </a:r>
            <a:endParaRPr lang="en-US" sz="2400" dirty="0" smtClean="0"/>
          </a:p>
          <a:p>
            <a:r>
              <a:rPr lang="en-US" sz="2400" dirty="0" smtClean="0"/>
              <a:t>EMP_ID   →    EMP_COUNTRY  </a:t>
            </a:r>
          </a:p>
          <a:p>
            <a:r>
              <a:rPr lang="en-US" sz="2400" dirty="0" smtClean="0"/>
              <a:t>EMP_DEPT   →   {DEPT_TYPE, EMP_DEPT_NO}  </a:t>
            </a:r>
          </a:p>
          <a:p>
            <a:r>
              <a:rPr lang="en-US" sz="2400" b="1" dirty="0" smtClean="0"/>
              <a:t>Candidate keys:</a:t>
            </a:r>
            <a:endParaRPr lang="en-US" sz="2400" dirty="0" smtClean="0"/>
          </a:p>
          <a:p>
            <a:r>
              <a:rPr lang="en-US" sz="2400" b="1" dirty="0" smtClean="0"/>
              <a:t>For the first table:</a:t>
            </a:r>
            <a:r>
              <a:rPr lang="en-US" sz="2400" dirty="0" smtClean="0"/>
              <a:t> EMP_ID</a:t>
            </a:r>
            <a:br>
              <a:rPr lang="en-US" sz="2400" dirty="0" smtClean="0"/>
            </a:br>
            <a:r>
              <a:rPr lang="en-US" sz="2400" b="1" dirty="0" smtClean="0"/>
              <a:t>For the second table:</a:t>
            </a:r>
            <a:r>
              <a:rPr lang="en-US" sz="2400" dirty="0" smtClean="0"/>
              <a:t> EMP_DEPT</a:t>
            </a:r>
            <a:br>
              <a:rPr lang="en-US" sz="2400" dirty="0" smtClean="0"/>
            </a:br>
            <a:r>
              <a:rPr lang="en-US" sz="2400" b="1" dirty="0" smtClean="0"/>
              <a:t>For the third table:</a:t>
            </a:r>
            <a:r>
              <a:rPr lang="en-US" sz="2400" dirty="0" smtClean="0"/>
              <a:t> {EMP_ID, EMP_DEPT}</a:t>
            </a:r>
          </a:p>
          <a:p>
            <a:r>
              <a:rPr lang="en-US" sz="2400" dirty="0" smtClean="0"/>
              <a:t>Now, this is in BCNF because left side part of both the functional dependencies is a key.</a:t>
            </a:r>
            <a:endParaRPr lang="en-US" sz="24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3100" b="1" dirty="0" smtClean="0">
                <a:latin typeface="Times New Roman" pitchFamily="18" charset="0"/>
                <a:cs typeface="Times New Roman" pitchFamily="18" charset="0"/>
              </a:rPr>
              <a:t>Decomposition and desirable properties of them</a:t>
            </a:r>
            <a:endParaRPr lang="en-US" sz="31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059363"/>
          </a:xfrm>
        </p:spPr>
        <p:txBody>
          <a:bodyPr>
            <a:normAutofit/>
          </a:bodyPr>
          <a:lstStyle/>
          <a:p>
            <a:pPr>
              <a:buNone/>
            </a:pPr>
            <a:r>
              <a:rPr lang="en-US" dirty="0" smtClean="0"/>
              <a:t>What is decomposition?</a:t>
            </a:r>
          </a:p>
          <a:p>
            <a:r>
              <a:rPr lang="en-US" dirty="0" smtClean="0"/>
              <a:t>Decomposition is the process of breaking down in parts or elements.</a:t>
            </a:r>
          </a:p>
          <a:p>
            <a:r>
              <a:rPr lang="en-US" dirty="0" smtClean="0"/>
              <a:t>It replaces a relation with a collection of smaller relations.</a:t>
            </a:r>
          </a:p>
          <a:p>
            <a:r>
              <a:rPr lang="en-US" dirty="0" smtClean="0"/>
              <a:t>It breaks the table into multiple tables in a database.</a:t>
            </a:r>
          </a:p>
          <a:p>
            <a:pPr>
              <a:buNone/>
            </a:pP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dirty="0" smtClean="0"/>
              <a:t>Cont..</a:t>
            </a:r>
            <a:endParaRPr lang="en-US" dirty="0"/>
          </a:p>
        </p:txBody>
      </p:sp>
      <p:sp>
        <p:nvSpPr>
          <p:cNvPr id="3" name="Content Placeholder 2"/>
          <p:cNvSpPr>
            <a:spLocks noGrp="1"/>
          </p:cNvSpPr>
          <p:nvPr>
            <p:ph idx="1"/>
          </p:nvPr>
        </p:nvSpPr>
        <p:spPr>
          <a:xfrm>
            <a:off x="457200" y="1219200"/>
            <a:ext cx="8229600" cy="4906963"/>
          </a:xfrm>
        </p:spPr>
        <p:txBody>
          <a:bodyPr/>
          <a:lstStyle/>
          <a:p>
            <a:r>
              <a:rPr lang="en-US" dirty="0" smtClean="0"/>
              <a:t>It should always be lossless, because it confirms that the information in the original relation can be accurately reconstructed based on the decomposed relations.</a:t>
            </a:r>
          </a:p>
          <a:p>
            <a:r>
              <a:rPr lang="en-US" dirty="0" smtClean="0"/>
              <a:t>If there is no proper decomposition of the relation, then it may lead to problems like loss of information</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Times New Roman" pitchFamily="18" charset="0"/>
                <a:cs typeface="Times New Roman" pitchFamily="18" charset="0"/>
              </a:rPr>
              <a:t>Anomalies in DBMS</a:t>
            </a:r>
            <a:endParaRPr lang="en-US" dirty="0"/>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An insertion anomaly is the inability to add data to the database due to absence of other data. For example, assume </a:t>
            </a:r>
            <a:r>
              <a:rPr lang="en-US" dirty="0" err="1" smtClean="0"/>
              <a:t>Student_Group</a:t>
            </a:r>
            <a:r>
              <a:rPr lang="en-US" dirty="0" smtClean="0"/>
              <a:t> is defined so that null values are not allowed. </a:t>
            </a:r>
          </a:p>
          <a:p>
            <a:r>
              <a:rPr lang="en-US" dirty="0" smtClean="0"/>
              <a:t>If a new employee is hired but not immediately assigned to a </a:t>
            </a:r>
            <a:r>
              <a:rPr lang="en-US" dirty="0" err="1" smtClean="0"/>
              <a:t>Student_Group</a:t>
            </a:r>
            <a:r>
              <a:rPr lang="en-US" dirty="0" smtClean="0"/>
              <a:t> then this employee could not be entered into the database. </a:t>
            </a:r>
          </a:p>
          <a:p>
            <a:r>
              <a:rPr lang="en-US" dirty="0" smtClean="0"/>
              <a:t>This results in database inconsistencies due to omission.</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
            </a:r>
            <a:br>
              <a:rPr lang="en-US" dirty="0" smtClean="0"/>
            </a:br>
            <a:r>
              <a:rPr lang="en-US" dirty="0" smtClean="0"/>
              <a:t>Properties of Decomposition</a:t>
            </a:r>
            <a:br>
              <a:rPr lang="en-US" dirty="0" smtClean="0"/>
            </a:br>
            <a:endParaRPr lang="en-US" dirty="0"/>
          </a:p>
        </p:txBody>
      </p:sp>
      <p:sp>
        <p:nvSpPr>
          <p:cNvPr id="3" name="Content Placeholder 2"/>
          <p:cNvSpPr>
            <a:spLocks noGrp="1"/>
          </p:cNvSpPr>
          <p:nvPr>
            <p:ph idx="1"/>
          </p:nvPr>
        </p:nvSpPr>
        <p:spPr>
          <a:xfrm>
            <a:off x="457200" y="990600"/>
            <a:ext cx="8229600" cy="5334000"/>
          </a:xfrm>
        </p:spPr>
        <p:txBody>
          <a:bodyPr/>
          <a:lstStyle/>
          <a:p>
            <a:r>
              <a:rPr lang="en-US" sz="2800" b="1" dirty="0" smtClean="0"/>
              <a:t>Following are the properties of Decomposition,</a:t>
            </a:r>
            <a:r>
              <a:rPr lang="en-US" dirty="0" smtClean="0"/>
              <a:t/>
            </a:r>
            <a:br>
              <a:rPr lang="en-US" dirty="0" smtClean="0"/>
            </a:br>
            <a:r>
              <a:rPr lang="en-US" sz="2800" dirty="0" smtClean="0"/>
              <a:t>1. Lossless Decomposition</a:t>
            </a:r>
            <a:br>
              <a:rPr lang="en-US" sz="2800" dirty="0" smtClean="0"/>
            </a:br>
            <a:r>
              <a:rPr lang="en-US" sz="2800" dirty="0" smtClean="0"/>
              <a:t>2. Dependency Preservation</a:t>
            </a:r>
            <a:br>
              <a:rPr lang="en-US" sz="2800" dirty="0" smtClean="0"/>
            </a:br>
            <a:r>
              <a:rPr lang="en-US" sz="2800" dirty="0" smtClean="0"/>
              <a:t>3. Lack of Data Redundancy</a:t>
            </a:r>
          </a:p>
          <a:p>
            <a:pPr>
              <a:buNone/>
            </a:pPr>
            <a:r>
              <a:rPr lang="en-US" sz="2800" b="1" dirty="0" smtClean="0"/>
              <a:t>1. Lossless </a:t>
            </a:r>
            <a:r>
              <a:rPr lang="en-US" sz="2800" b="1" dirty="0" smtClean="0"/>
              <a:t>Decomposition:-</a:t>
            </a:r>
            <a:r>
              <a:rPr lang="en-US" sz="2800" dirty="0" smtClean="0"/>
              <a:t>Decomposition </a:t>
            </a:r>
            <a:r>
              <a:rPr lang="en-US" sz="2800" dirty="0" smtClean="0"/>
              <a:t>must be lossless. It means that the information should not get lost from the relation that is decomposed.</a:t>
            </a:r>
          </a:p>
          <a:p>
            <a:r>
              <a:rPr lang="en-US" sz="2800" dirty="0" smtClean="0"/>
              <a:t>It gives a guarantee that the join will result in the same relation as it was decomposed.</a:t>
            </a:r>
          </a:p>
          <a:p>
            <a:pPr>
              <a:buNone/>
            </a:pPr>
            <a:endParaRPr lang="en-US" sz="2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b="1" dirty="0" smtClean="0"/>
              <a:t>Example:</a:t>
            </a:r>
            <a:r>
              <a:rPr lang="en-US" dirty="0" smtClean="0"/>
              <a:t/>
            </a:r>
            <a:br>
              <a:rPr lang="en-US" dirty="0" smtClean="0"/>
            </a:br>
            <a:r>
              <a:rPr lang="en-US" dirty="0" smtClean="0"/>
              <a:t>Let's take 'E' is the Relational Schema, With instance 'e'; is decomposed into: E1, E2, E3, . . . . En; With instance: e1, e2, e3, . . . . en, If e1 ⋈ e2 ⋈ e3 . . . . ⋈ en, then it is called as </a:t>
            </a:r>
            <a:r>
              <a:rPr lang="en-US" b="1" dirty="0" smtClean="0"/>
              <a:t>'Lossless Join Decomposition'.</a:t>
            </a:r>
            <a:r>
              <a:rPr lang="en-US" dirty="0" smtClean="0"/>
              <a:t/>
            </a:r>
            <a:br>
              <a:rPr lang="en-US" dirty="0" smtClean="0"/>
            </a:br>
            <a:r>
              <a:rPr lang="en-US" dirty="0" smtClean="0"/>
              <a:t/>
            </a:r>
            <a:br>
              <a:rPr lang="en-US" dirty="0" smtClean="0"/>
            </a:br>
            <a:r>
              <a:rPr lang="en-US" dirty="0" smtClean="0"/>
              <a:t>In the above example, it means that, if natural joins of all the decomposition give the original relation, then it is said to be lossless join decomposition.</a:t>
            </a:r>
          </a:p>
          <a:p>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buNone/>
            </a:pPr>
            <a:r>
              <a:rPr lang="en-US" sz="2400" b="1" dirty="0" smtClean="0"/>
              <a:t>Example: &lt;</a:t>
            </a:r>
            <a:r>
              <a:rPr lang="en-US" sz="2400" b="1" dirty="0" err="1" smtClean="0"/>
              <a:t>Employee_Department</a:t>
            </a:r>
            <a:r>
              <a:rPr lang="en-US" sz="2400" b="1" dirty="0" smtClean="0"/>
              <a:t>&gt; Table</a:t>
            </a:r>
            <a:endParaRPr lang="en-US" sz="2400" dirty="0" smtClean="0"/>
          </a:p>
          <a:p>
            <a:pPr>
              <a:buNone/>
            </a:pPr>
            <a:endParaRPr lang="en-US" sz="2400" dirty="0"/>
          </a:p>
        </p:txBody>
      </p:sp>
      <p:pic>
        <p:nvPicPr>
          <p:cNvPr id="4" name="Picture 3" descr="dec.png"/>
          <p:cNvPicPr>
            <a:picLocks noChangeAspect="1"/>
          </p:cNvPicPr>
          <p:nvPr/>
        </p:nvPicPr>
        <p:blipFill>
          <a:blip r:embed="rId2"/>
          <a:stretch>
            <a:fillRect/>
          </a:stretch>
        </p:blipFill>
        <p:spPr>
          <a:xfrm>
            <a:off x="372922" y="838200"/>
            <a:ext cx="8237678" cy="2971800"/>
          </a:xfrm>
          <a:prstGeom prst="rect">
            <a:avLst/>
          </a:prstGeom>
        </p:spPr>
      </p:pic>
      <p:sp>
        <p:nvSpPr>
          <p:cNvPr id="5" name="Rectangle 4"/>
          <p:cNvSpPr/>
          <p:nvPr/>
        </p:nvSpPr>
        <p:spPr>
          <a:xfrm>
            <a:off x="457200" y="3962400"/>
            <a:ext cx="8382000" cy="1569660"/>
          </a:xfrm>
          <a:prstGeom prst="rect">
            <a:avLst/>
          </a:prstGeom>
        </p:spPr>
        <p:txBody>
          <a:bodyPr wrap="square">
            <a:spAutoFit/>
          </a:bodyPr>
          <a:lstStyle/>
          <a:p>
            <a:r>
              <a:rPr lang="en-US" sz="2400" dirty="0" smtClean="0"/>
              <a:t>Decompose the above relation into two relations to check whether a decomposition is lossless or </a:t>
            </a:r>
            <a:r>
              <a:rPr lang="en-US" sz="2400" dirty="0" err="1" smtClean="0"/>
              <a:t>lossy</a:t>
            </a:r>
            <a:r>
              <a:rPr lang="en-US" sz="2400" dirty="0" smtClean="0"/>
              <a:t>.</a:t>
            </a:r>
          </a:p>
          <a:p>
            <a:r>
              <a:rPr lang="en-US" sz="2400" dirty="0" smtClean="0"/>
              <a:t>Now, we have decomposed the relation that is Employee and Department.</a:t>
            </a:r>
            <a:endParaRPr lang="en-US" sz="24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ecomp.png"/>
          <p:cNvPicPr>
            <a:picLocks noGrp="1" noChangeAspect="1"/>
          </p:cNvPicPr>
          <p:nvPr>
            <p:ph idx="1"/>
          </p:nvPr>
        </p:nvPicPr>
        <p:blipFill>
          <a:blip r:embed="rId2"/>
          <a:stretch>
            <a:fillRect/>
          </a:stretch>
        </p:blipFill>
        <p:spPr>
          <a:xfrm>
            <a:off x="241639" y="0"/>
            <a:ext cx="8902361" cy="6324600"/>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r>
              <a:rPr lang="en-US" dirty="0" smtClean="0"/>
              <a:t>Department Schema contains (</a:t>
            </a:r>
            <a:r>
              <a:rPr lang="en-US" dirty="0" err="1" smtClean="0"/>
              <a:t>Deptid</a:t>
            </a:r>
            <a:r>
              <a:rPr lang="en-US" dirty="0" smtClean="0"/>
              <a:t>, </a:t>
            </a:r>
            <a:r>
              <a:rPr lang="en-US" dirty="0" err="1" smtClean="0"/>
              <a:t>Eid</a:t>
            </a:r>
            <a:r>
              <a:rPr lang="en-US" dirty="0" smtClean="0"/>
              <a:t>, </a:t>
            </a:r>
            <a:r>
              <a:rPr lang="en-US" dirty="0" err="1" smtClean="0"/>
              <a:t>DeptName</a:t>
            </a:r>
            <a:r>
              <a:rPr lang="en-US" dirty="0" smtClean="0"/>
              <a:t>).</a:t>
            </a:r>
          </a:p>
          <a:p>
            <a:r>
              <a:rPr lang="en-US" dirty="0" smtClean="0"/>
              <a:t>So, the above decomposition is a Lossless Join Decomposition, because the two relations contains one common field that is '</a:t>
            </a:r>
            <a:r>
              <a:rPr lang="en-US" dirty="0" err="1" smtClean="0"/>
              <a:t>Eid</a:t>
            </a:r>
            <a:r>
              <a:rPr lang="en-US" dirty="0" smtClean="0"/>
              <a:t>' and therefore join is possible.</a:t>
            </a:r>
          </a:p>
          <a:p>
            <a:r>
              <a:rPr lang="en-US" dirty="0" smtClean="0"/>
              <a:t>Now apply natural join on the decomposed relations.</a:t>
            </a:r>
          </a:p>
          <a:p>
            <a:pPr>
              <a:buNone/>
            </a:pP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304800" y="304800"/>
            <a:ext cx="8673171" cy="2667000"/>
          </a:xfrm>
          <a:prstGeom prst="rect">
            <a:avLst/>
          </a:prstGeom>
          <a:noFill/>
          <a:ln w="9525">
            <a:noFill/>
            <a:miter lim="800000"/>
            <a:headEnd/>
            <a:tailEnd/>
          </a:ln>
          <a:effectLst/>
        </p:spPr>
      </p:pic>
      <p:sp>
        <p:nvSpPr>
          <p:cNvPr id="5" name="Rectangle 4"/>
          <p:cNvSpPr/>
          <p:nvPr/>
        </p:nvSpPr>
        <p:spPr>
          <a:xfrm>
            <a:off x="533400" y="3048000"/>
            <a:ext cx="8305800" cy="2677656"/>
          </a:xfrm>
          <a:prstGeom prst="rect">
            <a:avLst/>
          </a:prstGeom>
        </p:spPr>
        <p:txBody>
          <a:bodyPr wrap="square">
            <a:spAutoFit/>
          </a:bodyPr>
          <a:lstStyle/>
          <a:p>
            <a:r>
              <a:rPr lang="en-US" sz="2400" dirty="0" smtClean="0">
                <a:latin typeface="Times New Roman" pitchFamily="18" charset="0"/>
                <a:cs typeface="Times New Roman" pitchFamily="18" charset="0"/>
              </a:rPr>
              <a:t>Hence, the decomposition is </a:t>
            </a:r>
            <a:r>
              <a:rPr lang="en-US" sz="2400" dirty="0" err="1" smtClean="0">
                <a:latin typeface="Times New Roman" pitchFamily="18" charset="0"/>
                <a:cs typeface="Times New Roman" pitchFamily="18" charset="0"/>
              </a:rPr>
              <a:t>Loseless</a:t>
            </a:r>
            <a:r>
              <a:rPr lang="en-US" sz="2400" dirty="0" smtClean="0">
                <a:latin typeface="Times New Roman" pitchFamily="18" charset="0"/>
                <a:cs typeface="Times New Roman" pitchFamily="18" charset="0"/>
              </a:rPr>
              <a:t> Join Decomposition</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If the &lt;Employee&gt; table contains (</a:t>
            </a:r>
            <a:r>
              <a:rPr lang="en-US" sz="2400" dirty="0" err="1" smtClean="0">
                <a:latin typeface="Times New Roman" pitchFamily="18" charset="0"/>
                <a:cs typeface="Times New Roman" pitchFamily="18" charset="0"/>
              </a:rPr>
              <a:t>Eid</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Ename</a:t>
            </a:r>
            <a:r>
              <a:rPr lang="en-US" sz="2400" dirty="0" smtClean="0">
                <a:latin typeface="Times New Roman" pitchFamily="18" charset="0"/>
                <a:cs typeface="Times New Roman" pitchFamily="18" charset="0"/>
              </a:rPr>
              <a:t>, Age, City, Salary) and &lt;Department&gt; table contains (</a:t>
            </a:r>
            <a:r>
              <a:rPr lang="en-US" sz="2400" dirty="0" err="1" smtClean="0">
                <a:latin typeface="Times New Roman" pitchFamily="18" charset="0"/>
                <a:cs typeface="Times New Roman" pitchFamily="18" charset="0"/>
              </a:rPr>
              <a:t>Deptid</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DeptName</a:t>
            </a:r>
            <a:r>
              <a:rPr lang="en-US" sz="2400" dirty="0" smtClean="0">
                <a:latin typeface="Times New Roman" pitchFamily="18" charset="0"/>
                <a:cs typeface="Times New Roman" pitchFamily="18" charset="0"/>
              </a:rPr>
              <a:t>), then it is not possible to join the two tables or relations, because there is no common column between them. And it becomes </a:t>
            </a:r>
            <a:r>
              <a:rPr lang="en-US" sz="2400" b="1" dirty="0" err="1" smtClean="0">
                <a:latin typeface="Times New Roman" pitchFamily="18" charset="0"/>
                <a:cs typeface="Times New Roman" pitchFamily="18" charset="0"/>
              </a:rPr>
              <a:t>Lossy</a:t>
            </a:r>
            <a:r>
              <a:rPr lang="en-US" sz="2400" b="1" dirty="0" smtClean="0">
                <a:latin typeface="Times New Roman" pitchFamily="18" charset="0"/>
                <a:cs typeface="Times New Roman" pitchFamily="18" charset="0"/>
              </a:rPr>
              <a:t> Join Decomposition.</a:t>
            </a:r>
            <a:endParaRPr lang="en-US" sz="2400" dirty="0">
              <a:latin typeface="Times New Roman" pitchFamily="18" charset="0"/>
              <a:cs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 Dependency Preservation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Dependency is an important constraint on the database.</a:t>
            </a:r>
          </a:p>
          <a:p>
            <a:r>
              <a:rPr lang="en-US" dirty="0" smtClean="0"/>
              <a:t>Every dependency must be satisfied by at least one decomposed table.</a:t>
            </a:r>
          </a:p>
          <a:p>
            <a:r>
              <a:rPr lang="en-US" dirty="0" smtClean="0"/>
              <a:t>If  {A-&gt;B} holds</a:t>
            </a:r>
            <a:r>
              <a:rPr lang="en-US" dirty="0" smtClean="0"/>
              <a:t>, then two sets are functional dependent. And, it becomes more useful for checking the dependency easily if both sets in a same relation.</a:t>
            </a:r>
          </a:p>
          <a:p>
            <a:r>
              <a:rPr lang="en-US" dirty="0" smtClean="0"/>
              <a:t>This decomposition property can only be done by maintaining the functional dependency.</a:t>
            </a:r>
          </a:p>
          <a:p>
            <a:r>
              <a:rPr lang="en-US" dirty="0" smtClean="0"/>
              <a:t>In this property, it allows to check the updates without computing the natural join of the database structure.</a:t>
            </a:r>
          </a:p>
          <a:p>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3. Lack of Data Redundancy</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Lack of Data Redundancy is also known as a </a:t>
            </a:r>
            <a:r>
              <a:rPr lang="en-US" b="1" dirty="0" smtClean="0"/>
              <a:t>Repetition of Information.</a:t>
            </a:r>
            <a:endParaRPr lang="en-US" dirty="0" smtClean="0"/>
          </a:p>
          <a:p>
            <a:r>
              <a:rPr lang="en-US" dirty="0" smtClean="0"/>
              <a:t>The proper decomposition should not suffer from any data redundancy.</a:t>
            </a:r>
          </a:p>
          <a:p>
            <a:r>
              <a:rPr lang="en-US" dirty="0" smtClean="0"/>
              <a:t>The careless decomposition may cause a problem with the data.</a:t>
            </a:r>
          </a:p>
          <a:p>
            <a:r>
              <a:rPr lang="en-US" dirty="0" smtClean="0"/>
              <a:t>The lack of data redundancy property may be achieved by Normalization process.</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04801"/>
            <a:ext cx="8382000" cy="685800"/>
          </a:xfrm>
        </p:spPr>
        <p:txBody>
          <a:bodyPr>
            <a:normAutofit fontScale="90000"/>
          </a:bodyPr>
          <a:lstStyle/>
          <a:p>
            <a:r>
              <a:rPr lang="en-US" dirty="0" smtClean="0"/>
              <a:t>Relational  Data  Base Design</a:t>
            </a:r>
            <a:endParaRPr lang="en-US" dirty="0"/>
          </a:p>
        </p:txBody>
      </p:sp>
      <p:sp>
        <p:nvSpPr>
          <p:cNvPr id="3" name="Subtitle 2"/>
          <p:cNvSpPr>
            <a:spLocks noGrp="1"/>
          </p:cNvSpPr>
          <p:nvPr>
            <p:ph type="subTitle" idx="1"/>
          </p:nvPr>
        </p:nvSpPr>
        <p:spPr>
          <a:xfrm>
            <a:off x="685800" y="1219200"/>
            <a:ext cx="8229600" cy="5181600"/>
          </a:xfrm>
        </p:spPr>
        <p:txBody>
          <a:bodyPr>
            <a:normAutofit/>
          </a:bodyPr>
          <a:lstStyle/>
          <a:p>
            <a:pPr algn="l">
              <a:buFont typeface="Wingdings" pitchFamily="2" charset="2"/>
              <a:buChar char="Ø"/>
            </a:pPr>
            <a:r>
              <a:rPr lang="en-US" dirty="0" smtClean="0">
                <a:solidFill>
                  <a:schemeClr val="tx1"/>
                </a:solidFill>
              </a:rPr>
              <a:t>Relational database design (RDD) models information and data into a set of tables with rows and columns. </a:t>
            </a:r>
          </a:p>
          <a:p>
            <a:pPr algn="l">
              <a:buFont typeface="Wingdings" pitchFamily="2" charset="2"/>
              <a:buChar char="Ø"/>
            </a:pPr>
            <a:r>
              <a:rPr lang="en-US" dirty="0" smtClean="0">
                <a:solidFill>
                  <a:schemeClr val="tx1"/>
                </a:solidFill>
              </a:rPr>
              <a:t>Each row of a relation/table represents a record, and each column represents an attribute of data.</a:t>
            </a:r>
          </a:p>
          <a:p>
            <a:pPr algn="l">
              <a:buFont typeface="Wingdings" pitchFamily="2" charset="2"/>
              <a:buChar char="Ø"/>
            </a:pPr>
            <a:r>
              <a:rPr lang="en-US" dirty="0" smtClean="0">
                <a:solidFill>
                  <a:schemeClr val="tx1"/>
                </a:solidFill>
              </a:rPr>
              <a:t> The Structured Query Language (SQL) is used to manipulate relational databases. </a:t>
            </a:r>
          </a:p>
          <a:p>
            <a:pPr algn="l"/>
            <a:endParaRPr lang="en-US" dirty="0" smtClean="0">
              <a:solidFill>
                <a:schemeClr val="tx1"/>
              </a:solidFill>
            </a:endParaRPr>
          </a:p>
          <a:p>
            <a:pPr algn="l"/>
            <a:endParaRPr lang="en-US"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Relational  Data  Base Design</a:t>
            </a:r>
            <a:endParaRPr lang="en-US" dirty="0"/>
          </a:p>
        </p:txBody>
      </p:sp>
      <p:sp>
        <p:nvSpPr>
          <p:cNvPr id="3" name="Content Placeholder 2"/>
          <p:cNvSpPr>
            <a:spLocks noGrp="1"/>
          </p:cNvSpPr>
          <p:nvPr>
            <p:ph idx="1"/>
          </p:nvPr>
        </p:nvSpPr>
        <p:spPr>
          <a:xfrm>
            <a:off x="457200" y="1295400"/>
            <a:ext cx="8229600" cy="4830763"/>
          </a:xfrm>
        </p:spPr>
        <p:txBody>
          <a:bodyPr/>
          <a:lstStyle/>
          <a:p>
            <a:pPr>
              <a:buFont typeface="Wingdings" pitchFamily="2" charset="2"/>
              <a:buChar char="Ø"/>
            </a:pPr>
            <a:r>
              <a:rPr lang="en-US" dirty="0" smtClean="0"/>
              <a:t>The design of a relational database is composed of four stages, where the data are modeled into a set of related tables. </a:t>
            </a:r>
          </a:p>
          <a:p>
            <a:pPr>
              <a:buNone/>
            </a:pPr>
            <a:r>
              <a:rPr lang="en-US" dirty="0" smtClean="0"/>
              <a:t>The stages are:</a:t>
            </a:r>
          </a:p>
          <a:p>
            <a:r>
              <a:rPr lang="en-US" dirty="0" smtClean="0"/>
              <a:t>Define relations/attributes</a:t>
            </a:r>
          </a:p>
          <a:p>
            <a:r>
              <a:rPr lang="en-US" dirty="0" smtClean="0"/>
              <a:t>Define primary keys</a:t>
            </a:r>
          </a:p>
          <a:p>
            <a:r>
              <a:rPr lang="en-US" dirty="0" smtClean="0"/>
              <a:t>Define relationships</a:t>
            </a:r>
          </a:p>
          <a:p>
            <a:r>
              <a:rPr lang="en-US" dirty="0" smtClean="0"/>
              <a:t>Normalization</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3458</TotalTime>
  <Words>4109</Words>
  <Application>Microsoft Office PowerPoint</Application>
  <PresentationFormat>On-screen Show (4:3)</PresentationFormat>
  <Paragraphs>614</Paragraphs>
  <Slides>77</Slides>
  <Notes>0</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Office Theme</vt:lpstr>
      <vt:lpstr>Relational  Database Design</vt:lpstr>
      <vt:lpstr>Relational  Database Design</vt:lpstr>
      <vt:lpstr>Anomalies in DBMS</vt:lpstr>
      <vt:lpstr>Anomalies in DBMS</vt:lpstr>
      <vt:lpstr>Anomalies in DBMS</vt:lpstr>
      <vt:lpstr>Anomalies in DBMS</vt:lpstr>
      <vt:lpstr>Anomalies in DBMS</vt:lpstr>
      <vt:lpstr>Relational  Data  Base Design</vt:lpstr>
      <vt:lpstr>Relational  Data  Base Design</vt:lpstr>
      <vt:lpstr>Relational  Data  Base Design</vt:lpstr>
      <vt:lpstr>Relational  Data  Base Design</vt:lpstr>
      <vt:lpstr>Relational  Data  Base Design</vt:lpstr>
      <vt:lpstr>Relational  Data  Base Design</vt:lpstr>
      <vt:lpstr>Relational  Data  Base Design</vt:lpstr>
      <vt:lpstr>Features of Good Relational Designs</vt:lpstr>
      <vt:lpstr>Disadvantages of Redundancy</vt:lpstr>
      <vt:lpstr>Lesser Null values in tuples</vt:lpstr>
      <vt:lpstr>Cont…</vt:lpstr>
      <vt:lpstr>Atomic Domains and First Normal Form</vt:lpstr>
      <vt:lpstr>Slide 20</vt:lpstr>
      <vt:lpstr>Slide 21</vt:lpstr>
      <vt:lpstr>Slide 22</vt:lpstr>
      <vt:lpstr>Dependency theory-functional dependencies</vt:lpstr>
      <vt:lpstr>Dependency theory-functional dependencies</vt:lpstr>
      <vt:lpstr>Rules of Functional Dependency</vt:lpstr>
      <vt:lpstr>Armstrong’s Axioms for FD</vt:lpstr>
      <vt:lpstr>Rules of Functional Dependencies</vt:lpstr>
      <vt:lpstr>Key terms</vt:lpstr>
      <vt:lpstr>Types of Functional Dependencies</vt:lpstr>
      <vt:lpstr>Multivalued dependency in DBMS </vt:lpstr>
      <vt:lpstr>Slide 31</vt:lpstr>
      <vt:lpstr>Trivial Functional dependency</vt:lpstr>
      <vt:lpstr>Non trivial functional dependency in DBMS </vt:lpstr>
      <vt:lpstr>Slide 34</vt:lpstr>
      <vt:lpstr>Transitive dependency:</vt:lpstr>
      <vt:lpstr>Slide 36</vt:lpstr>
      <vt:lpstr> Closures of a set of functional dependencies </vt:lpstr>
      <vt:lpstr>Slide 38</vt:lpstr>
      <vt:lpstr>Slide 39</vt:lpstr>
      <vt:lpstr>Slide 40</vt:lpstr>
      <vt:lpstr>Candidate key</vt:lpstr>
      <vt:lpstr>Candidate Key</vt:lpstr>
      <vt:lpstr>Slide 43</vt:lpstr>
      <vt:lpstr>Super Key</vt:lpstr>
      <vt:lpstr>Slide 45</vt:lpstr>
      <vt:lpstr>Minimal Cover of FD</vt:lpstr>
      <vt:lpstr>Slide 47</vt:lpstr>
      <vt:lpstr>Slide 48</vt:lpstr>
      <vt:lpstr>Example Problems</vt:lpstr>
      <vt:lpstr>Slide 50</vt:lpstr>
      <vt:lpstr>Slide 51</vt:lpstr>
      <vt:lpstr>Examples</vt:lpstr>
      <vt:lpstr>Normal Forms</vt:lpstr>
      <vt:lpstr> Types of Normal Forms </vt:lpstr>
      <vt:lpstr>Slide 55</vt:lpstr>
      <vt:lpstr> First Normal Form (1NF) </vt:lpstr>
      <vt:lpstr>Slide 57</vt:lpstr>
      <vt:lpstr> Second Normal Form (2NF) </vt:lpstr>
      <vt:lpstr>Slide 59</vt:lpstr>
      <vt:lpstr> Third Normal Form (3NF) </vt:lpstr>
      <vt:lpstr>Slide 61</vt:lpstr>
      <vt:lpstr>Slide 62</vt:lpstr>
      <vt:lpstr>Slide 63</vt:lpstr>
      <vt:lpstr> Boyce Codd normal form (BCNF) </vt:lpstr>
      <vt:lpstr>Slide 65</vt:lpstr>
      <vt:lpstr>Slide 66</vt:lpstr>
      <vt:lpstr>Slide 67</vt:lpstr>
      <vt:lpstr>Decomposition and desirable properties of them</vt:lpstr>
      <vt:lpstr>Cont..</vt:lpstr>
      <vt:lpstr> Properties of Decomposition </vt:lpstr>
      <vt:lpstr>Slide 71</vt:lpstr>
      <vt:lpstr>Slide 72</vt:lpstr>
      <vt:lpstr>Slide 73</vt:lpstr>
      <vt:lpstr>Slide 74</vt:lpstr>
      <vt:lpstr>Slide 75</vt:lpstr>
      <vt:lpstr>2. Dependency Preservation</vt:lpstr>
      <vt:lpstr>3. Lack of Data Redundancy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Relational  Data  Base Design</dc:title>
  <dc:creator>RGUKT</dc:creator>
  <cp:lastModifiedBy>RGUKT</cp:lastModifiedBy>
  <cp:revision>397</cp:revision>
  <dcterms:created xsi:type="dcterms:W3CDTF">2006-08-16T00:00:00Z</dcterms:created>
  <dcterms:modified xsi:type="dcterms:W3CDTF">2022-02-03T06:53:25Z</dcterms:modified>
</cp:coreProperties>
</file>