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327" r:id="rId37"/>
    <p:sldId id="291" r:id="rId38"/>
    <p:sldId id="328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</p:sldIdLst>
  <p:sldSz cx="9144000" cy="6858000" type="screen4x3"/>
  <p:notesSz cx="9144000" cy="6858000"/>
  <p:embeddedFontLst>
    <p:embeddedFont>
      <p:font typeface="Calibri" pitchFamily="34" charset="0"/>
      <p:regular r:id="rId75"/>
      <p:bold r:id="rId76"/>
      <p:italic r:id="rId77"/>
      <p:boldItalic r:id="rId7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4.fntdata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8443" y="192150"/>
            <a:ext cx="7227112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3399" y="1509941"/>
            <a:ext cx="8077200" cy="275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6565" y="2481452"/>
            <a:ext cx="16122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dirty="0">
                <a:latin typeface="Calibri"/>
                <a:cs typeface="Calibri"/>
              </a:rPr>
              <a:t>UN</a:t>
            </a:r>
            <a:r>
              <a:rPr sz="4400" b="0" spc="-15" dirty="0">
                <a:latin typeface="Calibri"/>
                <a:cs typeface="Calibri"/>
              </a:rPr>
              <a:t>I</a:t>
            </a:r>
            <a:r>
              <a:rPr sz="4400" b="0" dirty="0">
                <a:latin typeface="Calibri"/>
                <a:cs typeface="Calibri"/>
              </a:rPr>
              <a:t>T</a:t>
            </a:r>
            <a:r>
              <a:rPr sz="4400" b="0" spc="-5" dirty="0">
                <a:latin typeface="Calibri"/>
                <a:cs typeface="Calibri"/>
              </a:rPr>
              <a:t>-</a:t>
            </a:r>
            <a:r>
              <a:rPr lang="en-IN" sz="4400" b="0" spc="-5" dirty="0"/>
              <a:t>5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37461"/>
            <a:ext cx="8054340" cy="430593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302895" indent="-342900" algn="just">
              <a:lnSpc>
                <a:spcPct val="80000"/>
              </a:lnSpc>
              <a:spcBef>
                <a:spcPts val="745"/>
              </a:spcBef>
              <a:buFont typeface="Arial"/>
              <a:buChar char="•"/>
              <a:tabLst>
                <a:tab pos="355600" algn="l"/>
              </a:tabLst>
            </a:pPr>
            <a:r>
              <a:rPr sz="2700" b="1" dirty="0">
                <a:latin typeface="Calibri"/>
                <a:cs typeface="Calibri"/>
              </a:rPr>
              <a:t>A policy </a:t>
            </a:r>
            <a:r>
              <a:rPr sz="2700" b="1" spc="-5" dirty="0">
                <a:latin typeface="Calibri"/>
                <a:cs typeface="Calibri"/>
              </a:rPr>
              <a:t>can </a:t>
            </a:r>
            <a:r>
              <a:rPr sz="2700" b="1" dirty="0">
                <a:latin typeface="Calibri"/>
                <a:cs typeface="Calibri"/>
              </a:rPr>
              <a:t>be </a:t>
            </a:r>
            <a:r>
              <a:rPr sz="2700" b="1" spc="-10" dirty="0">
                <a:latin typeface="Calibri"/>
                <a:cs typeface="Calibri"/>
              </a:rPr>
              <a:t>defined </a:t>
            </a:r>
            <a:r>
              <a:rPr sz="2700" b="1" dirty="0">
                <a:latin typeface="Calibri"/>
                <a:cs typeface="Calibri"/>
              </a:rPr>
              <a:t>as a </a:t>
            </a:r>
            <a:r>
              <a:rPr sz="2700" b="1" spc="-10" dirty="0">
                <a:latin typeface="Calibri"/>
                <a:cs typeface="Calibri"/>
              </a:rPr>
              <a:t>high-level </a:t>
            </a:r>
            <a:r>
              <a:rPr sz="2700" b="1" spc="-20" dirty="0">
                <a:latin typeface="Calibri"/>
                <a:cs typeface="Calibri"/>
              </a:rPr>
              <a:t>statement </a:t>
            </a:r>
            <a:r>
              <a:rPr sz="2700" b="1" dirty="0">
                <a:latin typeface="Calibri"/>
                <a:cs typeface="Calibri"/>
              </a:rPr>
              <a:t>of  principle or </a:t>
            </a:r>
            <a:r>
              <a:rPr sz="2700" b="1" spc="-10" dirty="0">
                <a:latin typeface="Calibri"/>
                <a:cs typeface="Calibri"/>
              </a:rPr>
              <a:t>course </a:t>
            </a:r>
            <a:r>
              <a:rPr sz="2700" b="1" dirty="0">
                <a:latin typeface="Calibri"/>
                <a:cs typeface="Calibri"/>
              </a:rPr>
              <a:t>of </a:t>
            </a:r>
            <a:r>
              <a:rPr sz="2700" b="1" spc="-5" dirty="0">
                <a:latin typeface="Calibri"/>
                <a:cs typeface="Calibri"/>
              </a:rPr>
              <a:t>action </a:t>
            </a:r>
            <a:r>
              <a:rPr sz="2700" b="1" spc="-10" dirty="0">
                <a:latin typeface="Calibri"/>
                <a:cs typeface="Calibri"/>
              </a:rPr>
              <a:t>that </a:t>
            </a:r>
            <a:r>
              <a:rPr sz="2700" b="1" dirty="0">
                <a:latin typeface="Calibri"/>
                <a:cs typeface="Calibri"/>
              </a:rPr>
              <a:t>is used </a:t>
            </a:r>
            <a:r>
              <a:rPr sz="2700" b="1" spc="-15" dirty="0">
                <a:latin typeface="Calibri"/>
                <a:cs typeface="Calibri"/>
              </a:rPr>
              <a:t>to govern </a:t>
            </a:r>
            <a:r>
              <a:rPr sz="2700" b="1" dirty="0">
                <a:latin typeface="Calibri"/>
                <a:cs typeface="Calibri"/>
              </a:rPr>
              <a:t>a  </a:t>
            </a:r>
            <a:r>
              <a:rPr sz="2700" b="1" spc="-10" dirty="0">
                <a:latin typeface="Calibri"/>
                <a:cs typeface="Calibri"/>
              </a:rPr>
              <a:t>set </a:t>
            </a:r>
            <a:r>
              <a:rPr sz="2700" b="1" dirty="0">
                <a:latin typeface="Calibri"/>
                <a:cs typeface="Calibri"/>
              </a:rPr>
              <a:t>of </a:t>
            </a:r>
            <a:r>
              <a:rPr sz="2700" b="1" spc="-5" dirty="0">
                <a:latin typeface="Calibri"/>
                <a:cs typeface="Calibri"/>
              </a:rPr>
              <a:t>activities </a:t>
            </a:r>
            <a:r>
              <a:rPr sz="2700" b="1" dirty="0">
                <a:latin typeface="Calibri"/>
                <a:cs typeface="Calibri"/>
              </a:rPr>
              <a:t>in an</a:t>
            </a:r>
            <a:r>
              <a:rPr sz="2700" b="1" spc="35" dirty="0">
                <a:latin typeface="Calibri"/>
                <a:cs typeface="Calibri"/>
              </a:rPr>
              <a:t> </a:t>
            </a:r>
            <a:r>
              <a:rPr sz="2700" b="1" spc="-15" dirty="0">
                <a:latin typeface="Calibri"/>
                <a:cs typeface="Calibri"/>
              </a:rPr>
              <a:t>organization.</a:t>
            </a:r>
            <a:endParaRPr sz="2700">
              <a:latin typeface="Calibri"/>
              <a:cs typeface="Calibri"/>
            </a:endParaRPr>
          </a:p>
          <a:p>
            <a:pPr marL="355600" marR="5080" indent="-342900" algn="just">
              <a:lnSpc>
                <a:spcPts val="2590"/>
              </a:lnSpc>
              <a:spcBef>
                <a:spcPts val="630"/>
              </a:spcBef>
              <a:buFont typeface="Arial"/>
              <a:buChar char="•"/>
              <a:tabLst>
                <a:tab pos="355600" algn="l"/>
              </a:tabLst>
            </a:pPr>
            <a:r>
              <a:rPr sz="2700" dirty="0">
                <a:latin typeface="Calibri"/>
                <a:cs typeface="Calibri"/>
              </a:rPr>
              <a:t>A </a:t>
            </a:r>
            <a:r>
              <a:rPr sz="2700" spc="-5" dirty="0">
                <a:latin typeface="Calibri"/>
                <a:cs typeface="Calibri"/>
              </a:rPr>
              <a:t>policy </a:t>
            </a:r>
            <a:r>
              <a:rPr sz="2700" spc="-15" dirty="0">
                <a:latin typeface="Calibri"/>
                <a:cs typeface="Calibri"/>
              </a:rPr>
              <a:t>provides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vision and </a:t>
            </a:r>
            <a:r>
              <a:rPr sz="2700" spc="-15" dirty="0">
                <a:solidFill>
                  <a:srgbClr val="FF0000"/>
                </a:solidFill>
                <a:latin typeface="Calibri"/>
                <a:cs typeface="Calibri"/>
              </a:rPr>
              <a:t>framework </a:t>
            </a:r>
            <a:r>
              <a:rPr sz="2700" spc="-25" dirty="0">
                <a:solidFill>
                  <a:srgbClr val="FF0000"/>
                </a:solidFill>
                <a:latin typeface="Calibri"/>
                <a:cs typeface="Calibri"/>
              </a:rPr>
              <a:t>for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decision 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making.</a:t>
            </a:r>
            <a:endParaRPr sz="2700">
              <a:latin typeface="Calibri"/>
              <a:cs typeface="Calibri"/>
            </a:endParaRPr>
          </a:p>
          <a:p>
            <a:pPr marL="355600" marR="207645" indent="-342900" algn="just">
              <a:lnSpc>
                <a:spcPct val="80000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</a:tabLst>
            </a:pPr>
            <a:r>
              <a:rPr sz="2700" dirty="0">
                <a:latin typeface="Calibri"/>
                <a:cs typeface="Calibri"/>
              </a:rPr>
              <a:t>A </a:t>
            </a:r>
            <a:r>
              <a:rPr sz="2700" spc="-5" dirty="0">
                <a:latin typeface="Calibri"/>
                <a:cs typeface="Calibri"/>
              </a:rPr>
              <a:t>policy </a:t>
            </a:r>
            <a:r>
              <a:rPr sz="2700" spc="-20" dirty="0">
                <a:latin typeface="Calibri"/>
                <a:cs typeface="Calibri"/>
              </a:rPr>
              <a:t>statement </a:t>
            </a:r>
            <a:r>
              <a:rPr sz="2700" spc="-5" dirty="0">
                <a:latin typeface="Calibri"/>
                <a:cs typeface="Calibri"/>
              </a:rPr>
              <a:t>should be </a:t>
            </a:r>
            <a:r>
              <a:rPr sz="2700" spc="-15" dirty="0">
                <a:latin typeface="Calibri"/>
                <a:cs typeface="Calibri"/>
              </a:rPr>
              <a:t>formulated </a:t>
            </a:r>
            <a:r>
              <a:rPr sz="2700" spc="-10" dirty="0">
                <a:latin typeface="Calibri"/>
                <a:cs typeface="Calibri"/>
              </a:rPr>
              <a:t>by </a:t>
            </a:r>
            <a:r>
              <a:rPr sz="2700" dirty="0">
                <a:latin typeface="Calibri"/>
                <a:cs typeface="Calibri"/>
              </a:rPr>
              <a:t>a </a:t>
            </a:r>
            <a:r>
              <a:rPr sz="2700" spc="-10" dirty="0">
                <a:latin typeface="Calibri"/>
                <a:cs typeface="Calibri"/>
              </a:rPr>
              <a:t>team </a:t>
            </a:r>
            <a:r>
              <a:rPr sz="2700" spc="-5" dirty="0">
                <a:latin typeface="Calibri"/>
                <a:cs typeface="Calibri"/>
              </a:rPr>
              <a:t>or  </a:t>
            </a:r>
            <a:r>
              <a:rPr sz="2700" spc="-15" dirty="0">
                <a:latin typeface="Calibri"/>
                <a:cs typeface="Calibri"/>
              </a:rPr>
              <a:t>task </a:t>
            </a:r>
            <a:r>
              <a:rPr sz="2700" spc="-25" dirty="0">
                <a:latin typeface="Calibri"/>
                <a:cs typeface="Calibri"/>
              </a:rPr>
              <a:t>force </a:t>
            </a:r>
            <a:r>
              <a:rPr sz="2700" spc="-10" dirty="0">
                <a:latin typeface="Calibri"/>
                <a:cs typeface="Calibri"/>
              </a:rPr>
              <a:t>consisting </a:t>
            </a:r>
            <a:r>
              <a:rPr sz="2700" spc="-5" dirty="0">
                <a:latin typeface="Calibri"/>
                <a:cs typeface="Calibri"/>
              </a:rPr>
              <a:t>of upper management, </a:t>
            </a:r>
            <a:r>
              <a:rPr sz="2700" spc="-15" dirty="0">
                <a:latin typeface="Calibri"/>
                <a:cs typeface="Calibri"/>
              </a:rPr>
              <a:t>executive  </a:t>
            </a:r>
            <a:r>
              <a:rPr sz="2700" spc="-10" dirty="0">
                <a:latin typeface="Calibri"/>
                <a:cs typeface="Calibri"/>
              </a:rPr>
              <a:t>personnel,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0" dirty="0">
                <a:latin typeface="Calibri"/>
                <a:cs typeface="Calibri"/>
              </a:rPr>
              <a:t>technical</a:t>
            </a:r>
            <a:r>
              <a:rPr sz="2700" spc="-55" dirty="0">
                <a:latin typeface="Calibri"/>
                <a:cs typeface="Calibri"/>
              </a:rPr>
              <a:t> staff.</a:t>
            </a:r>
            <a:endParaRPr sz="2700">
              <a:latin typeface="Calibri"/>
              <a:cs typeface="Calibri"/>
            </a:endParaRPr>
          </a:p>
          <a:p>
            <a:pPr marL="355600" marR="34290" indent="-342900">
              <a:lnSpc>
                <a:spcPct val="8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In the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case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of testing</a:t>
            </a:r>
            <a:r>
              <a:rPr sz="2700" spc="-5" dirty="0">
                <a:latin typeface="Calibri"/>
                <a:cs typeface="Calibri"/>
              </a:rPr>
              <a:t>, </a:t>
            </a:r>
            <a:r>
              <a:rPr sz="2700" dirty="0">
                <a:latin typeface="Calibri"/>
                <a:cs typeface="Calibri"/>
              </a:rPr>
              <a:t>a </a:t>
            </a:r>
            <a:r>
              <a:rPr sz="2700" spc="-10" dirty="0">
                <a:latin typeface="Calibri"/>
                <a:cs typeface="Calibri"/>
              </a:rPr>
              <a:t>testing </a:t>
            </a:r>
            <a:r>
              <a:rPr sz="2700" spc="-5" dirty="0">
                <a:latin typeface="Calibri"/>
                <a:cs typeface="Calibri"/>
              </a:rPr>
              <a:t>policy </a:t>
            </a:r>
            <a:r>
              <a:rPr sz="2700" spc="-20" dirty="0">
                <a:latin typeface="Calibri"/>
                <a:cs typeface="Calibri"/>
              </a:rPr>
              <a:t>statement </a:t>
            </a:r>
            <a:r>
              <a:rPr sz="2700" dirty="0">
                <a:latin typeface="Calibri"/>
                <a:cs typeface="Calibri"/>
              </a:rPr>
              <a:t>is </a:t>
            </a:r>
            <a:r>
              <a:rPr sz="2700" spc="-10" dirty="0">
                <a:latin typeface="Calibri"/>
                <a:cs typeface="Calibri"/>
              </a:rPr>
              <a:t>used  </a:t>
            </a:r>
            <a:r>
              <a:rPr sz="2700" spc="-15" dirty="0">
                <a:latin typeface="Calibri"/>
                <a:cs typeface="Calibri"/>
              </a:rPr>
              <a:t>to </a:t>
            </a:r>
            <a:r>
              <a:rPr sz="2700" dirty="0">
                <a:latin typeface="Calibri"/>
                <a:cs typeface="Calibri"/>
              </a:rPr>
              <a:t>guide the </a:t>
            </a:r>
            <a:r>
              <a:rPr sz="2700" spc="-20" dirty="0">
                <a:solidFill>
                  <a:srgbClr val="FF0000"/>
                </a:solidFill>
                <a:latin typeface="Calibri"/>
                <a:cs typeface="Calibri"/>
              </a:rPr>
              <a:t>course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testing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activities and </a:t>
            </a:r>
            <a:r>
              <a:rPr sz="2700" spc="-20" dirty="0">
                <a:solidFill>
                  <a:srgbClr val="FF0000"/>
                </a:solidFill>
                <a:latin typeface="Calibri"/>
                <a:cs typeface="Calibri"/>
              </a:rPr>
              <a:t>test  </a:t>
            </a:r>
            <a:r>
              <a:rPr sz="2700" spc="-15" dirty="0">
                <a:solidFill>
                  <a:srgbClr val="FF0000"/>
                </a:solidFill>
                <a:latin typeface="Calibri"/>
                <a:cs typeface="Calibri"/>
              </a:rPr>
              <a:t>process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evolution. </a:t>
            </a:r>
            <a:r>
              <a:rPr sz="2700" dirty="0">
                <a:latin typeface="Calibri"/>
                <a:cs typeface="Calibri"/>
              </a:rPr>
              <a:t>It </a:t>
            </a:r>
            <a:r>
              <a:rPr sz="2700" spc="-5" dirty="0">
                <a:latin typeface="Calibri"/>
                <a:cs typeface="Calibri"/>
              </a:rPr>
              <a:t>should be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agreed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upon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as 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workable by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all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 concerned.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6830" y="461899"/>
            <a:ext cx="69335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65" dirty="0"/>
              <a:t>Testing </a:t>
            </a:r>
            <a:r>
              <a:rPr sz="4400" spc="-15" dirty="0"/>
              <a:t>Policy </a:t>
            </a:r>
            <a:r>
              <a:rPr sz="4400" dirty="0"/>
              <a:t>: </a:t>
            </a:r>
            <a:r>
              <a:rPr sz="4400" spc="-20" dirty="0"/>
              <a:t>Organization</a:t>
            </a:r>
            <a:r>
              <a:rPr sz="4400" spc="-15" dirty="0"/>
              <a:t> </a:t>
            </a:r>
            <a:r>
              <a:rPr sz="4400" dirty="0"/>
              <a:t>X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11783" y="1607261"/>
            <a:ext cx="7757159" cy="2953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9375" marR="5080" indent="-67310">
              <a:lnSpc>
                <a:spcPct val="100000"/>
              </a:lnSpc>
              <a:spcBef>
                <a:spcPts val="105"/>
              </a:spcBef>
              <a:tabLst>
                <a:tab pos="511175" algn="l"/>
              </a:tabLst>
            </a:pPr>
            <a:r>
              <a:rPr sz="3200" b="1" dirty="0">
                <a:latin typeface="Calibri"/>
                <a:cs typeface="Calibri"/>
              </a:rPr>
              <a:t>1.	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Delivering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software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the highest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quality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is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our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company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goal. </a:t>
            </a:r>
            <a:r>
              <a:rPr sz="3200" spc="-5" dirty="0">
                <a:latin typeface="Calibri"/>
                <a:cs typeface="Calibri"/>
              </a:rPr>
              <a:t>The presence of </a:t>
            </a:r>
            <a:r>
              <a:rPr sz="3200" spc="-20" dirty="0">
                <a:latin typeface="Calibri"/>
                <a:cs typeface="Calibri"/>
              </a:rPr>
              <a:t>defects  </a:t>
            </a:r>
            <a:r>
              <a:rPr sz="3200" spc="-5" dirty="0">
                <a:latin typeface="Calibri"/>
                <a:cs typeface="Calibri"/>
              </a:rPr>
              <a:t>has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15" dirty="0">
                <a:latin typeface="Calibri"/>
                <a:cs typeface="Calibri"/>
              </a:rPr>
              <a:t>negative </a:t>
            </a:r>
            <a:r>
              <a:rPr sz="3200" dirty="0">
                <a:latin typeface="Calibri"/>
                <a:cs typeface="Calibri"/>
              </a:rPr>
              <a:t>impact </a:t>
            </a:r>
            <a:r>
              <a:rPr sz="3200" spc="-5" dirty="0">
                <a:latin typeface="Calibri"/>
                <a:cs typeface="Calibri"/>
              </a:rPr>
              <a:t>on </a:t>
            </a:r>
            <a:r>
              <a:rPr sz="3200" spc="-15" dirty="0">
                <a:latin typeface="Calibri"/>
                <a:cs typeface="Calibri"/>
              </a:rPr>
              <a:t>software </a:t>
            </a:r>
            <a:r>
              <a:rPr sz="3200" spc="-35" dirty="0">
                <a:latin typeface="Calibri"/>
                <a:cs typeface="Calibri"/>
              </a:rPr>
              <a:t>quality.  </a:t>
            </a:r>
            <a:r>
              <a:rPr sz="3200" spc="-20" dirty="0">
                <a:latin typeface="Calibri"/>
                <a:cs typeface="Calibri"/>
              </a:rPr>
              <a:t>Defects </a:t>
            </a:r>
            <a:r>
              <a:rPr sz="3200" spc="-30" dirty="0">
                <a:latin typeface="Calibri"/>
                <a:cs typeface="Calibri"/>
              </a:rPr>
              <a:t>affect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correctness, </a:t>
            </a:r>
            <a:r>
              <a:rPr sz="3200" spc="-25" dirty="0">
                <a:latin typeface="Calibri"/>
                <a:cs typeface="Calibri"/>
              </a:rPr>
              <a:t>reliability,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5" dirty="0">
                <a:latin typeface="Calibri"/>
                <a:cs typeface="Calibri"/>
              </a:rPr>
              <a:t>usability of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10" dirty="0">
                <a:latin typeface="Calibri"/>
                <a:cs typeface="Calibri"/>
              </a:rPr>
              <a:t>software product, </a:t>
            </a:r>
            <a:r>
              <a:rPr sz="3200" dirty="0">
                <a:latin typeface="Calibri"/>
                <a:cs typeface="Calibri"/>
              </a:rPr>
              <a:t>thus </a:t>
            </a:r>
            <a:r>
              <a:rPr sz="3200" spc="-5" dirty="0">
                <a:latin typeface="Calibri"/>
                <a:cs typeface="Calibri"/>
              </a:rPr>
              <a:t>rendering  </a:t>
            </a:r>
            <a:r>
              <a:rPr sz="3200" dirty="0">
                <a:latin typeface="Calibri"/>
                <a:cs typeface="Calibri"/>
              </a:rPr>
              <a:t>it </a:t>
            </a:r>
            <a:r>
              <a:rPr sz="3200" spc="-15" dirty="0">
                <a:latin typeface="Calibri"/>
                <a:cs typeface="Calibri"/>
              </a:rPr>
              <a:t>unsatisfactory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client.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1783" y="1607261"/>
            <a:ext cx="7724775" cy="2953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9375" marR="5080" indent="-67310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latin typeface="Calibri"/>
                <a:cs typeface="Calibri"/>
              </a:rPr>
              <a:t>2.A </a:t>
            </a:r>
            <a:r>
              <a:rPr sz="3200" spc="-10" dirty="0">
                <a:latin typeface="Calibri"/>
                <a:cs typeface="Calibri"/>
              </a:rPr>
              <a:t>set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15" dirty="0">
                <a:latin typeface="Calibri"/>
                <a:cs typeface="Calibri"/>
              </a:rPr>
              <a:t>testing standards must </a:t>
            </a:r>
            <a:r>
              <a:rPr sz="3200" dirty="0">
                <a:latin typeface="Calibri"/>
                <a:cs typeface="Calibri"/>
              </a:rPr>
              <a:t>be </a:t>
            </a:r>
            <a:r>
              <a:rPr sz="3200" spc="-15" dirty="0">
                <a:latin typeface="Calibri"/>
                <a:cs typeface="Calibri"/>
              </a:rPr>
              <a:t>available 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all </a:t>
            </a:r>
            <a:r>
              <a:rPr sz="3200" spc="-20" dirty="0">
                <a:latin typeface="Calibri"/>
                <a:cs typeface="Calibri"/>
              </a:rPr>
              <a:t>interested </a:t>
            </a:r>
            <a:r>
              <a:rPr sz="3200" spc="-5" dirty="0">
                <a:latin typeface="Calibri"/>
                <a:cs typeface="Calibri"/>
              </a:rPr>
              <a:t>parties </a:t>
            </a:r>
            <a:r>
              <a:rPr sz="3200" dirty="0">
                <a:latin typeface="Calibri"/>
                <a:cs typeface="Calibri"/>
              </a:rPr>
              <a:t>on an  </a:t>
            </a:r>
            <a:r>
              <a:rPr sz="3200" spc="-20" dirty="0">
                <a:latin typeface="Calibri"/>
                <a:cs typeface="Calibri"/>
              </a:rPr>
              <a:t>intraorganization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.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standards contain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descriptions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of all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test-related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documents,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prescribed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templates,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the methods,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tools, 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procedures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to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be used 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32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testing.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77113"/>
            <a:ext cx="8068309" cy="5524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8260" indent="-342900" algn="just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3. </a:t>
            </a:r>
            <a:r>
              <a:rPr sz="2200" spc="-5" dirty="0">
                <a:latin typeface="Calibri"/>
                <a:cs typeface="Calibri"/>
              </a:rPr>
              <a:t>In our </a:t>
            </a:r>
            <a:r>
              <a:rPr sz="2200" spc="-15" dirty="0">
                <a:latin typeface="Calibri"/>
                <a:cs typeface="Calibri"/>
              </a:rPr>
              <a:t>organization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0" dirty="0">
                <a:latin typeface="Calibri"/>
                <a:cs typeface="Calibri"/>
              </a:rPr>
              <a:t>following </a:t>
            </a:r>
            <a:r>
              <a:rPr sz="2200" spc="-5" dirty="0">
                <a:latin typeface="Calibri"/>
                <a:cs typeface="Calibri"/>
              </a:rPr>
              <a:t>apply </a:t>
            </a:r>
            <a:r>
              <a:rPr sz="2200" spc="-20" dirty="0">
                <a:latin typeface="Calibri"/>
                <a:cs typeface="Calibri"/>
              </a:rPr>
              <a:t>to </a:t>
            </a:r>
            <a:r>
              <a:rPr sz="2200" spc="-5" dirty="0">
                <a:latin typeface="Calibri"/>
                <a:cs typeface="Calibri"/>
              </a:rPr>
              <a:t>all </a:t>
            </a:r>
            <a:r>
              <a:rPr sz="2200" spc="-10" dirty="0">
                <a:latin typeface="Calibri"/>
                <a:cs typeface="Calibri"/>
              </a:rPr>
              <a:t>software development/  maintenance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projects: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Calibri"/>
              <a:cs typeface="Calibri"/>
            </a:endParaRPr>
          </a:p>
          <a:p>
            <a:pPr marL="279400" marR="299085" indent="-279400" algn="just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Char char="•"/>
              <a:tabLst>
                <a:tab pos="279400" algn="l"/>
              </a:tabLst>
            </a:pP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Execution-based </a:t>
            </a:r>
            <a:r>
              <a:rPr sz="2200" spc="-15" dirty="0">
                <a:solidFill>
                  <a:srgbClr val="FF0000"/>
                </a:solidFill>
                <a:latin typeface="Calibri"/>
                <a:cs typeface="Calibri"/>
              </a:rPr>
              <a:t>tests </a:t>
            </a:r>
            <a:r>
              <a:rPr sz="2200" spc="-10" dirty="0">
                <a:latin typeface="Calibri"/>
                <a:cs typeface="Calibri"/>
              </a:rPr>
              <a:t>must </a:t>
            </a:r>
            <a:r>
              <a:rPr sz="2200" spc="-5" dirty="0">
                <a:latin typeface="Calibri"/>
                <a:cs typeface="Calibri"/>
              </a:rPr>
              <a:t>be </a:t>
            </a:r>
            <a:r>
              <a:rPr sz="2200" spc="-10" dirty="0">
                <a:latin typeface="Calibri"/>
                <a:cs typeface="Calibri"/>
              </a:rPr>
              <a:t>performed </a:t>
            </a:r>
            <a:r>
              <a:rPr sz="2200" spc="-15" dirty="0">
                <a:latin typeface="Calibri"/>
                <a:cs typeface="Calibri"/>
              </a:rPr>
              <a:t>at several </a:t>
            </a:r>
            <a:r>
              <a:rPr sz="2200" spc="-10" dirty="0">
                <a:latin typeface="Calibri"/>
                <a:cs typeface="Calibri"/>
              </a:rPr>
              <a:t>levels such </a:t>
            </a:r>
            <a:r>
              <a:rPr sz="2200" spc="-5" dirty="0">
                <a:latin typeface="Calibri"/>
                <a:cs typeface="Calibri"/>
              </a:rPr>
              <a:t>as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 unit , </a:t>
            </a:r>
            <a:r>
              <a:rPr sz="2200" spc="-15" dirty="0">
                <a:solidFill>
                  <a:srgbClr val="FF0000"/>
                </a:solidFill>
                <a:latin typeface="Calibri"/>
                <a:cs typeface="Calibri"/>
              </a:rPr>
              <a:t>integration, </a:t>
            </a:r>
            <a:r>
              <a:rPr sz="2200" spc="-20" dirty="0">
                <a:solidFill>
                  <a:srgbClr val="FF0000"/>
                </a:solidFill>
                <a:latin typeface="Calibri"/>
                <a:cs typeface="Calibri"/>
              </a:rPr>
              <a:t>system,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acceptance tests </a:t>
            </a:r>
            <a:r>
              <a:rPr sz="2200" spc="-5" dirty="0">
                <a:latin typeface="Calibri"/>
                <a:cs typeface="Calibri"/>
              </a:rPr>
              <a:t>as </a:t>
            </a:r>
            <a:r>
              <a:rPr sz="2200" spc="-15" dirty="0">
                <a:latin typeface="Calibri"/>
                <a:cs typeface="Calibri"/>
              </a:rPr>
              <a:t>appropriate </a:t>
            </a:r>
            <a:r>
              <a:rPr sz="2200" spc="-25" dirty="0">
                <a:latin typeface="Calibri"/>
                <a:cs typeface="Calibri"/>
              </a:rPr>
              <a:t>for  </a:t>
            </a:r>
            <a:r>
              <a:rPr sz="2200" spc="-5" dirty="0">
                <a:latin typeface="Calibri"/>
                <a:cs typeface="Calibri"/>
              </a:rPr>
              <a:t>each </a:t>
            </a:r>
            <a:r>
              <a:rPr sz="2200" spc="-10" dirty="0">
                <a:latin typeface="Calibri"/>
                <a:cs typeface="Calibri"/>
              </a:rPr>
              <a:t>software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product.</a:t>
            </a:r>
            <a:endParaRPr sz="2200">
              <a:latin typeface="Calibri"/>
              <a:cs typeface="Calibri"/>
            </a:endParaRPr>
          </a:p>
          <a:p>
            <a:pPr marL="279400" marR="5080" indent="-279400" algn="just">
              <a:lnSpc>
                <a:spcPct val="100000"/>
              </a:lnSpc>
              <a:spcBef>
                <a:spcPts val="530"/>
              </a:spcBef>
              <a:buClr>
                <a:srgbClr val="000000"/>
              </a:buClr>
              <a:buChar char="•"/>
              <a:tabLst>
                <a:tab pos="279400" algn="l"/>
              </a:tabLst>
            </a:pPr>
            <a:r>
              <a:rPr sz="2200" spc="-15" dirty="0">
                <a:solidFill>
                  <a:srgbClr val="FF0000"/>
                </a:solidFill>
                <a:latin typeface="Calibri"/>
                <a:cs typeface="Calibri"/>
              </a:rPr>
              <a:t>Systematic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approaches </a:t>
            </a:r>
            <a:r>
              <a:rPr sz="2200" spc="-20" dirty="0">
                <a:latin typeface="Calibri"/>
                <a:cs typeface="Calibri"/>
              </a:rPr>
              <a:t>to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design must </a:t>
            </a:r>
            <a:r>
              <a:rPr sz="2200" spc="-5" dirty="0">
                <a:latin typeface="Calibri"/>
                <a:cs typeface="Calibri"/>
              </a:rPr>
              <a:t>be </a:t>
            </a:r>
            <a:r>
              <a:rPr sz="2200" spc="-10" dirty="0">
                <a:latin typeface="Calibri"/>
                <a:cs typeface="Calibri"/>
              </a:rPr>
              <a:t>employed that </a:t>
            </a:r>
            <a:r>
              <a:rPr sz="2200" spc="-5" dirty="0">
                <a:latin typeface="Calibri"/>
                <a:cs typeface="Calibri"/>
              </a:rPr>
              <a:t>include  </a:t>
            </a:r>
            <a:r>
              <a:rPr sz="2200" spc="-10" dirty="0">
                <a:latin typeface="Calibri"/>
                <a:cs typeface="Calibri"/>
              </a:rPr>
              <a:t>application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5" dirty="0">
                <a:latin typeface="Calibri"/>
                <a:cs typeface="Calibri"/>
              </a:rPr>
              <a:t>both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white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and black </a:t>
            </a:r>
            <a:r>
              <a:rPr sz="2200" spc="-20" dirty="0">
                <a:solidFill>
                  <a:srgbClr val="FF0000"/>
                </a:solidFill>
                <a:latin typeface="Calibri"/>
                <a:cs typeface="Calibri"/>
              </a:rPr>
              <a:t>box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testing</a:t>
            </a:r>
            <a:r>
              <a:rPr sz="22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methods.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Char char="•"/>
            </a:pPr>
            <a:endParaRPr sz="3000">
              <a:latin typeface="Calibri"/>
              <a:cs typeface="Calibri"/>
            </a:endParaRPr>
          </a:p>
          <a:p>
            <a:pPr marL="279400" marR="161925" indent="-279400" algn="just">
              <a:lnSpc>
                <a:spcPct val="100000"/>
              </a:lnSpc>
              <a:buClr>
                <a:srgbClr val="000000"/>
              </a:buClr>
              <a:buChar char="•"/>
              <a:tabLst>
                <a:tab pos="279400" algn="l"/>
              </a:tabLst>
            </a:pPr>
            <a:r>
              <a:rPr sz="2200" spc="-20" dirty="0">
                <a:solidFill>
                  <a:srgbClr val="FF0000"/>
                </a:solidFill>
                <a:latin typeface="Calibri"/>
                <a:cs typeface="Calibri"/>
              </a:rPr>
              <a:t>Reviews </a:t>
            </a:r>
            <a:r>
              <a:rPr sz="2200" spc="-5" dirty="0">
                <a:latin typeface="Calibri"/>
                <a:cs typeface="Calibri"/>
              </a:rPr>
              <a:t>of all major </a:t>
            </a:r>
            <a:r>
              <a:rPr sz="2200" spc="-15" dirty="0">
                <a:latin typeface="Calibri"/>
                <a:cs typeface="Calibri"/>
              </a:rPr>
              <a:t>product </a:t>
            </a:r>
            <a:r>
              <a:rPr sz="2200" spc="-10" dirty="0">
                <a:latin typeface="Calibri"/>
                <a:cs typeface="Calibri"/>
              </a:rPr>
              <a:t>deliverables </a:t>
            </a:r>
            <a:r>
              <a:rPr sz="2200" spc="-5" dirty="0">
                <a:latin typeface="Calibri"/>
                <a:cs typeface="Calibri"/>
              </a:rPr>
              <a:t>such as </a:t>
            </a:r>
            <a:r>
              <a:rPr sz="2200" spc="-10" dirty="0">
                <a:latin typeface="Calibri"/>
                <a:cs typeface="Calibri"/>
              </a:rPr>
              <a:t>requirements </a:t>
            </a:r>
            <a:r>
              <a:rPr sz="2200" spc="-5" dirty="0">
                <a:latin typeface="Calibri"/>
                <a:cs typeface="Calibri"/>
              </a:rPr>
              <a:t>and  design documents, </a:t>
            </a:r>
            <a:r>
              <a:rPr sz="2200" spc="-10" dirty="0">
                <a:latin typeface="Calibri"/>
                <a:cs typeface="Calibri"/>
              </a:rPr>
              <a:t>code,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5" dirty="0">
                <a:latin typeface="Calibri"/>
                <a:cs typeface="Calibri"/>
              </a:rPr>
              <a:t>plans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are</a:t>
            </a:r>
            <a:r>
              <a:rPr sz="2200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required.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Char char="•"/>
            </a:pPr>
            <a:endParaRPr sz="3000">
              <a:latin typeface="Calibri"/>
              <a:cs typeface="Calibri"/>
            </a:endParaRPr>
          </a:p>
          <a:p>
            <a:pPr marL="278765" marR="365760" indent="-278765">
              <a:lnSpc>
                <a:spcPct val="100000"/>
              </a:lnSpc>
              <a:buClr>
                <a:srgbClr val="000000"/>
              </a:buClr>
              <a:buChar char="•"/>
              <a:tabLst>
                <a:tab pos="278765" algn="l"/>
                <a:tab pos="279400" algn="l"/>
              </a:tabLst>
            </a:pPr>
            <a:r>
              <a:rPr sz="2200" spc="-35" dirty="0">
                <a:solidFill>
                  <a:srgbClr val="FF0000"/>
                </a:solidFill>
                <a:latin typeface="Calibri"/>
                <a:cs typeface="Calibri"/>
              </a:rPr>
              <a:t>Testing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must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be planned </a:t>
            </a:r>
            <a:r>
              <a:rPr sz="2200" spc="-25" dirty="0">
                <a:solidFill>
                  <a:srgbClr val="FF0000"/>
                </a:solidFill>
                <a:latin typeface="Calibri"/>
                <a:cs typeface="Calibri"/>
              </a:rPr>
              <a:t>for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all projects</a:t>
            </a:r>
            <a:r>
              <a:rPr sz="2200" spc="-5" dirty="0">
                <a:latin typeface="Calibri"/>
                <a:cs typeface="Calibri"/>
              </a:rPr>
              <a:t>. Plans </a:t>
            </a:r>
            <a:r>
              <a:rPr sz="2200" spc="-15" dirty="0">
                <a:latin typeface="Calibri"/>
                <a:cs typeface="Calibri"/>
              </a:rPr>
              <a:t>must </a:t>
            </a:r>
            <a:r>
              <a:rPr sz="2200" spc="-5" dirty="0">
                <a:latin typeface="Calibri"/>
                <a:cs typeface="Calibri"/>
              </a:rPr>
              <a:t>be </a:t>
            </a:r>
            <a:r>
              <a:rPr sz="2200" spc="-10" dirty="0">
                <a:latin typeface="Calibri"/>
                <a:cs typeface="Calibri"/>
              </a:rPr>
              <a:t>developed  </a:t>
            </a:r>
            <a:r>
              <a:rPr sz="2200" spc="-20" dirty="0">
                <a:latin typeface="Calibri"/>
                <a:cs typeface="Calibri"/>
              </a:rPr>
              <a:t>for </a:t>
            </a:r>
            <a:r>
              <a:rPr sz="2200" spc="-5" dirty="0">
                <a:latin typeface="Calibri"/>
                <a:cs typeface="Calibri"/>
              </a:rPr>
              <a:t>all </a:t>
            </a:r>
            <a:r>
              <a:rPr sz="2200" spc="-10" dirty="0">
                <a:latin typeface="Calibri"/>
                <a:cs typeface="Calibri"/>
              </a:rPr>
              <a:t>levels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15" dirty="0">
                <a:latin typeface="Calibri"/>
                <a:cs typeface="Calibri"/>
              </a:rPr>
              <a:t>execution </a:t>
            </a:r>
            <a:r>
              <a:rPr sz="2200" spc="-5" dirty="0">
                <a:latin typeface="Calibri"/>
                <a:cs typeface="Calibri"/>
              </a:rPr>
              <a:t>based </a:t>
            </a:r>
            <a:r>
              <a:rPr sz="2200" spc="-10" dirty="0">
                <a:latin typeface="Calibri"/>
                <a:cs typeface="Calibri"/>
              </a:rPr>
              <a:t>testing </a:t>
            </a:r>
            <a:r>
              <a:rPr sz="2200" spc="-5" dirty="0">
                <a:latin typeface="Calibri"/>
                <a:cs typeface="Calibri"/>
              </a:rPr>
              <a:t>as </a:t>
            </a:r>
            <a:r>
              <a:rPr sz="2200" spc="-10" dirty="0">
                <a:latin typeface="Calibri"/>
                <a:cs typeface="Calibri"/>
              </a:rPr>
              <a:t>well </a:t>
            </a:r>
            <a:r>
              <a:rPr sz="2200" spc="-5" dirty="0">
                <a:latin typeface="Calibri"/>
                <a:cs typeface="Calibri"/>
              </a:rPr>
              <a:t>as </a:t>
            </a:r>
            <a:r>
              <a:rPr sz="2200" spc="-20" dirty="0">
                <a:latin typeface="Calibri"/>
                <a:cs typeface="Calibri"/>
              </a:rPr>
              <a:t>for </a:t>
            </a:r>
            <a:r>
              <a:rPr sz="2200" spc="-15" dirty="0">
                <a:latin typeface="Calibri"/>
                <a:cs typeface="Calibri"/>
              </a:rPr>
              <a:t>reviews </a:t>
            </a:r>
            <a:r>
              <a:rPr sz="2200" spc="-5" dirty="0">
                <a:latin typeface="Calibri"/>
                <a:cs typeface="Calibri"/>
              </a:rPr>
              <a:t>of  </a:t>
            </a:r>
            <a:r>
              <a:rPr sz="2200" spc="-10" dirty="0">
                <a:latin typeface="Calibri"/>
                <a:cs typeface="Calibri"/>
              </a:rPr>
              <a:t>deliverables.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874522"/>
            <a:ext cx="7907020" cy="51314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43204" marR="247650" indent="-243204">
              <a:lnSpc>
                <a:spcPts val="2400"/>
              </a:lnSpc>
              <a:spcBef>
                <a:spcPts val="675"/>
              </a:spcBef>
              <a:buClr>
                <a:srgbClr val="000000"/>
              </a:buClr>
              <a:buChar char="•"/>
              <a:tabLst>
                <a:tab pos="243204" algn="l"/>
              </a:tabLst>
            </a:pPr>
            <a:r>
              <a:rPr sz="2500" spc="-40" dirty="0">
                <a:solidFill>
                  <a:srgbClr val="FF0000"/>
                </a:solidFill>
                <a:latin typeface="Calibri"/>
                <a:cs typeface="Calibri"/>
              </a:rPr>
              <a:t>Testing </a:t>
            </a:r>
            <a:r>
              <a:rPr sz="2500" dirty="0">
                <a:solidFill>
                  <a:srgbClr val="FF0000"/>
                </a:solidFill>
                <a:latin typeface="Calibri"/>
                <a:cs typeface="Calibri"/>
              </a:rPr>
              <a:t>activities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must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be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monitored using measurements 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spc="-10" dirty="0">
                <a:latin typeface="Calibri"/>
                <a:cs typeface="Calibri"/>
              </a:rPr>
              <a:t>milestones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latin typeface="Calibri"/>
                <a:cs typeface="Calibri"/>
              </a:rPr>
              <a:t>ensure that </a:t>
            </a:r>
            <a:r>
              <a:rPr sz="2500" spc="-5" dirty="0">
                <a:latin typeface="Calibri"/>
                <a:cs typeface="Calibri"/>
              </a:rPr>
              <a:t>they </a:t>
            </a:r>
            <a:r>
              <a:rPr sz="2500" spc="-10" dirty="0">
                <a:latin typeface="Calibri"/>
                <a:cs typeface="Calibri"/>
              </a:rPr>
              <a:t>are proceeding  according </a:t>
            </a:r>
            <a:r>
              <a:rPr sz="2500" spc="-15" dirty="0">
                <a:latin typeface="Calibri"/>
                <a:cs typeface="Calibri"/>
              </a:rPr>
              <a:t>to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plan.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Char char="•"/>
            </a:pPr>
            <a:endParaRPr sz="2950">
              <a:latin typeface="Calibri"/>
              <a:cs typeface="Calibri"/>
            </a:endParaRPr>
          </a:p>
          <a:p>
            <a:pPr marL="243204" marR="5080" indent="-243204">
              <a:lnSpc>
                <a:spcPct val="80000"/>
              </a:lnSpc>
              <a:buClr>
                <a:srgbClr val="000000"/>
              </a:buClr>
              <a:buChar char="•"/>
              <a:tabLst>
                <a:tab pos="243204" algn="l"/>
              </a:tabLst>
            </a:pPr>
            <a:r>
              <a:rPr sz="2500" spc="-40" dirty="0">
                <a:solidFill>
                  <a:srgbClr val="FF0000"/>
                </a:solidFill>
                <a:latin typeface="Calibri"/>
                <a:cs typeface="Calibri"/>
              </a:rPr>
              <a:t>Testing </a:t>
            </a:r>
            <a:r>
              <a:rPr sz="2500" dirty="0">
                <a:solidFill>
                  <a:srgbClr val="FF0000"/>
                </a:solidFill>
                <a:latin typeface="Calibri"/>
                <a:cs typeface="Calibri"/>
              </a:rPr>
              <a:t>activities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must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be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integrated into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software </a:t>
            </a:r>
            <a:r>
              <a:rPr sz="2500" spc="-20" dirty="0">
                <a:solidFill>
                  <a:srgbClr val="FF0000"/>
                </a:solidFill>
                <a:latin typeface="Calibri"/>
                <a:cs typeface="Calibri"/>
              </a:rPr>
              <a:t>life 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cycle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and carried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out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parallel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with </a:t>
            </a:r>
            <a:r>
              <a:rPr sz="2500" dirty="0">
                <a:solidFill>
                  <a:srgbClr val="FF0000"/>
                </a:solidFill>
                <a:latin typeface="Calibri"/>
                <a:cs typeface="Calibri"/>
              </a:rPr>
              <a:t>other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development  </a:t>
            </a:r>
            <a:r>
              <a:rPr sz="2500" dirty="0">
                <a:solidFill>
                  <a:srgbClr val="FF0000"/>
                </a:solidFill>
                <a:latin typeface="Calibri"/>
                <a:cs typeface="Calibri"/>
              </a:rPr>
              <a:t>activities. </a:t>
            </a:r>
            <a:r>
              <a:rPr sz="2500" spc="-10" dirty="0">
                <a:latin typeface="Calibri"/>
                <a:cs typeface="Calibri"/>
              </a:rPr>
              <a:t>The extended </a:t>
            </a:r>
            <a:r>
              <a:rPr sz="2500" spc="-5" dirty="0">
                <a:latin typeface="Calibri"/>
                <a:cs typeface="Calibri"/>
              </a:rPr>
              <a:t>modified V-model as </a:t>
            </a:r>
            <a:r>
              <a:rPr sz="2500" spc="-10" dirty="0">
                <a:latin typeface="Calibri"/>
                <a:cs typeface="Calibri"/>
              </a:rPr>
              <a:t>shown </a:t>
            </a:r>
            <a:r>
              <a:rPr sz="2500" spc="-5" dirty="0">
                <a:latin typeface="Calibri"/>
                <a:cs typeface="Calibri"/>
              </a:rPr>
              <a:t>in the  </a:t>
            </a:r>
            <a:r>
              <a:rPr sz="2500" spc="-10" dirty="0">
                <a:latin typeface="Calibri"/>
                <a:cs typeface="Calibri"/>
              </a:rPr>
              <a:t>testing </a:t>
            </a:r>
            <a:r>
              <a:rPr sz="2500" spc="-15" dirty="0">
                <a:latin typeface="Calibri"/>
                <a:cs typeface="Calibri"/>
              </a:rPr>
              <a:t>standards </a:t>
            </a:r>
            <a:r>
              <a:rPr sz="2500" spc="-10" dirty="0">
                <a:latin typeface="Calibri"/>
                <a:cs typeface="Calibri"/>
              </a:rPr>
              <a:t>document </a:t>
            </a:r>
            <a:r>
              <a:rPr sz="2500" spc="-5" dirty="0">
                <a:latin typeface="Calibri"/>
                <a:cs typeface="Calibri"/>
              </a:rPr>
              <a:t>has been </a:t>
            </a:r>
            <a:r>
              <a:rPr sz="2500" spc="-10" dirty="0">
                <a:latin typeface="Calibri"/>
                <a:cs typeface="Calibri"/>
              </a:rPr>
              <a:t>adopted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latin typeface="Calibri"/>
                <a:cs typeface="Calibri"/>
              </a:rPr>
              <a:t>support  </a:t>
            </a:r>
            <a:r>
              <a:rPr sz="2500" spc="-5" dirty="0">
                <a:latin typeface="Calibri"/>
                <a:cs typeface="Calibri"/>
              </a:rPr>
              <a:t>this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goal.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Calibri"/>
              <a:buChar char="•"/>
            </a:pPr>
            <a:endParaRPr sz="2900">
              <a:latin typeface="Calibri"/>
              <a:cs typeface="Calibri"/>
            </a:endParaRPr>
          </a:p>
          <a:p>
            <a:pPr marL="243204" marR="188595" indent="-243204">
              <a:lnSpc>
                <a:spcPts val="2400"/>
              </a:lnSpc>
              <a:buClr>
                <a:srgbClr val="000000"/>
              </a:buClr>
              <a:buChar char="•"/>
              <a:tabLst>
                <a:tab pos="243204" algn="l"/>
              </a:tabLst>
            </a:pP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Defects </a:t>
            </a:r>
            <a:r>
              <a:rPr sz="2500" spc="-15" dirty="0">
                <a:latin typeface="Calibri"/>
                <a:cs typeface="Calibri"/>
              </a:rPr>
              <a:t>uncovered </a:t>
            </a:r>
            <a:r>
              <a:rPr sz="2500" spc="-10" dirty="0">
                <a:latin typeface="Calibri"/>
                <a:cs typeface="Calibri"/>
              </a:rPr>
              <a:t>during </a:t>
            </a:r>
            <a:r>
              <a:rPr sz="2500" spc="-5" dirty="0">
                <a:latin typeface="Calibri"/>
                <a:cs typeface="Calibri"/>
              </a:rPr>
              <a:t>each </a:t>
            </a:r>
            <a:r>
              <a:rPr sz="2500" spc="-15" dirty="0">
                <a:latin typeface="Calibri"/>
                <a:cs typeface="Calibri"/>
              </a:rPr>
              <a:t>test must </a:t>
            </a:r>
            <a:r>
              <a:rPr sz="2500" spc="-5" dirty="0">
                <a:latin typeface="Calibri"/>
                <a:cs typeface="Calibri"/>
              </a:rPr>
              <a:t>be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classified and 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recorded.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Char char="•"/>
            </a:pPr>
            <a:endParaRPr sz="2950">
              <a:latin typeface="Calibri"/>
              <a:cs typeface="Calibri"/>
            </a:endParaRPr>
          </a:p>
          <a:p>
            <a:pPr marL="242570" marR="316865" indent="-242570">
              <a:lnSpc>
                <a:spcPts val="2400"/>
              </a:lnSpc>
              <a:spcBef>
                <a:spcPts val="5"/>
              </a:spcBef>
              <a:buChar char="•"/>
              <a:tabLst>
                <a:tab pos="242570" algn="l"/>
              </a:tabLst>
            </a:pPr>
            <a:r>
              <a:rPr sz="2500" spc="-15" dirty="0">
                <a:latin typeface="Calibri"/>
                <a:cs typeface="Calibri"/>
              </a:rPr>
              <a:t>There must </a:t>
            </a:r>
            <a:r>
              <a:rPr sz="2500" spc="-5" dirty="0">
                <a:latin typeface="Calibri"/>
                <a:cs typeface="Calibri"/>
              </a:rPr>
              <a:t>be a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training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program </a:t>
            </a:r>
            <a:r>
              <a:rPr sz="2500" spc="-15" dirty="0">
                <a:latin typeface="Calibri"/>
                <a:cs typeface="Calibri"/>
              </a:rPr>
              <a:t>to ensure </a:t>
            </a:r>
            <a:r>
              <a:rPr sz="2500" spc="-10" dirty="0">
                <a:latin typeface="Calibri"/>
                <a:cs typeface="Calibri"/>
              </a:rPr>
              <a:t>that </a:t>
            </a: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spc="-15" dirty="0">
                <a:latin typeface="Calibri"/>
                <a:cs typeface="Calibri"/>
              </a:rPr>
              <a:t>best  </a:t>
            </a:r>
            <a:r>
              <a:rPr sz="2500" spc="-10" dirty="0">
                <a:latin typeface="Calibri"/>
                <a:cs typeface="Calibri"/>
              </a:rPr>
              <a:t>testing practices </a:t>
            </a:r>
            <a:r>
              <a:rPr sz="2500" spc="-15" dirty="0">
                <a:latin typeface="Calibri"/>
                <a:cs typeface="Calibri"/>
              </a:rPr>
              <a:t>are </a:t>
            </a:r>
            <a:r>
              <a:rPr sz="2500" spc="-10" dirty="0">
                <a:latin typeface="Calibri"/>
                <a:cs typeface="Calibri"/>
              </a:rPr>
              <a:t>employed by </a:t>
            </a: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spc="-10" dirty="0">
                <a:latin typeface="Calibri"/>
                <a:cs typeface="Calibri"/>
              </a:rPr>
              <a:t>testing</a:t>
            </a:r>
            <a:r>
              <a:rPr sz="2500" spc="135" dirty="0">
                <a:latin typeface="Calibri"/>
                <a:cs typeface="Calibri"/>
              </a:rPr>
              <a:t> </a:t>
            </a:r>
            <a:r>
              <a:rPr sz="2500" spc="-50" dirty="0">
                <a:latin typeface="Calibri"/>
                <a:cs typeface="Calibri"/>
              </a:rPr>
              <a:t>staff.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87197"/>
            <a:ext cx="8040370" cy="560451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819"/>
              </a:spcBef>
              <a:buFont typeface="Calibri"/>
              <a:buAutoNum type="arabicPeriod" startAt="4"/>
              <a:tabLst>
                <a:tab pos="393700" algn="l"/>
              </a:tabLst>
            </a:pPr>
            <a:r>
              <a:rPr dirty="0"/>
              <a:t>	</a:t>
            </a:r>
            <a:r>
              <a:rPr sz="3000" spc="-5" dirty="0">
                <a:latin typeface="Calibri"/>
                <a:cs typeface="Calibri"/>
              </a:rPr>
              <a:t>Because </a:t>
            </a:r>
            <a:r>
              <a:rPr sz="3000" spc="-10" dirty="0">
                <a:latin typeface="Calibri"/>
                <a:cs typeface="Calibri"/>
              </a:rPr>
              <a:t>testing </a:t>
            </a:r>
            <a:r>
              <a:rPr sz="3000" dirty="0">
                <a:latin typeface="Calibri"/>
                <a:cs typeface="Calibri"/>
              </a:rPr>
              <a:t>is an activity </a:t>
            </a:r>
            <a:r>
              <a:rPr sz="3000" spc="-5" dirty="0">
                <a:latin typeface="Calibri"/>
                <a:cs typeface="Calibri"/>
              </a:rPr>
              <a:t>that </a:t>
            </a:r>
            <a:r>
              <a:rPr sz="3000" spc="-15" dirty="0">
                <a:latin typeface="Calibri"/>
                <a:cs typeface="Calibri"/>
              </a:rPr>
              <a:t>requires </a:t>
            </a:r>
            <a:r>
              <a:rPr sz="3000" spc="-5" dirty="0">
                <a:latin typeface="Calibri"/>
                <a:cs typeface="Calibri"/>
              </a:rPr>
              <a:t>special  </a:t>
            </a:r>
            <a:r>
              <a:rPr sz="3000" spc="-10" dirty="0">
                <a:latin typeface="Calibri"/>
                <a:cs typeface="Calibri"/>
              </a:rPr>
              <a:t>training </a:t>
            </a:r>
            <a:r>
              <a:rPr sz="3000" dirty="0">
                <a:latin typeface="Calibri"/>
                <a:cs typeface="Calibri"/>
              </a:rPr>
              <a:t>and an impartial </a:t>
            </a:r>
            <a:r>
              <a:rPr sz="3000" spc="-5" dirty="0">
                <a:latin typeface="Calibri"/>
                <a:cs typeface="Calibri"/>
              </a:rPr>
              <a:t>view of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software, it  must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carried out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by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an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independent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testing  group</a:t>
            </a:r>
            <a:r>
              <a:rPr sz="3000" spc="-15" dirty="0">
                <a:latin typeface="Calibri"/>
                <a:cs typeface="Calibri"/>
              </a:rPr>
              <a:t>. </a:t>
            </a:r>
            <a:r>
              <a:rPr sz="3000" spc="-10" dirty="0">
                <a:latin typeface="Calibri"/>
                <a:cs typeface="Calibri"/>
              </a:rPr>
              <a:t>Communication lines must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spc="-10" dirty="0">
                <a:latin typeface="Calibri"/>
                <a:cs typeface="Calibri"/>
              </a:rPr>
              <a:t>established 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support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cooperation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between </a:t>
            </a:r>
            <a:r>
              <a:rPr sz="3000" spc="-25" dirty="0">
                <a:solidFill>
                  <a:srgbClr val="FF0000"/>
                </a:solidFill>
                <a:latin typeface="Calibri"/>
                <a:cs typeface="Calibri"/>
              </a:rPr>
              <a:t>testers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and 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developers </a:t>
            </a:r>
            <a:r>
              <a:rPr sz="3000" spc="-15" dirty="0">
                <a:latin typeface="Calibri"/>
                <a:cs typeface="Calibri"/>
              </a:rPr>
              <a:t>to ensure </a:t>
            </a:r>
            <a:r>
              <a:rPr sz="3000" spc="-10" dirty="0">
                <a:latin typeface="Calibri"/>
                <a:cs typeface="Calibri"/>
              </a:rPr>
              <a:t>that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software </a:t>
            </a:r>
            <a:r>
              <a:rPr sz="3000" dirty="0">
                <a:latin typeface="Calibri"/>
                <a:cs typeface="Calibri"/>
              </a:rPr>
              <a:t>is </a:t>
            </a:r>
            <a:r>
              <a:rPr sz="3000" spc="-10" dirty="0">
                <a:latin typeface="Calibri"/>
                <a:cs typeface="Calibri"/>
              </a:rPr>
              <a:t>reliable,  </a:t>
            </a:r>
            <a:r>
              <a:rPr sz="3000" spc="-20" dirty="0">
                <a:latin typeface="Calibri"/>
                <a:cs typeface="Calibri"/>
              </a:rPr>
              <a:t>safe,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meets </a:t>
            </a:r>
            <a:r>
              <a:rPr sz="3000" spc="-10" dirty="0">
                <a:latin typeface="Calibri"/>
                <a:cs typeface="Calibri"/>
              </a:rPr>
              <a:t>client requirements.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libri"/>
              <a:buAutoNum type="arabicPeriod" startAt="4"/>
            </a:pPr>
            <a:endParaRPr sz="3500">
              <a:latin typeface="Calibri"/>
              <a:cs typeface="Calibri"/>
            </a:endParaRPr>
          </a:p>
          <a:p>
            <a:pPr marL="355600" marR="88900" indent="-342900">
              <a:lnSpc>
                <a:spcPts val="2880"/>
              </a:lnSpc>
              <a:buFont typeface="Calibri"/>
              <a:buAutoNum type="arabicPeriod" startAt="4"/>
              <a:tabLst>
                <a:tab pos="393700" algn="l"/>
              </a:tabLst>
            </a:pPr>
            <a:r>
              <a:rPr dirty="0"/>
              <a:t>	</a:t>
            </a:r>
            <a:r>
              <a:rPr sz="3000" spc="-45" dirty="0">
                <a:latin typeface="Calibri"/>
                <a:cs typeface="Calibri"/>
              </a:rPr>
              <a:t>Testing </a:t>
            </a:r>
            <a:r>
              <a:rPr sz="3000" spc="-10" dirty="0">
                <a:latin typeface="Calibri"/>
                <a:cs typeface="Calibri"/>
              </a:rPr>
              <a:t>must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supported by tools,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and,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test-  related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measurements </a:t>
            </a:r>
            <a:r>
              <a:rPr sz="3000" spc="-10" dirty="0">
                <a:latin typeface="Calibri"/>
                <a:cs typeface="Calibri"/>
              </a:rPr>
              <a:t>must </a:t>
            </a:r>
            <a:r>
              <a:rPr sz="3000" spc="-5" dirty="0">
                <a:latin typeface="Calibri"/>
                <a:cs typeface="Calibri"/>
              </a:rPr>
              <a:t>be </a:t>
            </a:r>
            <a:r>
              <a:rPr sz="3000" spc="-10" dirty="0">
                <a:latin typeface="Calibri"/>
                <a:cs typeface="Calibri"/>
              </a:rPr>
              <a:t>collected </a:t>
            </a:r>
            <a:r>
              <a:rPr sz="3000" dirty="0">
                <a:latin typeface="Calibri"/>
                <a:cs typeface="Calibri"/>
              </a:rPr>
              <a:t>and  </a:t>
            </a:r>
            <a:r>
              <a:rPr sz="3000" spc="-5" dirty="0">
                <a:latin typeface="Calibri"/>
                <a:cs typeface="Calibri"/>
              </a:rPr>
              <a:t>used </a:t>
            </a:r>
            <a:r>
              <a:rPr sz="3000" spc="-10" dirty="0">
                <a:latin typeface="Calibri"/>
                <a:cs typeface="Calibri"/>
              </a:rPr>
              <a:t>to </a:t>
            </a:r>
            <a:r>
              <a:rPr sz="3000" spc="-15" dirty="0">
                <a:latin typeface="Calibri"/>
                <a:cs typeface="Calibri"/>
              </a:rPr>
              <a:t>evaluate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5" dirty="0">
                <a:latin typeface="Calibri"/>
                <a:cs typeface="Calibri"/>
              </a:rPr>
              <a:t>improve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testing </a:t>
            </a:r>
            <a:r>
              <a:rPr sz="3000" spc="-10" dirty="0">
                <a:latin typeface="Calibri"/>
                <a:cs typeface="Calibri"/>
              </a:rPr>
              <a:t>process  </a:t>
            </a:r>
            <a:r>
              <a:rPr sz="3000" dirty="0">
                <a:latin typeface="Calibri"/>
                <a:cs typeface="Calibri"/>
              </a:rPr>
              <a:t>and the </a:t>
            </a:r>
            <a:r>
              <a:rPr sz="3000" spc="-10" dirty="0">
                <a:latin typeface="Calibri"/>
                <a:cs typeface="Calibri"/>
              </a:rPr>
              <a:t>software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product.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Calibri"/>
              <a:buAutoNum type="arabicPeriod" startAt="4"/>
            </a:pPr>
            <a:endParaRPr sz="2950">
              <a:latin typeface="Calibri"/>
              <a:cs typeface="Calibri"/>
            </a:endParaRPr>
          </a:p>
          <a:p>
            <a:pPr marL="393700" indent="-381000">
              <a:lnSpc>
                <a:spcPct val="100000"/>
              </a:lnSpc>
              <a:buClr>
                <a:srgbClr val="000000"/>
              </a:buClr>
              <a:buFont typeface="Calibri"/>
              <a:buAutoNum type="arabicPeriod" startAt="4"/>
              <a:tabLst>
                <a:tab pos="393700" algn="l"/>
              </a:tabLst>
            </a:pP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Resources </a:t>
            </a:r>
            <a:r>
              <a:rPr sz="3000" spc="-10" dirty="0">
                <a:latin typeface="Calibri"/>
                <a:cs typeface="Calibri"/>
              </a:rPr>
              <a:t>must </a:t>
            </a:r>
            <a:r>
              <a:rPr sz="3000" spc="-5" dirty="0">
                <a:latin typeface="Calibri"/>
                <a:cs typeface="Calibri"/>
              </a:rPr>
              <a:t>be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provided.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67970"/>
            <a:ext cx="7861934" cy="2562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Calibri"/>
              <a:buAutoNum type="arabicPeriod" startAt="7"/>
              <a:tabLst>
                <a:tab pos="787400" algn="l"/>
              </a:tabLst>
            </a:pPr>
            <a:r>
              <a:rPr dirty="0"/>
              <a:t>	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Clients/developer/tester communication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is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important</a:t>
            </a:r>
            <a:endParaRPr sz="3200">
              <a:latin typeface="Calibri"/>
              <a:cs typeface="Calibri"/>
            </a:endParaRPr>
          </a:p>
          <a:p>
            <a:pPr marL="355600" marR="1106805" indent="-342900" algn="just">
              <a:lnSpc>
                <a:spcPct val="100000"/>
              </a:lnSpc>
              <a:spcBef>
                <a:spcPts val="770"/>
              </a:spcBef>
              <a:buFont typeface="Calibri"/>
              <a:buAutoNum type="arabicPeriod" startAt="7"/>
              <a:tabLst>
                <a:tab pos="511809" algn="l"/>
              </a:tabLst>
            </a:pPr>
            <a:r>
              <a:rPr dirty="0"/>
              <a:t>	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permanent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committee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consisting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of 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managerial and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technical 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staff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must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be  appointed.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1634" y="461899"/>
            <a:ext cx="77812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Debugging </a:t>
            </a:r>
            <a:r>
              <a:rPr sz="4400" spc="-15" dirty="0"/>
              <a:t>Policy </a:t>
            </a:r>
            <a:r>
              <a:rPr sz="4400" dirty="0"/>
              <a:t>: </a:t>
            </a:r>
            <a:r>
              <a:rPr sz="4400" spc="-20" dirty="0"/>
              <a:t>Organization</a:t>
            </a:r>
            <a:r>
              <a:rPr sz="4400" spc="-85" dirty="0"/>
              <a:t> </a:t>
            </a:r>
            <a:r>
              <a:rPr sz="4400" dirty="0"/>
              <a:t>X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58493"/>
            <a:ext cx="8049895" cy="412432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490"/>
              </a:spcBef>
              <a:buFont typeface="Calibri"/>
              <a:buAutoNum type="arabicPeriod"/>
              <a:tabLst>
                <a:tab pos="419734" algn="l"/>
              </a:tabLst>
            </a:pPr>
            <a:r>
              <a:rPr dirty="0"/>
              <a:t>	</a:t>
            </a:r>
            <a:r>
              <a:rPr sz="3200" spc="-50" dirty="0">
                <a:latin typeface="Calibri"/>
                <a:cs typeface="Calibri"/>
              </a:rPr>
              <a:t>Testing </a:t>
            </a:r>
            <a:r>
              <a:rPr sz="3200" dirty="0">
                <a:latin typeface="Calibri"/>
                <a:cs typeface="Calibri"/>
              </a:rPr>
              <a:t>and debugging </a:t>
            </a:r>
            <a:r>
              <a:rPr sz="3200" spc="-15" dirty="0">
                <a:latin typeface="Calibri"/>
                <a:cs typeface="Calibri"/>
              </a:rPr>
              <a:t>are </a:t>
            </a:r>
            <a:r>
              <a:rPr sz="3200" spc="-10" dirty="0">
                <a:latin typeface="Calibri"/>
                <a:cs typeface="Calibri"/>
              </a:rPr>
              <a:t>two </a:t>
            </a:r>
            <a:r>
              <a:rPr sz="3200" spc="-20" dirty="0">
                <a:latin typeface="Calibri"/>
                <a:cs typeface="Calibri"/>
              </a:rPr>
              <a:t>separate  </a:t>
            </a:r>
            <a:r>
              <a:rPr sz="3200" spc="-10" dirty="0">
                <a:latin typeface="Calibri"/>
                <a:cs typeface="Calibri"/>
              </a:rPr>
              <a:t>processes. </a:t>
            </a:r>
            <a:r>
              <a:rPr sz="3200" spc="-45" dirty="0">
                <a:latin typeface="Calibri"/>
                <a:cs typeface="Calibri"/>
              </a:rPr>
              <a:t>Testing </a:t>
            </a:r>
            <a:r>
              <a:rPr sz="3200" dirty="0">
                <a:latin typeface="Calibri"/>
                <a:cs typeface="Calibri"/>
              </a:rPr>
              <a:t>is the </a:t>
            </a:r>
            <a:r>
              <a:rPr sz="3200" spc="-10" dirty="0">
                <a:latin typeface="Calibri"/>
                <a:cs typeface="Calibri"/>
              </a:rPr>
              <a:t>process </a:t>
            </a:r>
            <a:r>
              <a:rPr sz="3200" spc="-5" dirty="0">
                <a:latin typeface="Calibri"/>
                <a:cs typeface="Calibri"/>
              </a:rPr>
              <a:t>used </a:t>
            </a:r>
            <a:r>
              <a:rPr sz="3200" spc="-20" dirty="0">
                <a:latin typeface="Calibri"/>
                <a:cs typeface="Calibri"/>
              </a:rPr>
              <a:t>to  </a:t>
            </a:r>
            <a:r>
              <a:rPr sz="3200" spc="-10" dirty="0">
                <a:latin typeface="Calibri"/>
                <a:cs typeface="Calibri"/>
              </a:rPr>
              <a:t>detect (reveal) </a:t>
            </a:r>
            <a:r>
              <a:rPr sz="3200" spc="-15" dirty="0">
                <a:latin typeface="Calibri"/>
                <a:cs typeface="Calibri"/>
              </a:rPr>
              <a:t>defects.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Debugging is the 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process dedicated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to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locating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defects,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repairing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code,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retesting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32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software</a:t>
            </a:r>
            <a:r>
              <a:rPr sz="3200" spc="-2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355600" marR="649605" indent="-342900">
              <a:lnSpc>
                <a:spcPct val="90000"/>
              </a:lnSpc>
              <a:spcBef>
                <a:spcPts val="770"/>
              </a:spcBef>
              <a:buFont typeface="Calibri"/>
              <a:buAutoNum type="arabicPeriod"/>
              <a:tabLst>
                <a:tab pos="419734" algn="l"/>
              </a:tabLst>
            </a:pPr>
            <a:r>
              <a:rPr dirty="0"/>
              <a:t>	</a:t>
            </a:r>
            <a:r>
              <a:rPr sz="3200" b="1" dirty="0">
                <a:latin typeface="Calibri"/>
                <a:cs typeface="Calibri"/>
              </a:rPr>
              <a:t>D</a:t>
            </a:r>
            <a:r>
              <a:rPr sz="3200" dirty="0">
                <a:latin typeface="Calibri"/>
                <a:cs typeface="Calibri"/>
              </a:rPr>
              <a:t>ebugging is a timely </a:t>
            </a:r>
            <a:r>
              <a:rPr sz="3200" spc="-30" dirty="0">
                <a:latin typeface="Calibri"/>
                <a:cs typeface="Calibri"/>
              </a:rPr>
              <a:t>activity, </a:t>
            </a:r>
            <a:r>
              <a:rPr sz="3200" dirty="0">
                <a:latin typeface="Calibri"/>
                <a:cs typeface="Calibri"/>
              </a:rPr>
              <a:t>all </a:t>
            </a:r>
            <a:r>
              <a:rPr sz="3200" spc="-15" dirty="0">
                <a:latin typeface="Calibri"/>
                <a:cs typeface="Calibri"/>
              </a:rPr>
              <a:t>project  </a:t>
            </a:r>
            <a:r>
              <a:rPr sz="3200" spc="-5" dirty="0">
                <a:latin typeface="Calibri"/>
                <a:cs typeface="Calibri"/>
              </a:rPr>
              <a:t>schedules </a:t>
            </a:r>
            <a:r>
              <a:rPr sz="3200" spc="-10" dirty="0">
                <a:latin typeface="Calibri"/>
                <a:cs typeface="Calibri"/>
              </a:rPr>
              <a:t>must </a:t>
            </a:r>
            <a:r>
              <a:rPr sz="3200" spc="-5" dirty="0">
                <a:latin typeface="Calibri"/>
                <a:cs typeface="Calibri"/>
              </a:rPr>
              <a:t>allow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adequate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time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to  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make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repairs</a:t>
            </a:r>
            <a:r>
              <a:rPr sz="3200" spc="-15" dirty="0">
                <a:latin typeface="Calibri"/>
                <a:cs typeface="Calibri"/>
              </a:rPr>
              <a:t>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20" dirty="0">
                <a:latin typeface="Calibri"/>
                <a:cs typeface="Calibri"/>
              </a:rPr>
              <a:t>retest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repaired  software.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07261"/>
            <a:ext cx="8022590" cy="2563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74955" indent="-342900">
              <a:lnSpc>
                <a:spcPct val="100000"/>
              </a:lnSpc>
              <a:spcBef>
                <a:spcPts val="105"/>
              </a:spcBef>
              <a:buFont typeface="Calibri"/>
              <a:buAutoNum type="arabicPeriod" startAt="3"/>
              <a:tabLst>
                <a:tab pos="511175" algn="l"/>
                <a:tab pos="511809" algn="l"/>
              </a:tabLst>
            </a:pPr>
            <a:r>
              <a:rPr dirty="0"/>
              <a:t>	</a:t>
            </a:r>
            <a:r>
              <a:rPr sz="3200" dirty="0">
                <a:latin typeface="Calibri"/>
                <a:cs typeface="Calibri"/>
              </a:rPr>
              <a:t>Debugging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tools,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the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training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necessary 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use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tools.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Calibri"/>
              <a:buAutoNum type="arabicPeriod" startAt="3"/>
              <a:tabLst>
                <a:tab pos="511175" algn="l"/>
                <a:tab pos="511809" algn="l"/>
              </a:tabLst>
            </a:pPr>
            <a:r>
              <a:rPr dirty="0"/>
              <a:t>	</a:t>
            </a:r>
            <a:r>
              <a:rPr sz="3200" spc="-20" dirty="0">
                <a:latin typeface="Calibri"/>
                <a:cs typeface="Calibri"/>
              </a:rPr>
              <a:t>Developers/testers </a:t>
            </a:r>
            <a:r>
              <a:rPr sz="3200" dirty="0">
                <a:latin typeface="Calibri"/>
                <a:cs typeface="Calibri"/>
              </a:rPr>
              <a:t>and SQA </a:t>
            </a:r>
            <a:r>
              <a:rPr sz="3200" spc="-35" dirty="0">
                <a:latin typeface="Calibri"/>
                <a:cs typeface="Calibri"/>
              </a:rPr>
              <a:t>staff </a:t>
            </a:r>
            <a:r>
              <a:rPr sz="3200" spc="-15" dirty="0">
                <a:latin typeface="Calibri"/>
                <a:cs typeface="Calibri"/>
              </a:rPr>
              <a:t>must </a:t>
            </a:r>
            <a:r>
              <a:rPr sz="3200" spc="-10" dirty="0">
                <a:latin typeface="Calibri"/>
                <a:cs typeface="Calibri"/>
              </a:rPr>
              <a:t>define 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document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set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20" dirty="0">
                <a:latin typeface="Calibri"/>
                <a:cs typeface="Calibri"/>
              </a:rPr>
              <a:t>defect </a:t>
            </a:r>
            <a:r>
              <a:rPr sz="3200" dirty="0">
                <a:latin typeface="Calibri"/>
                <a:cs typeface="Calibri"/>
              </a:rPr>
              <a:t>classes and  </a:t>
            </a:r>
            <a:r>
              <a:rPr sz="3200" spc="-20" dirty="0">
                <a:latin typeface="Calibri"/>
                <a:cs typeface="Calibri"/>
              </a:rPr>
              <a:t>defect </a:t>
            </a:r>
            <a:r>
              <a:rPr sz="3200" spc="-5" dirty="0">
                <a:latin typeface="Calibri"/>
                <a:cs typeface="Calibri"/>
              </a:rPr>
              <a:t>severity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levels.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8493"/>
            <a:ext cx="7980045" cy="378269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55600" marR="270510" indent="-342900">
              <a:lnSpc>
                <a:spcPct val="90000"/>
              </a:lnSpc>
              <a:spcBef>
                <a:spcPts val="490"/>
              </a:spcBef>
              <a:buFont typeface="Calibri"/>
              <a:buAutoNum type="arabicPeriod" startAt="6"/>
              <a:tabLst>
                <a:tab pos="695325" algn="l"/>
                <a:tab pos="695960" algn="l"/>
              </a:tabLst>
            </a:pPr>
            <a:r>
              <a:rPr dirty="0"/>
              <a:t>	</a:t>
            </a:r>
            <a:r>
              <a:rPr sz="3200" spc="-5" dirty="0">
                <a:latin typeface="Calibri"/>
                <a:cs typeface="Calibri"/>
              </a:rPr>
              <a:t>All </a:t>
            </a:r>
            <a:r>
              <a:rPr sz="3200" spc="-20" dirty="0">
                <a:latin typeface="Calibri"/>
                <a:cs typeface="Calibri"/>
              </a:rPr>
              <a:t>defects </a:t>
            </a:r>
            <a:r>
              <a:rPr sz="3200" spc="-5" dirty="0">
                <a:latin typeface="Calibri"/>
                <a:cs typeface="Calibri"/>
              </a:rPr>
              <a:t>identified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each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project must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be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cataloged </a:t>
            </a:r>
            <a:r>
              <a:rPr sz="3200" spc="-10" dirty="0">
                <a:latin typeface="Calibri"/>
                <a:cs typeface="Calibri"/>
              </a:rPr>
              <a:t>according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class and </a:t>
            </a:r>
            <a:r>
              <a:rPr sz="3200" spc="-10" dirty="0">
                <a:latin typeface="Calibri"/>
                <a:cs typeface="Calibri"/>
              </a:rPr>
              <a:t>severity  level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20" dirty="0">
                <a:latin typeface="Calibri"/>
                <a:cs typeface="Calibri"/>
              </a:rPr>
              <a:t>stored </a:t>
            </a:r>
            <a:r>
              <a:rPr sz="3200" dirty="0">
                <a:latin typeface="Calibri"/>
                <a:cs typeface="Calibri"/>
              </a:rPr>
              <a:t>as a </a:t>
            </a:r>
            <a:r>
              <a:rPr sz="3200" spc="-5" dirty="0">
                <a:latin typeface="Calibri"/>
                <a:cs typeface="Calibri"/>
              </a:rPr>
              <a:t>part of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project  </a:t>
            </a:r>
            <a:r>
              <a:rPr sz="3200" spc="-40" dirty="0">
                <a:latin typeface="Calibri"/>
                <a:cs typeface="Calibri"/>
              </a:rPr>
              <a:t>history.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AutoNum type="arabicPeriod" startAt="6"/>
            </a:pPr>
            <a:endParaRPr sz="4100">
              <a:latin typeface="Calibri"/>
              <a:cs typeface="Calibri"/>
            </a:endParaRPr>
          </a:p>
          <a:p>
            <a:pPr marL="355600" marR="5080" indent="-342900" algn="just">
              <a:lnSpc>
                <a:spcPts val="3460"/>
              </a:lnSpc>
              <a:buFont typeface="Calibri"/>
              <a:buAutoNum type="arabicPeriod" startAt="6"/>
              <a:tabLst>
                <a:tab pos="419734" algn="l"/>
              </a:tabLst>
            </a:pPr>
            <a:r>
              <a:rPr dirty="0"/>
              <a:t>	</a:t>
            </a:r>
            <a:r>
              <a:rPr sz="3200" spc="-5" dirty="0">
                <a:latin typeface="Calibri"/>
                <a:cs typeface="Calibri"/>
              </a:rPr>
              <a:t>Measurement </a:t>
            </a:r>
            <a:r>
              <a:rPr sz="3200" dirty="0">
                <a:latin typeface="Calibri"/>
                <a:cs typeface="Calibri"/>
              </a:rPr>
              <a:t>- </a:t>
            </a:r>
            <a:r>
              <a:rPr sz="3200" spc="-20" dirty="0">
                <a:latin typeface="Calibri"/>
                <a:cs typeface="Calibri"/>
              </a:rPr>
              <a:t>total </a:t>
            </a:r>
            <a:r>
              <a:rPr sz="3200" spc="-5" dirty="0">
                <a:latin typeface="Calibri"/>
                <a:cs typeface="Calibri"/>
              </a:rPr>
              <a:t>number of </a:t>
            </a:r>
            <a:r>
              <a:rPr sz="3200" spc="-20" dirty="0">
                <a:latin typeface="Calibri"/>
                <a:cs typeface="Calibri"/>
              </a:rPr>
              <a:t>defects, total  </a:t>
            </a:r>
            <a:r>
              <a:rPr sz="3200" spc="-5" dirty="0">
                <a:latin typeface="Calibri"/>
                <a:cs typeface="Calibri"/>
              </a:rPr>
              <a:t>number of </a:t>
            </a:r>
            <a:r>
              <a:rPr sz="3200" spc="-15" dirty="0">
                <a:latin typeface="Calibri"/>
                <a:cs typeface="Calibri"/>
              </a:rPr>
              <a:t>defects/ KLOC, </a:t>
            </a:r>
            <a:r>
              <a:rPr sz="3200" dirty="0">
                <a:latin typeface="Calibri"/>
                <a:cs typeface="Calibri"/>
              </a:rPr>
              <a:t>and time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repair </a:t>
            </a:r>
            <a:r>
              <a:rPr sz="3200" dirty="0">
                <a:latin typeface="Calibri"/>
                <a:cs typeface="Calibri"/>
              </a:rPr>
              <a:t>a  </a:t>
            </a:r>
            <a:r>
              <a:rPr sz="3200" spc="-20" dirty="0">
                <a:latin typeface="Calibri"/>
                <a:cs typeface="Calibri"/>
              </a:rPr>
              <a:t>defect </a:t>
            </a:r>
            <a:r>
              <a:rPr sz="3200" spc="-15" dirty="0">
                <a:latin typeface="Calibri"/>
                <a:cs typeface="Calibri"/>
              </a:rPr>
              <a:t>are saved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dirty="0">
                <a:latin typeface="Calibri"/>
                <a:cs typeface="Calibri"/>
              </a:rPr>
              <a:t>each</a:t>
            </a:r>
            <a:r>
              <a:rPr sz="3200" spc="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project.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3604" y="461899"/>
            <a:ext cx="47948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/>
              <a:t>TEST</a:t>
            </a:r>
            <a:r>
              <a:rPr sz="4400" spc="-50" dirty="0"/>
              <a:t> </a:t>
            </a:r>
            <a:r>
              <a:rPr sz="4400" spc="-10" dirty="0"/>
              <a:t>MANAGEMENT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09600" y="1371600"/>
            <a:ext cx="8153400" cy="451892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 indent="25400">
              <a:lnSpc>
                <a:spcPct val="90000"/>
              </a:lnSpc>
              <a:spcBef>
                <a:spcPts val="490"/>
              </a:spcBef>
            </a:pPr>
            <a:r>
              <a:rPr sz="3200" b="1" spc="-10" dirty="0">
                <a:latin typeface="Calibri"/>
                <a:cs typeface="Calibri"/>
              </a:rPr>
              <a:t>People </a:t>
            </a:r>
            <a:r>
              <a:rPr sz="3200" b="1" dirty="0">
                <a:latin typeface="Calibri"/>
                <a:cs typeface="Calibri"/>
              </a:rPr>
              <a:t>and </a:t>
            </a:r>
            <a:r>
              <a:rPr sz="3200" b="1" spc="-10" dirty="0">
                <a:latin typeface="Calibri"/>
                <a:cs typeface="Calibri"/>
              </a:rPr>
              <a:t>organizational </a:t>
            </a:r>
            <a:r>
              <a:rPr sz="3200" b="1" spc="-5" dirty="0">
                <a:latin typeface="Calibri"/>
                <a:cs typeface="Calibri"/>
              </a:rPr>
              <a:t>issues </a:t>
            </a:r>
            <a:r>
              <a:rPr sz="3200" b="1" dirty="0">
                <a:latin typeface="Calibri"/>
                <a:cs typeface="Calibri"/>
              </a:rPr>
              <a:t>in </a:t>
            </a:r>
            <a:r>
              <a:rPr sz="3200" b="1" spc="-10" dirty="0">
                <a:latin typeface="Calibri"/>
                <a:cs typeface="Calibri"/>
              </a:rPr>
              <a:t>testing </a:t>
            </a:r>
            <a:r>
              <a:rPr sz="3200" b="1" dirty="0">
                <a:latin typeface="Calibri"/>
                <a:cs typeface="Calibri"/>
              </a:rPr>
              <a:t>–  </a:t>
            </a:r>
            <a:r>
              <a:rPr sz="3200" b="1" spc="-15" dirty="0">
                <a:latin typeface="Calibri"/>
                <a:cs typeface="Calibri"/>
              </a:rPr>
              <a:t>Organization </a:t>
            </a:r>
            <a:r>
              <a:rPr sz="3200" b="1" spc="-10" dirty="0">
                <a:latin typeface="Calibri"/>
                <a:cs typeface="Calibri"/>
              </a:rPr>
              <a:t>structures </a:t>
            </a:r>
            <a:r>
              <a:rPr sz="3200" b="1" spc="-20" dirty="0">
                <a:latin typeface="Calibri"/>
                <a:cs typeface="Calibri"/>
              </a:rPr>
              <a:t>for </a:t>
            </a:r>
            <a:r>
              <a:rPr sz="3200" b="1" spc="-10" dirty="0">
                <a:latin typeface="Calibri"/>
                <a:cs typeface="Calibri"/>
              </a:rPr>
              <a:t>testing teams </a:t>
            </a:r>
            <a:r>
              <a:rPr sz="3200" b="1" dirty="0">
                <a:latin typeface="Calibri"/>
                <a:cs typeface="Calibri"/>
              </a:rPr>
              <a:t>–  </a:t>
            </a:r>
            <a:r>
              <a:rPr sz="3200" b="1" spc="-10" dirty="0">
                <a:latin typeface="Calibri"/>
                <a:cs typeface="Calibri"/>
              </a:rPr>
              <a:t>testing </a:t>
            </a:r>
            <a:r>
              <a:rPr sz="3200" b="1" dirty="0">
                <a:latin typeface="Calibri"/>
                <a:cs typeface="Calibri"/>
              </a:rPr>
              <a:t>services – </a:t>
            </a:r>
            <a:r>
              <a:rPr sz="3200" b="1" spc="-80" dirty="0">
                <a:latin typeface="Calibri"/>
                <a:cs typeface="Calibri"/>
              </a:rPr>
              <a:t>Test </a:t>
            </a:r>
            <a:r>
              <a:rPr sz="3200" b="1" spc="-5" dirty="0">
                <a:latin typeface="Calibri"/>
                <a:cs typeface="Calibri"/>
              </a:rPr>
              <a:t>Planning </a:t>
            </a:r>
            <a:r>
              <a:rPr sz="3200" b="1" dirty="0">
                <a:latin typeface="Calibri"/>
                <a:cs typeface="Calibri"/>
              </a:rPr>
              <a:t>– </a:t>
            </a:r>
            <a:r>
              <a:rPr sz="3200" b="1" spc="-80" dirty="0">
                <a:latin typeface="Calibri"/>
                <a:cs typeface="Calibri"/>
              </a:rPr>
              <a:t>Test </a:t>
            </a:r>
            <a:r>
              <a:rPr sz="3200" b="1" spc="-5" dirty="0">
                <a:latin typeface="Calibri"/>
                <a:cs typeface="Calibri"/>
              </a:rPr>
              <a:t>Plan  Components </a:t>
            </a:r>
            <a:r>
              <a:rPr sz="3200" b="1" dirty="0">
                <a:latin typeface="Calibri"/>
                <a:cs typeface="Calibri"/>
              </a:rPr>
              <a:t>– </a:t>
            </a:r>
            <a:r>
              <a:rPr sz="3200" b="1" spc="-80" dirty="0">
                <a:latin typeface="Calibri"/>
                <a:cs typeface="Calibri"/>
              </a:rPr>
              <a:t>Test </a:t>
            </a:r>
            <a:r>
              <a:rPr sz="3200" b="1" spc="-5" dirty="0">
                <a:latin typeface="Calibri"/>
                <a:cs typeface="Calibri"/>
              </a:rPr>
              <a:t>Plan </a:t>
            </a:r>
            <a:r>
              <a:rPr sz="3200" b="1" spc="-20" dirty="0">
                <a:latin typeface="Calibri"/>
                <a:cs typeface="Calibri"/>
              </a:rPr>
              <a:t>Attachments </a:t>
            </a:r>
            <a:r>
              <a:rPr sz="3200" b="1" dirty="0">
                <a:latin typeface="Calibri"/>
                <a:cs typeface="Calibri"/>
              </a:rPr>
              <a:t>–  </a:t>
            </a:r>
            <a:r>
              <a:rPr sz="3200" b="1" spc="-5" dirty="0">
                <a:latin typeface="Calibri"/>
                <a:cs typeface="Calibri"/>
              </a:rPr>
              <a:t>Locating </a:t>
            </a:r>
            <a:r>
              <a:rPr sz="3200" b="1" spc="-80" dirty="0">
                <a:latin typeface="Calibri"/>
                <a:cs typeface="Calibri"/>
              </a:rPr>
              <a:t>Test </a:t>
            </a:r>
            <a:r>
              <a:rPr sz="3200" b="1" spc="-10" dirty="0">
                <a:latin typeface="Calibri"/>
                <a:cs typeface="Calibri"/>
              </a:rPr>
              <a:t>Items </a:t>
            </a:r>
            <a:r>
              <a:rPr sz="3200" b="1" dirty="0">
                <a:latin typeface="Calibri"/>
                <a:cs typeface="Calibri"/>
              </a:rPr>
              <a:t>– </a:t>
            </a:r>
            <a:r>
              <a:rPr sz="3200" b="1" spc="-20" dirty="0">
                <a:latin typeface="Calibri"/>
                <a:cs typeface="Calibri"/>
              </a:rPr>
              <a:t>test </a:t>
            </a:r>
            <a:r>
              <a:rPr sz="3200" b="1" spc="-10" dirty="0">
                <a:latin typeface="Calibri"/>
                <a:cs typeface="Calibri"/>
              </a:rPr>
              <a:t>management </a:t>
            </a:r>
            <a:r>
              <a:rPr sz="3200" b="1" dirty="0">
                <a:latin typeface="Calibri"/>
                <a:cs typeface="Calibri"/>
              </a:rPr>
              <a:t>– </a:t>
            </a:r>
            <a:r>
              <a:rPr sz="3200" b="1" spc="-20" dirty="0">
                <a:latin typeface="Calibri"/>
                <a:cs typeface="Calibri"/>
              </a:rPr>
              <a:t>test  </a:t>
            </a:r>
            <a:r>
              <a:rPr sz="3200" b="1" spc="-5" dirty="0">
                <a:latin typeface="Calibri"/>
                <a:cs typeface="Calibri"/>
              </a:rPr>
              <a:t>process </a:t>
            </a:r>
            <a:r>
              <a:rPr sz="3200" b="1" dirty="0">
                <a:latin typeface="Calibri"/>
                <a:cs typeface="Calibri"/>
              </a:rPr>
              <a:t>– </a:t>
            </a:r>
            <a:r>
              <a:rPr sz="3200" b="1" spc="-10" dirty="0">
                <a:latin typeface="Calibri"/>
                <a:cs typeface="Calibri"/>
              </a:rPr>
              <a:t>Reporting </a:t>
            </a:r>
            <a:r>
              <a:rPr sz="3200" b="1" spc="-80" dirty="0">
                <a:latin typeface="Calibri"/>
                <a:cs typeface="Calibri"/>
              </a:rPr>
              <a:t>Test </a:t>
            </a:r>
            <a:r>
              <a:rPr sz="3200" b="1" spc="-10" dirty="0">
                <a:latin typeface="Calibri"/>
                <a:cs typeface="Calibri"/>
              </a:rPr>
              <a:t>Results </a:t>
            </a:r>
            <a:r>
              <a:rPr sz="3200" b="1" dirty="0">
                <a:latin typeface="Calibri"/>
                <a:cs typeface="Calibri"/>
              </a:rPr>
              <a:t>– </a:t>
            </a:r>
            <a:r>
              <a:rPr sz="3200" b="1" spc="-5" dirty="0">
                <a:latin typeface="Calibri"/>
                <a:cs typeface="Calibri"/>
              </a:rPr>
              <a:t>The </a:t>
            </a:r>
            <a:r>
              <a:rPr sz="3200" b="1" spc="-10" dirty="0">
                <a:latin typeface="Calibri"/>
                <a:cs typeface="Calibri"/>
              </a:rPr>
              <a:t>role </a:t>
            </a:r>
            <a:r>
              <a:rPr sz="3200" b="1" dirty="0">
                <a:latin typeface="Calibri"/>
                <a:cs typeface="Calibri"/>
              </a:rPr>
              <a:t>of  </a:t>
            </a:r>
            <a:r>
              <a:rPr sz="3200" b="1" spc="-5" dirty="0">
                <a:latin typeface="Calibri"/>
                <a:cs typeface="Calibri"/>
              </a:rPr>
              <a:t>three </a:t>
            </a:r>
            <a:r>
              <a:rPr sz="3200" b="1" spc="-10" dirty="0">
                <a:latin typeface="Calibri"/>
                <a:cs typeface="Calibri"/>
              </a:rPr>
              <a:t>groups </a:t>
            </a:r>
            <a:r>
              <a:rPr sz="3200" b="1" dirty="0">
                <a:latin typeface="Calibri"/>
                <a:cs typeface="Calibri"/>
              </a:rPr>
              <a:t>in </a:t>
            </a:r>
            <a:r>
              <a:rPr sz="3200" b="1" spc="-80" dirty="0">
                <a:latin typeface="Calibri"/>
                <a:cs typeface="Calibri"/>
              </a:rPr>
              <a:t>Test </a:t>
            </a:r>
            <a:r>
              <a:rPr sz="3200" b="1" dirty="0">
                <a:latin typeface="Calibri"/>
                <a:cs typeface="Calibri"/>
              </a:rPr>
              <a:t>Planning and </a:t>
            </a:r>
            <a:r>
              <a:rPr sz="3200" b="1" spc="-5" dirty="0">
                <a:latin typeface="Calibri"/>
                <a:cs typeface="Calibri"/>
              </a:rPr>
              <a:t>Policy  </a:t>
            </a:r>
            <a:r>
              <a:rPr sz="3200" b="1" spc="-10" dirty="0">
                <a:latin typeface="Calibri"/>
                <a:cs typeface="Calibri"/>
              </a:rPr>
              <a:t>Development </a:t>
            </a:r>
            <a:r>
              <a:rPr sz="3200" b="1" dirty="0">
                <a:latin typeface="Calibri"/>
                <a:cs typeface="Calibri"/>
              </a:rPr>
              <a:t>– </a:t>
            </a:r>
            <a:r>
              <a:rPr sz="3200" b="1" spc="-10" dirty="0">
                <a:latin typeface="Calibri"/>
                <a:cs typeface="Calibri"/>
              </a:rPr>
              <a:t>Introducing </a:t>
            </a:r>
            <a:r>
              <a:rPr sz="3200" b="1" dirty="0">
                <a:latin typeface="Calibri"/>
                <a:cs typeface="Calibri"/>
              </a:rPr>
              <a:t>the </a:t>
            </a:r>
            <a:r>
              <a:rPr sz="3200" b="1" spc="-20" dirty="0">
                <a:latin typeface="Calibri"/>
                <a:cs typeface="Calibri"/>
              </a:rPr>
              <a:t>test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specialist</a:t>
            </a:r>
            <a:endParaRPr sz="3200">
              <a:latin typeface="Calibri"/>
              <a:cs typeface="Calibri"/>
            </a:endParaRPr>
          </a:p>
          <a:p>
            <a:pPr marL="12700" marR="205104">
              <a:lnSpc>
                <a:spcPts val="3460"/>
              </a:lnSpc>
              <a:spcBef>
                <a:spcPts val="50"/>
              </a:spcBef>
            </a:pPr>
            <a:r>
              <a:rPr sz="3200" b="1" dirty="0">
                <a:latin typeface="Calibri"/>
                <a:cs typeface="Calibri"/>
              </a:rPr>
              <a:t>– Skills </a:t>
            </a:r>
            <a:r>
              <a:rPr sz="3200" b="1" spc="-5" dirty="0">
                <a:latin typeface="Calibri"/>
                <a:cs typeface="Calibri"/>
              </a:rPr>
              <a:t>needed </a:t>
            </a:r>
            <a:r>
              <a:rPr sz="3200" b="1" dirty="0">
                <a:latin typeface="Calibri"/>
                <a:cs typeface="Calibri"/>
              </a:rPr>
              <a:t>by a </a:t>
            </a:r>
            <a:r>
              <a:rPr sz="3200" b="1" spc="-20" dirty="0">
                <a:latin typeface="Calibri"/>
                <a:cs typeface="Calibri"/>
              </a:rPr>
              <a:t>test </a:t>
            </a:r>
            <a:r>
              <a:rPr sz="3200" b="1" spc="-5" dirty="0">
                <a:latin typeface="Calibri"/>
                <a:cs typeface="Calibri"/>
              </a:rPr>
              <a:t>specialist </a:t>
            </a:r>
            <a:r>
              <a:rPr sz="3200" b="1" dirty="0">
                <a:latin typeface="Calibri"/>
                <a:cs typeface="Calibri"/>
              </a:rPr>
              <a:t>– Building  a </a:t>
            </a:r>
            <a:r>
              <a:rPr sz="3200" b="1" spc="-45" dirty="0">
                <a:latin typeface="Calibri"/>
                <a:cs typeface="Calibri"/>
              </a:rPr>
              <a:t>Testing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Group.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2477" y="461899"/>
            <a:ext cx="30162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110" dirty="0">
                <a:latin typeface="Calibri"/>
                <a:cs typeface="Calibri"/>
              </a:rPr>
              <a:t>Test</a:t>
            </a:r>
            <a:r>
              <a:rPr sz="4400" b="0" spc="-70" dirty="0">
                <a:latin typeface="Calibri"/>
                <a:cs typeface="Calibri"/>
              </a:rPr>
              <a:t> </a:t>
            </a:r>
            <a:r>
              <a:rPr sz="4400" b="0" spc="-5" dirty="0">
                <a:latin typeface="Calibri"/>
                <a:cs typeface="Calibri"/>
              </a:rPr>
              <a:t>planning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954645" cy="2563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A plan is a </a:t>
            </a:r>
            <a:r>
              <a:rPr sz="3200" b="1" spc="-5" dirty="0">
                <a:latin typeface="Calibri"/>
                <a:cs typeface="Calibri"/>
              </a:rPr>
              <a:t>document that provides </a:t>
            </a:r>
            <a:r>
              <a:rPr sz="3200" b="1" dirty="0">
                <a:latin typeface="Calibri"/>
                <a:cs typeface="Calibri"/>
              </a:rPr>
              <a:t>a  </a:t>
            </a:r>
            <a:r>
              <a:rPr sz="3200" b="1" spc="-10" dirty="0">
                <a:latin typeface="Calibri"/>
                <a:cs typeface="Calibri"/>
              </a:rPr>
              <a:t>framework </a:t>
            </a:r>
            <a:r>
              <a:rPr sz="3200" b="1" dirty="0">
                <a:latin typeface="Calibri"/>
                <a:cs typeface="Calibri"/>
              </a:rPr>
              <a:t>or </a:t>
            </a:r>
            <a:r>
              <a:rPr sz="3200" b="1" spc="-5" dirty="0">
                <a:latin typeface="Calibri"/>
                <a:cs typeface="Calibri"/>
              </a:rPr>
              <a:t>approach </a:t>
            </a:r>
            <a:r>
              <a:rPr sz="3200" b="1" spc="-20" dirty="0">
                <a:latin typeface="Calibri"/>
                <a:cs typeface="Calibri"/>
              </a:rPr>
              <a:t>for </a:t>
            </a:r>
            <a:r>
              <a:rPr sz="3200" b="1" spc="-5" dirty="0">
                <a:latin typeface="Calibri"/>
                <a:cs typeface="Calibri"/>
              </a:rPr>
              <a:t>achieving </a:t>
            </a:r>
            <a:r>
              <a:rPr sz="3200" b="1" dirty="0">
                <a:latin typeface="Calibri"/>
                <a:cs typeface="Calibri"/>
              </a:rPr>
              <a:t>a </a:t>
            </a:r>
            <a:r>
              <a:rPr sz="3200" b="1" spc="-5" dirty="0">
                <a:latin typeface="Calibri"/>
                <a:cs typeface="Calibri"/>
              </a:rPr>
              <a:t>set </a:t>
            </a:r>
            <a:r>
              <a:rPr sz="3200" b="1" dirty="0">
                <a:latin typeface="Calibri"/>
                <a:cs typeface="Calibri"/>
              </a:rPr>
              <a:t>of  </a:t>
            </a:r>
            <a:r>
              <a:rPr sz="3200" b="1" spc="-5" dirty="0">
                <a:latin typeface="Calibri"/>
                <a:cs typeface="Calibri"/>
              </a:rPr>
              <a:t>goals.</a:t>
            </a:r>
            <a:endParaRPr sz="3200">
              <a:latin typeface="Calibri"/>
              <a:cs typeface="Calibri"/>
            </a:endParaRPr>
          </a:p>
          <a:p>
            <a:pPr marL="355600" marR="131889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8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plans </a:t>
            </a:r>
            <a:r>
              <a:rPr sz="3200" dirty="0">
                <a:latin typeface="Calibri"/>
                <a:cs typeface="Calibri"/>
              </a:rPr>
              <a:t>- </a:t>
            </a:r>
            <a:r>
              <a:rPr sz="3200" spc="-10" dirty="0">
                <a:latin typeface="Calibri"/>
                <a:cs typeface="Calibri"/>
              </a:rPr>
              <a:t>very </a:t>
            </a:r>
            <a:r>
              <a:rPr sz="3200" spc="-15" dirty="0">
                <a:latin typeface="Calibri"/>
                <a:cs typeface="Calibri"/>
              </a:rPr>
              <a:t>complex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0" dirty="0">
                <a:latin typeface="Calibri"/>
                <a:cs typeface="Calibri"/>
              </a:rPr>
              <a:t>detailed  </a:t>
            </a:r>
            <a:r>
              <a:rPr sz="3200" spc="-5" dirty="0">
                <a:latin typeface="Calibri"/>
                <a:cs typeface="Calibri"/>
              </a:rPr>
              <a:t>documents.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09941"/>
            <a:ext cx="8032750" cy="324548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Plans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dirty="0">
                <a:latin typeface="Calibri"/>
                <a:cs typeface="Calibri"/>
              </a:rPr>
              <a:t>be </a:t>
            </a:r>
            <a:r>
              <a:rPr sz="3200" spc="-5" dirty="0">
                <a:latin typeface="Calibri"/>
                <a:cs typeface="Calibri"/>
              </a:rPr>
              <a:t>strictly business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oriented</a:t>
            </a:r>
            <a:endParaRPr sz="3200">
              <a:latin typeface="Calibri"/>
              <a:cs typeface="Calibri"/>
            </a:endParaRPr>
          </a:p>
          <a:p>
            <a:pPr marL="355600" marR="141605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8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plans </a:t>
            </a:r>
            <a:r>
              <a:rPr sz="3200" spc="-10" dirty="0">
                <a:latin typeface="Calibri"/>
                <a:cs typeface="Calibri"/>
              </a:rPr>
              <a:t>tend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be </a:t>
            </a:r>
            <a:r>
              <a:rPr sz="3200" spc="-10" dirty="0">
                <a:latin typeface="Calibri"/>
                <a:cs typeface="Calibri"/>
              </a:rPr>
              <a:t>more </a:t>
            </a:r>
            <a:r>
              <a:rPr sz="3200" spc="-5" dirty="0">
                <a:latin typeface="Calibri"/>
                <a:cs typeface="Calibri"/>
              </a:rPr>
              <a:t>technically  </a:t>
            </a:r>
            <a:r>
              <a:rPr sz="3200" spc="-10" dirty="0">
                <a:latin typeface="Calibri"/>
                <a:cs typeface="Calibri"/>
              </a:rPr>
              <a:t>oriented.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Models </a:t>
            </a:r>
            <a:r>
              <a:rPr sz="3200" spc="-5" dirty="0">
                <a:latin typeface="Calibri"/>
                <a:cs typeface="Calibri"/>
              </a:rPr>
              <a:t>such </a:t>
            </a:r>
            <a:r>
              <a:rPr sz="3200" dirty="0">
                <a:latin typeface="Calibri"/>
                <a:cs typeface="Calibri"/>
              </a:rPr>
              <a:t>as the </a:t>
            </a:r>
            <a:r>
              <a:rPr sz="3200" spc="-5" dirty="0">
                <a:latin typeface="Calibri"/>
                <a:cs typeface="Calibri"/>
              </a:rPr>
              <a:t>V-model, </a:t>
            </a:r>
            <a:r>
              <a:rPr sz="3200" dirty="0">
                <a:latin typeface="Calibri"/>
                <a:cs typeface="Calibri"/>
              </a:rPr>
              <a:t>or the </a:t>
            </a:r>
            <a:r>
              <a:rPr sz="3200" spc="-5" dirty="0">
                <a:latin typeface="Calibri"/>
                <a:cs typeface="Calibri"/>
              </a:rPr>
              <a:t>Extended/  </a:t>
            </a:r>
            <a:r>
              <a:rPr sz="3200" dirty="0">
                <a:latin typeface="Calibri"/>
                <a:cs typeface="Calibri"/>
              </a:rPr>
              <a:t>Modified </a:t>
            </a:r>
            <a:r>
              <a:rPr sz="3200" spc="-5" dirty="0">
                <a:latin typeface="Calibri"/>
                <a:cs typeface="Calibri"/>
              </a:rPr>
              <a:t>V-model </a:t>
            </a:r>
            <a:r>
              <a:rPr sz="3200" dirty="0">
                <a:latin typeface="Calibri"/>
                <a:cs typeface="Calibri"/>
              </a:rPr>
              <a:t>, </a:t>
            </a:r>
            <a:r>
              <a:rPr sz="3200" spc="-5" dirty="0">
                <a:latin typeface="Calibri"/>
                <a:cs typeface="Calibri"/>
              </a:rPr>
              <a:t>help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support </a:t>
            </a:r>
            <a:r>
              <a:rPr sz="3200" spc="-25" dirty="0">
                <a:latin typeface="Calibri"/>
                <a:cs typeface="Calibri"/>
              </a:rPr>
              <a:t>test  </a:t>
            </a:r>
            <a:r>
              <a:rPr sz="3200" spc="-5" dirty="0">
                <a:latin typeface="Calibri"/>
                <a:cs typeface="Calibri"/>
              </a:rPr>
              <a:t>planning.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09941"/>
            <a:ext cx="7900034" cy="402653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plan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describes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Wingdings"/>
              <a:buChar char=""/>
              <a:tabLst>
                <a:tab pos="355600" algn="l"/>
              </a:tabLst>
            </a:pP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what specific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tasks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must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be</a:t>
            </a:r>
            <a:r>
              <a:rPr sz="3200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accomplished,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Wingdings"/>
              <a:buChar char=""/>
              <a:tabLst>
                <a:tab pos="355600" algn="l"/>
              </a:tabLst>
            </a:pP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who is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responsible 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for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each</a:t>
            </a:r>
            <a:r>
              <a:rPr sz="3200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task,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Wingdings"/>
              <a:buChar char=""/>
              <a:tabLst>
                <a:tab pos="447675" algn="l"/>
              </a:tabLst>
            </a:pP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what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tools, procedures,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techniques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must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be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used,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Wingdings"/>
              <a:buChar char=""/>
              <a:tabLst>
                <a:tab pos="355600" algn="l"/>
              </a:tabLst>
            </a:pP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how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much time and 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effort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is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needed,</a:t>
            </a:r>
            <a:r>
              <a:rPr sz="32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Wingdings"/>
              <a:buChar char=""/>
              <a:tabLst>
                <a:tab pos="355600" algn="l"/>
              </a:tabLst>
            </a:pP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what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resources are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essential.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701775"/>
            <a:ext cx="7294880" cy="32448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plan </a:t>
            </a:r>
            <a:r>
              <a:rPr sz="3200" dirty="0">
                <a:latin typeface="Calibri"/>
                <a:cs typeface="Calibri"/>
              </a:rPr>
              <a:t>also </a:t>
            </a:r>
            <a:r>
              <a:rPr sz="3200" spc="-15" dirty="0">
                <a:latin typeface="Calibri"/>
                <a:cs typeface="Calibri"/>
              </a:rPr>
              <a:t>contains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milestones.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10" dirty="0">
                <a:latin typeface="Calibri"/>
                <a:cs typeface="Calibri"/>
              </a:rPr>
              <a:t>Milestones are </a:t>
            </a:r>
            <a:r>
              <a:rPr sz="3200" b="1" spc="-5" dirty="0">
                <a:latin typeface="Calibri"/>
                <a:cs typeface="Calibri"/>
              </a:rPr>
              <a:t>tangible </a:t>
            </a:r>
            <a:r>
              <a:rPr sz="3200" b="1" spc="-15" dirty="0">
                <a:latin typeface="Calibri"/>
                <a:cs typeface="Calibri"/>
              </a:rPr>
              <a:t>events </a:t>
            </a:r>
            <a:r>
              <a:rPr sz="3200" b="1" spc="-5" dirty="0">
                <a:latin typeface="Calibri"/>
                <a:cs typeface="Calibri"/>
              </a:rPr>
              <a:t>that </a:t>
            </a:r>
            <a:r>
              <a:rPr sz="3200" b="1" spc="-10" dirty="0">
                <a:latin typeface="Calibri"/>
                <a:cs typeface="Calibri"/>
              </a:rPr>
              <a:t>are  expected </a:t>
            </a:r>
            <a:r>
              <a:rPr sz="3200" b="1" spc="-20" dirty="0">
                <a:latin typeface="Calibri"/>
                <a:cs typeface="Calibri"/>
              </a:rPr>
              <a:t>to </a:t>
            </a:r>
            <a:r>
              <a:rPr sz="3200" b="1" dirty="0">
                <a:latin typeface="Calibri"/>
                <a:cs typeface="Calibri"/>
              </a:rPr>
              <a:t>occur </a:t>
            </a:r>
            <a:r>
              <a:rPr sz="3200" b="1" spc="-10" dirty="0">
                <a:latin typeface="Calibri"/>
                <a:cs typeface="Calibri"/>
              </a:rPr>
              <a:t>at </a:t>
            </a:r>
            <a:r>
              <a:rPr sz="3200" b="1" dirty="0">
                <a:latin typeface="Calibri"/>
                <a:cs typeface="Calibri"/>
              </a:rPr>
              <a:t>a </a:t>
            </a:r>
            <a:r>
              <a:rPr sz="3200" b="1" spc="-5" dirty="0">
                <a:latin typeface="Calibri"/>
                <a:cs typeface="Calibri"/>
              </a:rPr>
              <a:t>certain </a:t>
            </a:r>
            <a:r>
              <a:rPr sz="3200" b="1" dirty="0">
                <a:latin typeface="Calibri"/>
                <a:cs typeface="Calibri"/>
              </a:rPr>
              <a:t>time in the  </a:t>
            </a:r>
            <a:r>
              <a:rPr sz="3200" b="1" spc="-15" dirty="0">
                <a:latin typeface="Calibri"/>
                <a:cs typeface="Calibri"/>
              </a:rPr>
              <a:t>project’s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lifetime.</a:t>
            </a:r>
            <a:endParaRPr sz="3200">
              <a:latin typeface="Calibri"/>
              <a:cs typeface="Calibri"/>
            </a:endParaRPr>
          </a:p>
          <a:p>
            <a:pPr marL="355600" marR="14224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Managers </a:t>
            </a:r>
            <a:r>
              <a:rPr sz="3200" spc="-5" dirty="0">
                <a:latin typeface="Calibri"/>
                <a:cs typeface="Calibri"/>
              </a:rPr>
              <a:t>use </a:t>
            </a:r>
            <a:r>
              <a:rPr sz="3200" dirty="0">
                <a:latin typeface="Calibri"/>
                <a:cs typeface="Calibri"/>
              </a:rPr>
              <a:t>them 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to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determine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project  status.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8493"/>
            <a:ext cx="7307580" cy="417258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080" indent="-3429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planner usually includes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following  </a:t>
            </a:r>
            <a:r>
              <a:rPr sz="3200" spc="-5" dirty="0">
                <a:latin typeface="Calibri"/>
                <a:cs typeface="Calibri"/>
              </a:rPr>
              <a:t>essential </a:t>
            </a:r>
            <a:r>
              <a:rPr sz="3200" spc="-10" dirty="0">
                <a:latin typeface="Calibri"/>
                <a:cs typeface="Calibri"/>
              </a:rPr>
              <a:t>high-level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items.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Overall </a:t>
            </a:r>
            <a:r>
              <a:rPr sz="3200" spc="-20" dirty="0">
                <a:latin typeface="Calibri"/>
                <a:cs typeface="Calibri"/>
              </a:rPr>
              <a:t>test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objectives.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What </a:t>
            </a:r>
            <a:r>
              <a:rPr sz="3200" spc="-20" dirty="0">
                <a:latin typeface="Calibri"/>
                <a:cs typeface="Calibri"/>
              </a:rPr>
              <a:t>to test </a:t>
            </a:r>
            <a:r>
              <a:rPr sz="3200" spc="-5" dirty="0">
                <a:latin typeface="Calibri"/>
                <a:cs typeface="Calibri"/>
              </a:rPr>
              <a:t>(scope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5" dirty="0">
                <a:latin typeface="Calibri"/>
                <a:cs typeface="Calibri"/>
              </a:rPr>
              <a:t>the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tests).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Who </a:t>
            </a:r>
            <a:r>
              <a:rPr sz="3200" spc="-5" dirty="0">
                <a:latin typeface="Calibri"/>
                <a:cs typeface="Calibri"/>
              </a:rPr>
              <a:t>will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test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How </a:t>
            </a:r>
            <a:r>
              <a:rPr sz="3200" spc="-25" dirty="0">
                <a:latin typeface="Calibri"/>
                <a:cs typeface="Calibri"/>
              </a:rPr>
              <a:t>to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test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</a:t>
            </a:r>
            <a:r>
              <a:rPr sz="3200" spc="-20" dirty="0">
                <a:latin typeface="Calibri"/>
                <a:cs typeface="Calibri"/>
              </a:rPr>
              <a:t>to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test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20" dirty="0">
                <a:latin typeface="Calibri"/>
                <a:cs typeface="Calibri"/>
              </a:rPr>
              <a:t>stop</a:t>
            </a:r>
            <a:r>
              <a:rPr sz="3200" spc="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testing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915746"/>
            <a:ext cx="7613015" cy="2563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41529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47040" algn="l"/>
                <a:tab pos="447675" algn="l"/>
              </a:tabLst>
            </a:pPr>
            <a:r>
              <a:rPr dirty="0"/>
              <a:t>	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25" dirty="0">
                <a:latin typeface="Calibri"/>
                <a:cs typeface="Calibri"/>
              </a:rPr>
              <a:t>hierarchy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5" dirty="0">
                <a:latin typeface="Calibri"/>
                <a:cs typeface="Calibri"/>
              </a:rPr>
              <a:t>plans </a:t>
            </a:r>
            <a:r>
              <a:rPr sz="3200" spc="-10" dirty="0">
                <a:latin typeface="Calibri"/>
                <a:cs typeface="Calibri"/>
              </a:rPr>
              <a:t>that </a:t>
            </a:r>
            <a:r>
              <a:rPr sz="3200" spc="-5" dirty="0">
                <a:latin typeface="Calibri"/>
                <a:cs typeface="Calibri"/>
              </a:rPr>
              <a:t>includes </a:t>
            </a:r>
            <a:r>
              <a:rPr sz="3200" spc="-20" dirty="0">
                <a:latin typeface="Calibri"/>
                <a:cs typeface="Calibri"/>
              </a:rPr>
              <a:t>several  </a:t>
            </a:r>
            <a:r>
              <a:rPr sz="3200" spc="-10" dirty="0">
                <a:latin typeface="Calibri"/>
                <a:cs typeface="Calibri"/>
              </a:rPr>
              <a:t>levels </a:t>
            </a:r>
            <a:r>
              <a:rPr sz="3200" spc="-5" dirty="0">
                <a:latin typeface="Calibri"/>
                <a:cs typeface="Calibri"/>
              </a:rPr>
              <a:t>of quality </a:t>
            </a:r>
            <a:r>
              <a:rPr sz="3200" spc="-10" dirty="0">
                <a:latin typeface="Calibri"/>
                <a:cs typeface="Calibri"/>
              </a:rPr>
              <a:t>assurance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20" dirty="0">
                <a:latin typeface="Calibri"/>
                <a:cs typeface="Calibri"/>
              </a:rPr>
              <a:t>test</a:t>
            </a:r>
            <a:r>
              <a:rPr sz="3200" spc="6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plans.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complexity </a:t>
            </a:r>
            <a:r>
              <a:rPr sz="3200" spc="-5" dirty="0">
                <a:latin typeface="Calibri"/>
                <a:cs typeface="Calibri"/>
              </a:rPr>
              <a:t>of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hierarchy </a:t>
            </a:r>
            <a:r>
              <a:rPr sz="3200" spc="-5" dirty="0">
                <a:latin typeface="Calibri"/>
                <a:cs typeface="Calibri"/>
              </a:rPr>
              <a:t>depends on 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type,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size,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risk-proneness,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the 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mission/safety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criticality </a:t>
            </a:r>
            <a:r>
              <a:rPr sz="3200" spc="-5" dirty="0">
                <a:latin typeface="Calibri"/>
                <a:cs typeface="Calibri"/>
              </a:rPr>
              <a:t>of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software.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5734" y="3698630"/>
            <a:ext cx="4656652" cy="3032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5776" y="461899"/>
            <a:ext cx="50958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10" dirty="0"/>
              <a:t>Test </a:t>
            </a:r>
            <a:r>
              <a:rPr sz="4400" dirty="0"/>
              <a:t>plan</a:t>
            </a:r>
            <a:r>
              <a:rPr sz="4400" spc="20" dirty="0"/>
              <a:t> </a:t>
            </a:r>
            <a:r>
              <a:rPr sz="4400" spc="-5" dirty="0"/>
              <a:t>components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3664665" y="1978985"/>
            <a:ext cx="3266347" cy="4666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09941"/>
            <a:ext cx="8016240" cy="43192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69"/>
              </a:spcBef>
            </a:pPr>
            <a:r>
              <a:rPr sz="3200" b="1" dirty="0">
                <a:latin typeface="Calibri"/>
                <a:cs typeface="Calibri"/>
              </a:rPr>
              <a:t>1 . </a:t>
            </a:r>
            <a:r>
              <a:rPr sz="3200" b="1" spc="-85" dirty="0">
                <a:latin typeface="Calibri"/>
                <a:cs typeface="Calibri"/>
              </a:rPr>
              <a:t>Test </a:t>
            </a:r>
            <a:r>
              <a:rPr sz="3200" b="1" spc="-5" dirty="0">
                <a:latin typeface="Calibri"/>
                <a:cs typeface="Calibri"/>
              </a:rPr>
              <a:t>Plan</a:t>
            </a:r>
            <a:r>
              <a:rPr sz="3200" b="1" spc="5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Identifier</a:t>
            </a:r>
            <a:endParaRPr sz="3200">
              <a:latin typeface="Calibri"/>
              <a:cs typeface="Calibri"/>
            </a:endParaRPr>
          </a:p>
          <a:p>
            <a:pPr marL="355600" marR="219075" indent="-342900" algn="just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Organizational standards </a:t>
            </a:r>
            <a:r>
              <a:rPr sz="3200" spc="-5" dirty="0">
                <a:latin typeface="Calibri"/>
                <a:cs typeface="Calibri"/>
              </a:rPr>
              <a:t>should describe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20" dirty="0">
                <a:latin typeface="Calibri"/>
                <a:cs typeface="Calibri"/>
              </a:rPr>
              <a:t>format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plan identifier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how </a:t>
            </a:r>
            <a:r>
              <a:rPr sz="3200" spc="-20" dirty="0">
                <a:latin typeface="Calibri"/>
                <a:cs typeface="Calibri"/>
              </a:rPr>
              <a:t>to  </a:t>
            </a:r>
            <a:r>
              <a:rPr sz="3200" spc="-5" dirty="0">
                <a:latin typeface="Calibri"/>
                <a:cs typeface="Calibri"/>
              </a:rPr>
              <a:t>specify </a:t>
            </a:r>
            <a:r>
              <a:rPr sz="3200" spc="-15" dirty="0">
                <a:latin typeface="Calibri"/>
                <a:cs typeface="Calibri"/>
              </a:rPr>
              <a:t>versions.</a:t>
            </a:r>
            <a:endParaRPr sz="3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770"/>
              </a:spcBef>
            </a:pPr>
            <a:r>
              <a:rPr sz="3200" b="1" dirty="0">
                <a:latin typeface="Calibri"/>
                <a:cs typeface="Calibri"/>
              </a:rPr>
              <a:t>2 .</a:t>
            </a:r>
            <a:r>
              <a:rPr sz="3200" b="1" spc="-5" dirty="0">
                <a:latin typeface="Calibri"/>
                <a:cs typeface="Calibri"/>
              </a:rPr>
              <a:t> Introduction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In this </a:t>
            </a:r>
            <a:r>
              <a:rPr sz="3200" spc="-5" dirty="0">
                <a:latin typeface="Calibri"/>
                <a:cs typeface="Calibri"/>
              </a:rPr>
              <a:t>section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planner gives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overall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description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project</a:t>
            </a:r>
            <a:r>
              <a:rPr sz="3200" spc="-10" dirty="0">
                <a:latin typeface="Calibri"/>
                <a:cs typeface="Calibri"/>
              </a:rPr>
              <a:t>, </a:t>
            </a:r>
            <a:r>
              <a:rPr sz="3200" dirty="0">
                <a:latin typeface="Calibri"/>
                <a:cs typeface="Calibri"/>
              </a:rPr>
              <a:t>and the </a:t>
            </a:r>
            <a:r>
              <a:rPr sz="3200" spc="-5" dirty="0">
                <a:latin typeface="Calibri"/>
                <a:cs typeface="Calibri"/>
              </a:rPr>
              <a:t>soft </a:t>
            </a:r>
            <a:r>
              <a:rPr sz="3200" spc="-20" dirty="0">
                <a:latin typeface="Calibri"/>
                <a:cs typeface="Calibri"/>
              </a:rPr>
              <a:t>ware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items and/or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features 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to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be</a:t>
            </a:r>
            <a:r>
              <a:rPr sz="3200" spc="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tested</a:t>
            </a:r>
            <a:r>
              <a:rPr sz="3200" spc="-25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50063"/>
            <a:ext cx="7402195" cy="601599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1465" indent="-279400">
              <a:lnSpc>
                <a:spcPct val="100000"/>
              </a:lnSpc>
              <a:spcBef>
                <a:spcPts val="459"/>
              </a:spcBef>
              <a:buAutoNum type="arabicPlain" startAt="3"/>
              <a:tabLst>
                <a:tab pos="292100" algn="l"/>
              </a:tabLst>
            </a:pPr>
            <a:r>
              <a:rPr sz="3000" b="1" dirty="0">
                <a:latin typeface="Calibri"/>
                <a:cs typeface="Calibri"/>
              </a:rPr>
              <a:t>. </a:t>
            </a:r>
            <a:r>
              <a:rPr sz="3000" b="1" spc="-10" dirty="0">
                <a:latin typeface="Calibri"/>
                <a:cs typeface="Calibri"/>
              </a:rPr>
              <a:t>Items </a:t>
            </a:r>
            <a:r>
              <a:rPr sz="3000" b="1" spc="-15" dirty="0">
                <a:latin typeface="Calibri"/>
                <a:cs typeface="Calibri"/>
              </a:rPr>
              <a:t>to </a:t>
            </a:r>
            <a:r>
              <a:rPr sz="3000" b="1" dirty="0">
                <a:latin typeface="Calibri"/>
                <a:cs typeface="Calibri"/>
              </a:rPr>
              <a:t>Be</a:t>
            </a:r>
            <a:r>
              <a:rPr sz="3000" b="1" spc="-20" dirty="0">
                <a:latin typeface="Calibri"/>
                <a:cs typeface="Calibri"/>
              </a:rPr>
              <a:t> </a:t>
            </a:r>
            <a:r>
              <a:rPr sz="3000" b="1" spc="-60" dirty="0">
                <a:latin typeface="Calibri"/>
                <a:cs typeface="Calibri"/>
              </a:rPr>
              <a:t>Tested</a:t>
            </a:r>
            <a:endParaRPr sz="3000">
              <a:latin typeface="Calibri"/>
              <a:cs typeface="Calibri"/>
            </a:endParaRPr>
          </a:p>
          <a:p>
            <a:pPr marL="355600" marR="333375" indent="687070">
              <a:lnSpc>
                <a:spcPts val="3240"/>
              </a:lnSpc>
              <a:spcBef>
                <a:spcPts val="765"/>
              </a:spcBef>
            </a:pPr>
            <a:r>
              <a:rPr sz="3000" spc="-15" dirty="0">
                <a:latin typeface="Calibri"/>
                <a:cs typeface="Calibri"/>
              </a:rPr>
              <a:t>procedures, </a:t>
            </a:r>
            <a:r>
              <a:rPr sz="3000" dirty="0">
                <a:latin typeface="Calibri"/>
                <a:cs typeface="Calibri"/>
              </a:rPr>
              <a:t>classes, </a:t>
            </a:r>
            <a:r>
              <a:rPr sz="3000" spc="-5" dirty="0">
                <a:latin typeface="Calibri"/>
                <a:cs typeface="Calibri"/>
              </a:rPr>
              <a:t>modules, </a:t>
            </a:r>
            <a:r>
              <a:rPr sz="3000" spc="-15" dirty="0">
                <a:latin typeface="Calibri"/>
                <a:cs typeface="Calibri"/>
              </a:rPr>
              <a:t>libraries,  subsystems,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20" dirty="0">
                <a:latin typeface="Calibri"/>
                <a:cs typeface="Calibri"/>
              </a:rPr>
              <a:t>systems</a:t>
            </a:r>
            <a:endParaRPr sz="3000">
              <a:latin typeface="Calibri"/>
              <a:cs typeface="Calibri"/>
            </a:endParaRPr>
          </a:p>
          <a:p>
            <a:pPr marL="291465" indent="-279400">
              <a:lnSpc>
                <a:spcPct val="100000"/>
              </a:lnSpc>
              <a:spcBef>
                <a:spcPts val="315"/>
              </a:spcBef>
              <a:buAutoNum type="arabicPlain" startAt="4"/>
              <a:tabLst>
                <a:tab pos="292100" algn="l"/>
              </a:tabLst>
            </a:pPr>
            <a:r>
              <a:rPr sz="3000" b="1" dirty="0">
                <a:latin typeface="Calibri"/>
                <a:cs typeface="Calibri"/>
              </a:rPr>
              <a:t>. </a:t>
            </a:r>
            <a:r>
              <a:rPr sz="3000" b="1" spc="-20" dirty="0">
                <a:latin typeface="Calibri"/>
                <a:cs typeface="Calibri"/>
              </a:rPr>
              <a:t>Features </a:t>
            </a:r>
            <a:r>
              <a:rPr sz="3000" b="1" spc="-10" dirty="0">
                <a:latin typeface="Calibri"/>
                <a:cs typeface="Calibri"/>
              </a:rPr>
              <a:t>to </a:t>
            </a:r>
            <a:r>
              <a:rPr sz="3000" b="1" dirty="0">
                <a:latin typeface="Calibri"/>
                <a:cs typeface="Calibri"/>
              </a:rPr>
              <a:t>Be</a:t>
            </a:r>
            <a:r>
              <a:rPr sz="3000" b="1" spc="-10" dirty="0">
                <a:latin typeface="Calibri"/>
                <a:cs typeface="Calibri"/>
              </a:rPr>
              <a:t> </a:t>
            </a:r>
            <a:r>
              <a:rPr sz="3000" b="1" spc="-60" dirty="0">
                <a:latin typeface="Calibri"/>
                <a:cs typeface="Calibri"/>
              </a:rPr>
              <a:t>Tested</a:t>
            </a:r>
            <a:endParaRPr sz="3000">
              <a:latin typeface="Calibri"/>
              <a:cs typeface="Calibri"/>
            </a:endParaRPr>
          </a:p>
          <a:p>
            <a:pPr marL="355600" marR="107950" indent="1270">
              <a:lnSpc>
                <a:spcPct val="90000"/>
              </a:lnSpc>
              <a:spcBef>
                <a:spcPts val="720"/>
              </a:spcBef>
            </a:pPr>
            <a:r>
              <a:rPr sz="3000" b="1" spc="-15" dirty="0">
                <a:latin typeface="Calibri"/>
                <a:cs typeface="Calibri"/>
              </a:rPr>
              <a:t>Features </a:t>
            </a:r>
            <a:r>
              <a:rPr sz="3000" b="1" spc="-20" dirty="0">
                <a:latin typeface="Calibri"/>
                <a:cs typeface="Calibri"/>
              </a:rPr>
              <a:t>may </a:t>
            </a:r>
            <a:r>
              <a:rPr sz="3000" b="1" dirty="0">
                <a:latin typeface="Calibri"/>
                <a:cs typeface="Calibri"/>
              </a:rPr>
              <a:t>be described </a:t>
            </a:r>
            <a:r>
              <a:rPr sz="3000" b="1" spc="-10" dirty="0">
                <a:latin typeface="Calibri"/>
                <a:cs typeface="Calibri"/>
              </a:rPr>
              <a:t>as </a:t>
            </a:r>
            <a:r>
              <a:rPr sz="3000" b="1" spc="-5" dirty="0">
                <a:latin typeface="Calibri"/>
                <a:cs typeface="Calibri"/>
              </a:rPr>
              <a:t>distinguishing  </a:t>
            </a:r>
            <a:r>
              <a:rPr sz="3000" b="1" spc="-10" dirty="0">
                <a:latin typeface="Calibri"/>
                <a:cs typeface="Calibri"/>
              </a:rPr>
              <a:t>characteristics </a:t>
            </a:r>
            <a:r>
              <a:rPr sz="3000" b="1" dirty="0">
                <a:latin typeface="Calibri"/>
                <a:cs typeface="Calibri"/>
              </a:rPr>
              <a:t>of a </a:t>
            </a:r>
            <a:r>
              <a:rPr sz="3000" b="1" spc="-10" dirty="0">
                <a:latin typeface="Calibri"/>
                <a:cs typeface="Calibri"/>
              </a:rPr>
              <a:t>software component </a:t>
            </a:r>
            <a:r>
              <a:rPr sz="3000" b="1" dirty="0">
                <a:latin typeface="Calibri"/>
                <a:cs typeface="Calibri"/>
              </a:rPr>
              <a:t>or  </a:t>
            </a:r>
            <a:r>
              <a:rPr sz="3000" b="1" spc="-25" dirty="0">
                <a:latin typeface="Calibri"/>
                <a:cs typeface="Calibri"/>
              </a:rPr>
              <a:t>system.</a:t>
            </a:r>
            <a:endParaRPr sz="3000">
              <a:latin typeface="Calibri"/>
              <a:cs typeface="Calibri"/>
            </a:endParaRPr>
          </a:p>
          <a:p>
            <a:pPr marL="355600" marR="810260" indent="1270">
              <a:lnSpc>
                <a:spcPts val="3240"/>
              </a:lnSpc>
              <a:spcBef>
                <a:spcPts val="770"/>
              </a:spcBef>
            </a:pPr>
            <a:r>
              <a:rPr sz="3000" dirty="0">
                <a:latin typeface="Calibri"/>
                <a:cs typeface="Calibri"/>
              </a:rPr>
              <a:t>- </a:t>
            </a:r>
            <a:r>
              <a:rPr sz="3000" spc="-20" dirty="0">
                <a:latin typeface="Calibri"/>
                <a:cs typeface="Calibri"/>
              </a:rPr>
              <a:t>performance,reliability, </a:t>
            </a:r>
            <a:r>
              <a:rPr sz="3000" spc="-25" dirty="0">
                <a:latin typeface="Calibri"/>
                <a:cs typeface="Calibri"/>
              </a:rPr>
              <a:t>portability, </a:t>
            </a:r>
            <a:r>
              <a:rPr sz="3000" dirty="0">
                <a:latin typeface="Calibri"/>
                <a:cs typeface="Calibri"/>
              </a:rPr>
              <a:t>and  </a:t>
            </a:r>
            <a:r>
              <a:rPr sz="3000" spc="-5" dirty="0">
                <a:latin typeface="Calibri"/>
                <a:cs typeface="Calibri"/>
              </a:rPr>
              <a:t>functionality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requirements</a:t>
            </a:r>
            <a:endParaRPr sz="3000">
              <a:latin typeface="Calibri"/>
              <a:cs typeface="Calibri"/>
            </a:endParaRPr>
          </a:p>
          <a:p>
            <a:pPr marL="291465" indent="-279400">
              <a:lnSpc>
                <a:spcPct val="100000"/>
              </a:lnSpc>
              <a:spcBef>
                <a:spcPts val="315"/>
              </a:spcBef>
              <a:buAutoNum type="arabicPlain" startAt="5"/>
              <a:tabLst>
                <a:tab pos="292100" algn="l"/>
              </a:tabLst>
            </a:pPr>
            <a:r>
              <a:rPr sz="3000" b="1" dirty="0">
                <a:latin typeface="Calibri"/>
                <a:cs typeface="Calibri"/>
              </a:rPr>
              <a:t>.</a:t>
            </a:r>
            <a:r>
              <a:rPr sz="3000" b="1" spc="-10" dirty="0">
                <a:latin typeface="Calibri"/>
                <a:cs typeface="Calibri"/>
              </a:rPr>
              <a:t> Approach</a:t>
            </a:r>
            <a:endParaRPr sz="3000">
              <a:latin typeface="Calibri"/>
              <a:cs typeface="Calibri"/>
            </a:endParaRPr>
          </a:p>
          <a:p>
            <a:pPr marL="355600" marR="5080" indent="344170">
              <a:lnSpc>
                <a:spcPts val="3240"/>
              </a:lnSpc>
              <a:spcBef>
                <a:spcPts val="765"/>
              </a:spcBef>
            </a:pPr>
            <a:r>
              <a:rPr sz="3000" spc="-10" dirty="0">
                <a:latin typeface="Calibri"/>
                <a:cs typeface="Calibri"/>
              </a:rPr>
              <a:t>Provides </a:t>
            </a:r>
            <a:r>
              <a:rPr sz="3000" spc="-15" dirty="0">
                <a:latin typeface="Calibri"/>
                <a:cs typeface="Calibri"/>
              </a:rPr>
              <a:t>broad </a:t>
            </a:r>
            <a:r>
              <a:rPr sz="3000" spc="-20" dirty="0">
                <a:latin typeface="Calibri"/>
                <a:cs typeface="Calibri"/>
              </a:rPr>
              <a:t>coverage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issues to </a:t>
            </a:r>
            <a:r>
              <a:rPr sz="3000" spc="-5" dirty="0">
                <a:latin typeface="Calibri"/>
                <a:cs typeface="Calibri"/>
              </a:rPr>
              <a:t>be  addressed </a:t>
            </a:r>
            <a:r>
              <a:rPr sz="3000" dirty="0">
                <a:latin typeface="Calibri"/>
                <a:cs typeface="Calibri"/>
              </a:rPr>
              <a:t>when </a:t>
            </a:r>
            <a:r>
              <a:rPr sz="3000" spc="-10" dirty="0">
                <a:latin typeface="Calibri"/>
                <a:cs typeface="Calibri"/>
              </a:rPr>
              <a:t>testing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target</a:t>
            </a:r>
            <a:r>
              <a:rPr sz="3000" spc="-7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software.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190"/>
              </a:lnSpc>
            </a:pPr>
            <a:r>
              <a:rPr sz="3000" spc="-45" dirty="0">
                <a:latin typeface="Calibri"/>
                <a:cs typeface="Calibri"/>
              </a:rPr>
              <a:t>Testing </a:t>
            </a:r>
            <a:r>
              <a:rPr sz="3000" spc="-5" dirty="0">
                <a:latin typeface="Calibri"/>
                <a:cs typeface="Calibri"/>
              </a:rPr>
              <a:t>activities </a:t>
            </a:r>
            <a:r>
              <a:rPr sz="3000" spc="-15" dirty="0">
                <a:latin typeface="Calibri"/>
                <a:cs typeface="Calibri"/>
              </a:rPr>
              <a:t>are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described.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43052"/>
            <a:ext cx="8063230" cy="53422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10515" indent="-298450">
              <a:lnSpc>
                <a:spcPct val="100000"/>
              </a:lnSpc>
              <a:spcBef>
                <a:spcPts val="480"/>
              </a:spcBef>
              <a:buAutoNum type="arabicPlain" startAt="6"/>
              <a:tabLst>
                <a:tab pos="311150" algn="l"/>
              </a:tabLst>
            </a:pPr>
            <a:r>
              <a:rPr sz="3200" b="1" dirty="0">
                <a:latin typeface="Calibri"/>
                <a:cs typeface="Calibri"/>
              </a:rPr>
              <a:t>. </a:t>
            </a:r>
            <a:r>
              <a:rPr sz="3200" b="1" spc="-10" dirty="0">
                <a:latin typeface="Calibri"/>
                <a:cs typeface="Calibri"/>
              </a:rPr>
              <a:t>Item </a:t>
            </a:r>
            <a:r>
              <a:rPr sz="3200" b="1" spc="-20" dirty="0">
                <a:latin typeface="Calibri"/>
                <a:cs typeface="Calibri"/>
              </a:rPr>
              <a:t>Pass/Fail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Criteria</a:t>
            </a:r>
            <a:endParaRPr sz="3200">
              <a:latin typeface="Calibri"/>
              <a:cs typeface="Calibri"/>
            </a:endParaRPr>
          </a:p>
          <a:p>
            <a:pPr marL="355600" marR="5080" indent="25400">
              <a:lnSpc>
                <a:spcPct val="90000"/>
              </a:lnSpc>
              <a:spcBef>
                <a:spcPts val="770"/>
              </a:spcBef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tester </a:t>
            </a:r>
            <a:r>
              <a:rPr sz="3200" spc="-10" dirty="0">
                <a:latin typeface="Calibri"/>
                <a:cs typeface="Calibri"/>
              </a:rPr>
              <a:t>must </a:t>
            </a:r>
            <a:r>
              <a:rPr sz="3200" spc="-20" dirty="0">
                <a:latin typeface="Calibri"/>
                <a:cs typeface="Calibri"/>
              </a:rPr>
              <a:t>have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set of criteria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decide  on </a:t>
            </a:r>
            <a:r>
              <a:rPr sz="3200" dirty="0">
                <a:latin typeface="Calibri"/>
                <a:cs typeface="Calibri"/>
              </a:rPr>
              <a:t>whether 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has </a:t>
            </a:r>
            <a:r>
              <a:rPr sz="3200" dirty="0">
                <a:latin typeface="Calibri"/>
                <a:cs typeface="Calibri"/>
              </a:rPr>
              <a:t>been </a:t>
            </a:r>
            <a:r>
              <a:rPr sz="3200" spc="-5" dirty="0">
                <a:latin typeface="Calibri"/>
                <a:cs typeface="Calibri"/>
              </a:rPr>
              <a:t>passed or </a:t>
            </a:r>
            <a:r>
              <a:rPr sz="3200" spc="-10" dirty="0">
                <a:latin typeface="Calibri"/>
                <a:cs typeface="Calibri"/>
              </a:rPr>
              <a:t>failed  </a:t>
            </a:r>
            <a:r>
              <a:rPr sz="3200" spc="-5" dirty="0">
                <a:latin typeface="Calibri"/>
                <a:cs typeface="Calibri"/>
              </a:rPr>
              <a:t>upon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execution.</a:t>
            </a:r>
            <a:endParaRPr sz="3200">
              <a:latin typeface="Calibri"/>
              <a:cs typeface="Calibri"/>
            </a:endParaRPr>
          </a:p>
          <a:p>
            <a:pPr marL="355600" marR="52705" indent="25400">
              <a:lnSpc>
                <a:spcPct val="90000"/>
              </a:lnSpc>
              <a:spcBef>
                <a:spcPts val="770"/>
              </a:spcBef>
            </a:pPr>
            <a:r>
              <a:rPr sz="3200" dirty="0">
                <a:latin typeface="Calibri"/>
                <a:cs typeface="Calibri"/>
              </a:rPr>
              <a:t>A </a:t>
            </a:r>
            <a:r>
              <a:rPr sz="3200" spc="-20" dirty="0">
                <a:latin typeface="Calibri"/>
                <a:cs typeface="Calibri"/>
              </a:rPr>
              <a:t>failure </a:t>
            </a:r>
            <a:r>
              <a:rPr sz="3200" spc="-15" dirty="0">
                <a:latin typeface="Calibri"/>
                <a:cs typeface="Calibri"/>
              </a:rPr>
              <a:t>occurs </a:t>
            </a:r>
            <a:r>
              <a:rPr sz="3200" dirty="0">
                <a:latin typeface="Calibri"/>
                <a:cs typeface="Calibri"/>
              </a:rPr>
              <a:t>when the actual </a:t>
            </a:r>
            <a:r>
              <a:rPr sz="3200" spc="-5" dirty="0">
                <a:latin typeface="Calibri"/>
                <a:cs typeface="Calibri"/>
              </a:rPr>
              <a:t>output  </a:t>
            </a:r>
            <a:r>
              <a:rPr sz="3200" spc="-10" dirty="0">
                <a:latin typeface="Calibri"/>
                <a:cs typeface="Calibri"/>
              </a:rPr>
              <a:t>produced </a:t>
            </a:r>
            <a:r>
              <a:rPr sz="3200" spc="-5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software </a:t>
            </a:r>
            <a:r>
              <a:rPr sz="3200" spc="-5" dirty="0">
                <a:latin typeface="Calibri"/>
                <a:cs typeface="Calibri"/>
              </a:rPr>
              <a:t>does not agree </a:t>
            </a:r>
            <a:r>
              <a:rPr sz="3200" dirty="0">
                <a:latin typeface="Calibri"/>
                <a:cs typeface="Calibri"/>
              </a:rPr>
              <a:t>with  </a:t>
            </a:r>
            <a:r>
              <a:rPr sz="3200" spc="-5" dirty="0">
                <a:latin typeface="Calibri"/>
                <a:cs typeface="Calibri"/>
              </a:rPr>
              <a:t>what </a:t>
            </a:r>
            <a:r>
              <a:rPr sz="3200" spc="-10" dirty="0">
                <a:latin typeface="Calibri"/>
                <a:cs typeface="Calibri"/>
              </a:rPr>
              <a:t>was expected, </a:t>
            </a:r>
            <a:r>
              <a:rPr sz="3200" spc="-5" dirty="0">
                <a:latin typeface="Calibri"/>
                <a:cs typeface="Calibri"/>
              </a:rPr>
              <a:t>under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conditions  </a:t>
            </a:r>
            <a:r>
              <a:rPr sz="3200" spc="-5" dirty="0">
                <a:latin typeface="Calibri"/>
                <a:cs typeface="Calibri"/>
              </a:rPr>
              <a:t>specified </a:t>
            </a:r>
            <a:r>
              <a:rPr sz="3200" spc="-10" dirty="0">
                <a:latin typeface="Calibri"/>
                <a:cs typeface="Calibri"/>
              </a:rPr>
              <a:t>by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test.</a:t>
            </a:r>
            <a:endParaRPr sz="3200">
              <a:latin typeface="Calibri"/>
              <a:cs typeface="Calibri"/>
            </a:endParaRPr>
          </a:p>
          <a:p>
            <a:pPr marL="311150" indent="-299085">
              <a:lnSpc>
                <a:spcPct val="100000"/>
              </a:lnSpc>
              <a:spcBef>
                <a:spcPts val="380"/>
              </a:spcBef>
              <a:buAutoNum type="arabicPlain" startAt="7"/>
              <a:tabLst>
                <a:tab pos="311785" algn="l"/>
              </a:tabLst>
            </a:pPr>
            <a:r>
              <a:rPr sz="3200" b="1" dirty="0">
                <a:latin typeface="Calibri"/>
                <a:cs typeface="Calibri"/>
              </a:rPr>
              <a:t>. Suspension and </a:t>
            </a:r>
            <a:r>
              <a:rPr sz="3200" b="1" spc="-10" dirty="0">
                <a:latin typeface="Calibri"/>
                <a:cs typeface="Calibri"/>
              </a:rPr>
              <a:t>Resumption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Criteria</a:t>
            </a:r>
            <a:endParaRPr sz="3200">
              <a:latin typeface="Calibri"/>
              <a:cs typeface="Calibri"/>
            </a:endParaRPr>
          </a:p>
          <a:p>
            <a:pPr marL="355600" marR="651510" indent="25400">
              <a:lnSpc>
                <a:spcPts val="3460"/>
              </a:lnSpc>
              <a:spcBef>
                <a:spcPts val="819"/>
              </a:spcBef>
            </a:pPr>
            <a:r>
              <a:rPr sz="3200" spc="-10" dirty="0">
                <a:latin typeface="Calibri"/>
                <a:cs typeface="Calibri"/>
              </a:rPr>
              <a:t>Criteria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suspend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resume </a:t>
            </a:r>
            <a:r>
              <a:rPr sz="3200" spc="-10" dirty="0">
                <a:latin typeface="Calibri"/>
                <a:cs typeface="Calibri"/>
              </a:rPr>
              <a:t>testing are  </a:t>
            </a:r>
            <a:r>
              <a:rPr sz="3200" spc="-5" dirty="0">
                <a:latin typeface="Calibri"/>
                <a:cs typeface="Calibri"/>
              </a:rPr>
              <a:t>described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547242"/>
            <a:ext cx="8040370" cy="459867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355600" marR="219710" indent="-342900">
              <a:lnSpc>
                <a:spcPts val="2880"/>
              </a:lnSpc>
              <a:spcBef>
                <a:spcPts val="7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This </a:t>
            </a:r>
            <a:r>
              <a:rPr sz="3000" spc="-10" dirty="0">
                <a:latin typeface="Calibri"/>
                <a:cs typeface="Calibri"/>
              </a:rPr>
              <a:t>chapter </a:t>
            </a:r>
            <a:r>
              <a:rPr sz="3000" spc="-15" dirty="0">
                <a:latin typeface="Calibri"/>
                <a:cs typeface="Calibri"/>
              </a:rPr>
              <a:t>focuses </a:t>
            </a:r>
            <a:r>
              <a:rPr sz="3000" spc="-5" dirty="0">
                <a:latin typeface="Calibri"/>
                <a:cs typeface="Calibri"/>
              </a:rPr>
              <a:t>on </a:t>
            </a:r>
            <a:r>
              <a:rPr sz="3000" spc="-10" dirty="0">
                <a:latin typeface="Calibri"/>
                <a:cs typeface="Calibri"/>
              </a:rPr>
              <a:t>preparing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reader to  address </a:t>
            </a:r>
            <a:r>
              <a:rPr sz="3000" spc="-5" dirty="0">
                <a:latin typeface="Calibri"/>
                <a:cs typeface="Calibri"/>
              </a:rPr>
              <a:t>two </a:t>
            </a:r>
            <a:r>
              <a:rPr sz="3000" spc="-10" dirty="0">
                <a:latin typeface="Calibri"/>
                <a:cs typeface="Calibri"/>
              </a:rPr>
              <a:t>fundamental </a:t>
            </a:r>
            <a:r>
              <a:rPr sz="3000" spc="-5" dirty="0">
                <a:latin typeface="Calibri"/>
                <a:cs typeface="Calibri"/>
              </a:rPr>
              <a:t>maturity </a:t>
            </a:r>
            <a:r>
              <a:rPr sz="3000" spc="-10" dirty="0">
                <a:latin typeface="Calibri"/>
                <a:cs typeface="Calibri"/>
              </a:rPr>
              <a:t>goals at level  </a:t>
            </a:r>
            <a:r>
              <a:rPr sz="3000" dirty="0">
                <a:latin typeface="Calibri"/>
                <a:cs typeface="Calibri"/>
              </a:rPr>
              <a:t>2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5" dirty="0">
                <a:latin typeface="Calibri"/>
                <a:cs typeface="Calibri"/>
              </a:rPr>
              <a:t> TMM:</a:t>
            </a:r>
            <a:endParaRPr sz="3000">
              <a:latin typeface="Calibri"/>
              <a:cs typeface="Calibri"/>
            </a:endParaRPr>
          </a:p>
          <a:p>
            <a:pPr marL="355600" marR="107950" indent="-342900">
              <a:lnSpc>
                <a:spcPts val="2880"/>
              </a:lnSpc>
              <a:spcBef>
                <a:spcPts val="720"/>
              </a:spcBef>
              <a:buAutoNum type="romanLcParenBoth"/>
              <a:tabLst>
                <a:tab pos="417830" algn="l"/>
              </a:tabLst>
            </a:pPr>
            <a:r>
              <a:rPr sz="3000" spc="-10" dirty="0">
                <a:latin typeface="Calibri"/>
                <a:cs typeface="Calibri"/>
              </a:rPr>
              <a:t>developing </a:t>
            </a:r>
            <a:r>
              <a:rPr sz="3000" spc="-15" dirty="0">
                <a:latin typeface="Calibri"/>
                <a:cs typeface="Calibri"/>
              </a:rPr>
              <a:t>organizational </a:t>
            </a:r>
            <a:r>
              <a:rPr sz="3000" spc="-10" dirty="0">
                <a:latin typeface="Calibri"/>
                <a:cs typeface="Calibri"/>
              </a:rPr>
              <a:t>goals/ </a:t>
            </a:r>
            <a:r>
              <a:rPr sz="3000" spc="-5" dirty="0">
                <a:latin typeface="Calibri"/>
                <a:cs typeface="Calibri"/>
              </a:rPr>
              <a:t>policies </a:t>
            </a:r>
            <a:r>
              <a:rPr sz="3000" spc="-10" dirty="0">
                <a:latin typeface="Calibri"/>
                <a:cs typeface="Calibri"/>
              </a:rPr>
              <a:t>relating 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testing </a:t>
            </a:r>
            <a:r>
              <a:rPr sz="3000" dirty="0">
                <a:latin typeface="Calibri"/>
                <a:cs typeface="Calibri"/>
              </a:rPr>
              <a:t>and debugging,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and</a:t>
            </a:r>
            <a:endParaRPr sz="3000">
              <a:latin typeface="Calibri"/>
              <a:cs typeface="Calibri"/>
            </a:endParaRPr>
          </a:p>
          <a:p>
            <a:pPr marL="504190" indent="-492125">
              <a:lnSpc>
                <a:spcPct val="100000"/>
              </a:lnSpc>
              <a:spcBef>
                <a:spcPts val="25"/>
              </a:spcBef>
              <a:buAutoNum type="romanLcParenBoth"/>
              <a:tabLst>
                <a:tab pos="504825" algn="l"/>
              </a:tabLst>
            </a:pP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5" dirty="0">
                <a:latin typeface="Calibri"/>
                <a:cs typeface="Calibri"/>
              </a:rPr>
              <a:t>planning.</a:t>
            </a:r>
            <a:endParaRPr sz="3000">
              <a:latin typeface="Calibri"/>
              <a:cs typeface="Calibri"/>
            </a:endParaRPr>
          </a:p>
          <a:p>
            <a:pPr marL="440690">
              <a:lnSpc>
                <a:spcPct val="100000"/>
              </a:lnSpc>
              <a:spcBef>
                <a:spcPts val="5"/>
              </a:spcBef>
            </a:pPr>
            <a:r>
              <a:rPr sz="3000" spc="-45" dirty="0">
                <a:latin typeface="Calibri"/>
                <a:cs typeface="Calibri"/>
              </a:rPr>
              <a:t>Testing </a:t>
            </a:r>
            <a:r>
              <a:rPr sz="3000" spc="-10" dirty="0">
                <a:latin typeface="Calibri"/>
                <a:cs typeface="Calibri"/>
              </a:rPr>
              <a:t>is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5" dirty="0">
                <a:latin typeface="Calibri"/>
                <a:cs typeface="Calibri"/>
              </a:rPr>
              <a:t>managed</a:t>
            </a:r>
            <a:r>
              <a:rPr sz="3000" spc="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process.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Calibri"/>
              <a:cs typeface="Calibri"/>
            </a:endParaRPr>
          </a:p>
          <a:p>
            <a:pPr marL="355600" marR="5080" indent="85090" algn="just">
              <a:lnSpc>
                <a:spcPct val="80000"/>
              </a:lnSpc>
            </a:pPr>
            <a:r>
              <a:rPr sz="3000" spc="-10" dirty="0">
                <a:latin typeface="Calibri"/>
                <a:cs typeface="Calibri"/>
              </a:rPr>
              <a:t>According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5" dirty="0">
                <a:latin typeface="Calibri"/>
                <a:cs typeface="Calibri"/>
              </a:rPr>
              <a:t>R. </a:t>
            </a:r>
            <a:r>
              <a:rPr sz="3000" spc="-55" dirty="0">
                <a:latin typeface="Calibri"/>
                <a:cs typeface="Calibri"/>
              </a:rPr>
              <a:t>Thayer,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5" dirty="0">
                <a:latin typeface="Calibri"/>
                <a:cs typeface="Calibri"/>
              </a:rPr>
              <a:t>managed </a:t>
            </a:r>
            <a:r>
              <a:rPr sz="3000" spc="-15" dirty="0">
                <a:latin typeface="Calibri"/>
                <a:cs typeface="Calibri"/>
              </a:rPr>
              <a:t>process </a:t>
            </a:r>
            <a:r>
              <a:rPr sz="3000" dirty="0">
                <a:latin typeface="Calibri"/>
                <a:cs typeface="Calibri"/>
              </a:rPr>
              <a:t>is </a:t>
            </a:r>
            <a:r>
              <a:rPr sz="3000" spc="-5" dirty="0">
                <a:latin typeface="Calibri"/>
                <a:cs typeface="Calibri"/>
              </a:rPr>
              <a:t>one  that </a:t>
            </a:r>
            <a:r>
              <a:rPr sz="3000" dirty="0">
                <a:latin typeface="Calibri"/>
                <a:cs typeface="Calibri"/>
              </a:rPr>
              <a:t>is </a:t>
            </a:r>
            <a:r>
              <a:rPr sz="3000" spc="-5" dirty="0">
                <a:latin typeface="Calibri"/>
                <a:cs typeface="Calibri"/>
              </a:rPr>
              <a:t>planned, </a:t>
            </a:r>
            <a:r>
              <a:rPr sz="3000" spc="-10" dirty="0">
                <a:latin typeface="Calibri"/>
                <a:cs typeface="Calibri"/>
              </a:rPr>
              <a:t>monitored, directed, </a:t>
            </a:r>
            <a:r>
              <a:rPr sz="3000" spc="-25" dirty="0">
                <a:latin typeface="Calibri"/>
                <a:cs typeface="Calibri"/>
              </a:rPr>
              <a:t>staffed, </a:t>
            </a:r>
            <a:r>
              <a:rPr sz="3000" dirty="0">
                <a:latin typeface="Calibri"/>
                <a:cs typeface="Calibri"/>
              </a:rPr>
              <a:t>and  </a:t>
            </a:r>
            <a:r>
              <a:rPr sz="3000" spc="-20" dirty="0">
                <a:latin typeface="Calibri"/>
                <a:cs typeface="Calibri"/>
              </a:rPr>
              <a:t>organized.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6569" y="461899"/>
            <a:ext cx="46120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8 . </a:t>
            </a:r>
            <a:r>
              <a:rPr sz="4400" spc="-110" dirty="0"/>
              <a:t>Test</a:t>
            </a:r>
            <a:r>
              <a:rPr sz="4400" spc="-70" dirty="0"/>
              <a:t> </a:t>
            </a:r>
            <a:r>
              <a:rPr sz="4400" spc="-15" dirty="0"/>
              <a:t>Deliverables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8016240" cy="35388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88519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Deliverables </a:t>
            </a:r>
            <a:r>
              <a:rPr sz="3200" dirty="0">
                <a:latin typeface="Calibri"/>
                <a:cs typeface="Calibri"/>
              </a:rPr>
              <a:t>- </a:t>
            </a:r>
            <a:r>
              <a:rPr sz="3200" spc="-85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plan </a:t>
            </a:r>
            <a:r>
              <a:rPr sz="3200" dirty="0">
                <a:latin typeface="Calibri"/>
                <a:cs typeface="Calibri"/>
              </a:rPr>
              <a:t>along with </a:t>
            </a:r>
            <a:r>
              <a:rPr sz="3200" spc="-5" dirty="0">
                <a:latin typeface="Calibri"/>
                <a:cs typeface="Calibri"/>
              </a:rPr>
              <a:t>its  associated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design specifications, </a:t>
            </a:r>
            <a:r>
              <a:rPr sz="3200" spc="-20" dirty="0">
                <a:latin typeface="Calibri"/>
                <a:cs typeface="Calibri"/>
              </a:rPr>
              <a:t>test  </a:t>
            </a:r>
            <a:r>
              <a:rPr sz="3200" spc="-10" dirty="0">
                <a:latin typeface="Calibri"/>
                <a:cs typeface="Calibri"/>
              </a:rPr>
              <a:t>procedures,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20" dirty="0">
                <a:latin typeface="Calibri"/>
                <a:cs typeface="Calibri"/>
              </a:rPr>
              <a:t>test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cases.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Deliverables </a:t>
            </a:r>
            <a:r>
              <a:rPr sz="3200" spc="-20" dirty="0">
                <a:latin typeface="Calibri"/>
                <a:cs typeface="Calibri"/>
              </a:rPr>
              <a:t>may </a:t>
            </a:r>
            <a:r>
              <a:rPr sz="3200" dirty="0">
                <a:latin typeface="Calibri"/>
                <a:cs typeface="Calibri"/>
              </a:rPr>
              <a:t>also </a:t>
            </a:r>
            <a:r>
              <a:rPr sz="3200" spc="-5" dirty="0">
                <a:latin typeface="Calibri"/>
                <a:cs typeface="Calibri"/>
              </a:rPr>
              <a:t>include other  documents that result </a:t>
            </a:r>
            <a:r>
              <a:rPr sz="3200" spc="-15" dirty="0">
                <a:latin typeface="Calibri"/>
                <a:cs typeface="Calibri"/>
              </a:rPr>
              <a:t>from </a:t>
            </a:r>
            <a:r>
              <a:rPr sz="3200" spc="-10" dirty="0">
                <a:latin typeface="Calibri"/>
                <a:cs typeface="Calibri"/>
              </a:rPr>
              <a:t>testing </a:t>
            </a:r>
            <a:r>
              <a:rPr sz="3200" spc="-5" dirty="0">
                <a:latin typeface="Calibri"/>
                <a:cs typeface="Calibri"/>
              </a:rPr>
              <a:t>such </a:t>
            </a:r>
            <a:r>
              <a:rPr sz="3200" dirty="0">
                <a:latin typeface="Calibri"/>
                <a:cs typeface="Calibri"/>
              </a:rPr>
              <a:t>as 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dirty="0">
                <a:latin typeface="Calibri"/>
                <a:cs typeface="Calibri"/>
              </a:rPr>
              <a:t>logs, </a:t>
            </a:r>
            <a:r>
              <a:rPr sz="3200" spc="-15" dirty="0">
                <a:latin typeface="Calibri"/>
                <a:cs typeface="Calibri"/>
              </a:rPr>
              <a:t>test transmittal </a:t>
            </a:r>
            <a:r>
              <a:rPr sz="3200" spc="-5" dirty="0">
                <a:latin typeface="Calibri"/>
                <a:cs typeface="Calibri"/>
              </a:rPr>
              <a:t>reports,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incident  reports, </a:t>
            </a:r>
            <a:r>
              <a:rPr sz="3200" dirty="0">
                <a:latin typeface="Calibri"/>
                <a:cs typeface="Calibri"/>
              </a:rPr>
              <a:t>and a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summary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report.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86373"/>
            <a:ext cx="8028940" cy="3830954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69"/>
              </a:spcBef>
            </a:pPr>
            <a:r>
              <a:rPr sz="3200" b="1" dirty="0">
                <a:latin typeface="Calibri"/>
                <a:cs typeface="Calibri"/>
              </a:rPr>
              <a:t>9 . </a:t>
            </a:r>
            <a:r>
              <a:rPr sz="3200" b="1" spc="-50" dirty="0">
                <a:latin typeface="Calibri"/>
                <a:cs typeface="Calibri"/>
              </a:rPr>
              <a:t>Testing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55" dirty="0">
                <a:latin typeface="Calibri"/>
                <a:cs typeface="Calibri"/>
              </a:rPr>
              <a:t>Tasks</a:t>
            </a:r>
            <a:endParaRPr sz="32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A </a:t>
            </a:r>
            <a:r>
              <a:rPr sz="3200" b="1" spc="-30" dirty="0">
                <a:latin typeface="Calibri"/>
                <a:cs typeface="Calibri"/>
              </a:rPr>
              <a:t>Work </a:t>
            </a:r>
            <a:r>
              <a:rPr sz="3200" b="1" spc="-15" dirty="0">
                <a:latin typeface="Calibri"/>
                <a:cs typeface="Calibri"/>
              </a:rPr>
              <a:t>Breakdown </a:t>
            </a:r>
            <a:r>
              <a:rPr sz="3200" b="1" spc="-5" dirty="0">
                <a:latin typeface="Calibri"/>
                <a:cs typeface="Calibri"/>
              </a:rPr>
              <a:t>Structure </a:t>
            </a:r>
            <a:r>
              <a:rPr sz="3200" b="1" dirty="0">
                <a:latin typeface="Calibri"/>
                <a:cs typeface="Calibri"/>
              </a:rPr>
              <a:t>is a </a:t>
            </a:r>
            <a:r>
              <a:rPr sz="3200" b="1" spc="-15" dirty="0">
                <a:latin typeface="Calibri"/>
                <a:cs typeface="Calibri"/>
              </a:rPr>
              <a:t>hierarchical  </a:t>
            </a:r>
            <a:r>
              <a:rPr sz="3200" b="1" dirty="0">
                <a:latin typeface="Calibri"/>
                <a:cs typeface="Calibri"/>
              </a:rPr>
              <a:t>or </a:t>
            </a:r>
            <a:r>
              <a:rPr sz="3200" b="1" spc="-15" dirty="0">
                <a:latin typeface="Calibri"/>
                <a:cs typeface="Calibri"/>
              </a:rPr>
              <a:t>treelike representation </a:t>
            </a:r>
            <a:r>
              <a:rPr sz="3200" b="1" dirty="0">
                <a:latin typeface="Calibri"/>
                <a:cs typeface="Calibri"/>
              </a:rPr>
              <a:t>of all the </a:t>
            </a:r>
            <a:r>
              <a:rPr sz="3200" b="1" spc="-10" dirty="0">
                <a:latin typeface="Calibri"/>
                <a:cs typeface="Calibri"/>
              </a:rPr>
              <a:t>tasks </a:t>
            </a:r>
            <a:r>
              <a:rPr sz="3200" b="1" spc="-5" dirty="0">
                <a:latin typeface="Calibri"/>
                <a:cs typeface="Calibri"/>
              </a:rPr>
              <a:t>that  </a:t>
            </a:r>
            <a:r>
              <a:rPr sz="3200" b="1" spc="-10" dirty="0">
                <a:latin typeface="Calibri"/>
                <a:cs typeface="Calibri"/>
              </a:rPr>
              <a:t>are </a:t>
            </a:r>
            <a:r>
              <a:rPr sz="3200" b="1" spc="-15" dirty="0">
                <a:latin typeface="Calibri"/>
                <a:cs typeface="Calibri"/>
              </a:rPr>
              <a:t>required to </a:t>
            </a:r>
            <a:r>
              <a:rPr sz="3200" b="1" spc="-10" dirty="0">
                <a:latin typeface="Calibri"/>
                <a:cs typeface="Calibri"/>
              </a:rPr>
              <a:t>complete </a:t>
            </a:r>
            <a:r>
              <a:rPr sz="3200" b="1" dirty="0">
                <a:latin typeface="Calibri"/>
                <a:cs typeface="Calibri"/>
              </a:rPr>
              <a:t>a</a:t>
            </a:r>
            <a:r>
              <a:rPr sz="3200" b="1" spc="-5" dirty="0">
                <a:latin typeface="Calibri"/>
                <a:cs typeface="Calibri"/>
              </a:rPr>
              <a:t> project.</a:t>
            </a:r>
            <a:endParaRPr sz="32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770"/>
              </a:spcBef>
            </a:pPr>
            <a:r>
              <a:rPr sz="3200" b="1" dirty="0">
                <a:latin typeface="Calibri"/>
                <a:cs typeface="Calibri"/>
              </a:rPr>
              <a:t>10. </a:t>
            </a:r>
            <a:r>
              <a:rPr sz="3200" b="1" spc="-5" dirty="0">
                <a:latin typeface="Calibri"/>
                <a:cs typeface="Calibri"/>
              </a:rPr>
              <a:t>The </a:t>
            </a:r>
            <a:r>
              <a:rPr sz="3200" b="1" spc="-45" dirty="0">
                <a:latin typeface="Calibri"/>
                <a:cs typeface="Calibri"/>
              </a:rPr>
              <a:t>Testing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15" dirty="0">
                <a:latin typeface="Calibri"/>
                <a:cs typeface="Calibri"/>
              </a:rPr>
              <a:t>Environment</a:t>
            </a:r>
            <a:endParaRPr sz="3200">
              <a:latin typeface="Calibri"/>
              <a:cs typeface="Calibri"/>
            </a:endParaRPr>
          </a:p>
          <a:p>
            <a:pPr marL="355600" marR="208915" indent="25400" algn="just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alibri"/>
                <a:cs typeface="Calibri"/>
              </a:rPr>
              <a:t>- </a:t>
            </a:r>
            <a:r>
              <a:rPr sz="3200" spc="-5" dirty="0">
                <a:latin typeface="Calibri"/>
                <a:cs typeface="Calibri"/>
              </a:rPr>
              <a:t>describes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software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20" dirty="0">
                <a:latin typeface="Calibri"/>
                <a:cs typeface="Calibri"/>
              </a:rPr>
              <a:t>hardware </a:t>
            </a:r>
            <a:r>
              <a:rPr sz="3200" spc="-5" dirty="0">
                <a:latin typeface="Calibri"/>
                <a:cs typeface="Calibri"/>
              </a:rPr>
              <a:t>needs 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testing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effort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77113"/>
            <a:ext cx="224917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/>
              <a:t>11.</a:t>
            </a:r>
            <a:r>
              <a:rPr sz="2200" spc="-40" dirty="0"/>
              <a:t> </a:t>
            </a:r>
            <a:r>
              <a:rPr sz="2200" spc="-10" dirty="0"/>
              <a:t>Responsibilities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535940" y="1081786"/>
            <a:ext cx="7308215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Calibri"/>
                <a:cs typeface="Calibri"/>
              </a:rPr>
              <a:t>The </a:t>
            </a:r>
            <a:r>
              <a:rPr sz="2200" spc="-20" dirty="0">
                <a:latin typeface="Calibri"/>
                <a:cs typeface="Calibri"/>
              </a:rPr>
              <a:t>staff </a:t>
            </a:r>
            <a:r>
              <a:rPr sz="2200" spc="-5" dirty="0">
                <a:latin typeface="Calibri"/>
                <a:cs typeface="Calibri"/>
              </a:rPr>
              <a:t>who will be </a:t>
            </a:r>
            <a:r>
              <a:rPr sz="2200" spc="-10" dirty="0">
                <a:latin typeface="Calibri"/>
                <a:cs typeface="Calibri"/>
              </a:rPr>
              <a:t>responsible </a:t>
            </a:r>
            <a:r>
              <a:rPr sz="2200" spc="-20" dirty="0">
                <a:latin typeface="Calibri"/>
                <a:cs typeface="Calibri"/>
              </a:rPr>
              <a:t>for </a:t>
            </a:r>
            <a:r>
              <a:rPr sz="2200" spc="-15" dirty="0">
                <a:latin typeface="Calibri"/>
                <a:cs typeface="Calibri"/>
              </a:rPr>
              <a:t>test-related tasks </a:t>
            </a:r>
            <a:r>
              <a:rPr sz="2200" spc="-5" dirty="0">
                <a:latin typeface="Calibri"/>
                <a:cs typeface="Calibri"/>
              </a:rPr>
              <a:t>should </a:t>
            </a:r>
            <a:r>
              <a:rPr sz="2200" spc="-10" dirty="0">
                <a:latin typeface="Calibri"/>
                <a:cs typeface="Calibri"/>
              </a:rPr>
              <a:t>be  </a:t>
            </a:r>
            <a:r>
              <a:rPr sz="2200" spc="-5" dirty="0">
                <a:latin typeface="Calibri"/>
                <a:cs typeface="Calibri"/>
              </a:rPr>
              <a:t>identified. This includes </a:t>
            </a:r>
            <a:r>
              <a:rPr sz="2200" spc="-10" dirty="0">
                <a:latin typeface="Calibri"/>
                <a:cs typeface="Calibri"/>
              </a:rPr>
              <a:t>personnel </a:t>
            </a:r>
            <a:r>
              <a:rPr sz="2200" spc="-5" dirty="0">
                <a:latin typeface="Calibri"/>
                <a:cs typeface="Calibri"/>
              </a:rPr>
              <a:t>who will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00">
              <a:latin typeface="Calibri"/>
              <a:cs typeface="Calibri"/>
            </a:endParaRPr>
          </a:p>
          <a:p>
            <a:pPr marL="215265" indent="-203200">
              <a:lnSpc>
                <a:spcPct val="100000"/>
              </a:lnSpc>
              <a:buChar char="•"/>
              <a:tabLst>
                <a:tab pos="215900" algn="l"/>
              </a:tabLst>
            </a:pPr>
            <a:r>
              <a:rPr sz="2200" spc="-10" dirty="0">
                <a:latin typeface="Calibri"/>
                <a:cs typeface="Calibri"/>
              </a:rPr>
              <a:t>transmitting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software-under-test;</a:t>
            </a:r>
            <a:endParaRPr sz="2200">
              <a:latin typeface="Calibri"/>
              <a:cs typeface="Calibri"/>
            </a:endParaRPr>
          </a:p>
          <a:p>
            <a:pPr marL="279400" lvl="1" indent="-203200">
              <a:lnSpc>
                <a:spcPct val="100000"/>
              </a:lnSpc>
              <a:spcBef>
                <a:spcPts val="530"/>
              </a:spcBef>
              <a:buChar char="•"/>
              <a:tabLst>
                <a:tab pos="279400" algn="l"/>
              </a:tabLst>
            </a:pPr>
            <a:r>
              <a:rPr sz="2200" spc="-10" dirty="0">
                <a:latin typeface="Calibri"/>
                <a:cs typeface="Calibri"/>
              </a:rPr>
              <a:t>developing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design specifications,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5" dirty="0">
                <a:latin typeface="Calibri"/>
                <a:cs typeface="Calibri"/>
              </a:rPr>
              <a:t>test</a:t>
            </a:r>
            <a:r>
              <a:rPr sz="2200" spc="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cases;</a:t>
            </a:r>
            <a:endParaRPr sz="2200">
              <a:latin typeface="Calibri"/>
              <a:cs typeface="Calibri"/>
            </a:endParaRPr>
          </a:p>
          <a:p>
            <a:pPr marL="279400" lvl="1" indent="-203200">
              <a:lnSpc>
                <a:spcPct val="100000"/>
              </a:lnSpc>
              <a:spcBef>
                <a:spcPts val="525"/>
              </a:spcBef>
              <a:buChar char="•"/>
              <a:tabLst>
                <a:tab pos="279400" algn="l"/>
              </a:tabLst>
            </a:pPr>
            <a:r>
              <a:rPr sz="2200" spc="-15" dirty="0">
                <a:latin typeface="Calibri"/>
                <a:cs typeface="Calibri"/>
              </a:rPr>
              <a:t>executing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5" dirty="0">
                <a:latin typeface="Calibri"/>
                <a:cs typeface="Calibri"/>
              </a:rPr>
              <a:t>tests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5" dirty="0">
                <a:latin typeface="Calibri"/>
                <a:cs typeface="Calibri"/>
              </a:rPr>
              <a:t>recording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results;</a:t>
            </a:r>
            <a:endParaRPr sz="2200">
              <a:latin typeface="Calibri"/>
              <a:cs typeface="Calibri"/>
            </a:endParaRPr>
          </a:p>
          <a:p>
            <a:pPr marL="279400" lvl="1" indent="-203200">
              <a:lnSpc>
                <a:spcPct val="100000"/>
              </a:lnSpc>
              <a:spcBef>
                <a:spcPts val="530"/>
              </a:spcBef>
              <a:buChar char="•"/>
              <a:tabLst>
                <a:tab pos="279400" algn="l"/>
              </a:tabLst>
            </a:pPr>
            <a:r>
              <a:rPr sz="2200" spc="-10" dirty="0">
                <a:latin typeface="Calibri"/>
                <a:cs typeface="Calibri"/>
              </a:rPr>
              <a:t>tracking </a:t>
            </a:r>
            <a:r>
              <a:rPr sz="2200" spc="-5" dirty="0">
                <a:latin typeface="Calibri"/>
                <a:cs typeface="Calibri"/>
              </a:rPr>
              <a:t>and monitoring the </a:t>
            </a:r>
            <a:r>
              <a:rPr sz="2200" spc="-15" dirty="0">
                <a:latin typeface="Calibri"/>
                <a:cs typeface="Calibri"/>
              </a:rPr>
              <a:t>test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efforts;</a:t>
            </a:r>
            <a:endParaRPr sz="2200">
              <a:latin typeface="Calibri"/>
              <a:cs typeface="Calibri"/>
            </a:endParaRPr>
          </a:p>
          <a:p>
            <a:pPr marL="215265" indent="-203200">
              <a:lnSpc>
                <a:spcPct val="100000"/>
              </a:lnSpc>
              <a:spcBef>
                <a:spcPts val="530"/>
              </a:spcBef>
              <a:buChar char="•"/>
              <a:tabLst>
                <a:tab pos="215900" algn="l"/>
              </a:tabLst>
            </a:pPr>
            <a:r>
              <a:rPr sz="2200" spc="-5" dirty="0">
                <a:latin typeface="Calibri"/>
                <a:cs typeface="Calibri"/>
              </a:rPr>
              <a:t>checking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results;</a:t>
            </a:r>
            <a:endParaRPr sz="2200">
              <a:latin typeface="Calibri"/>
              <a:cs typeface="Calibri"/>
            </a:endParaRPr>
          </a:p>
          <a:p>
            <a:pPr marL="279400" lvl="1" indent="-203200">
              <a:lnSpc>
                <a:spcPct val="100000"/>
              </a:lnSpc>
              <a:spcBef>
                <a:spcPts val="530"/>
              </a:spcBef>
              <a:buChar char="•"/>
              <a:tabLst>
                <a:tab pos="279400" algn="l"/>
              </a:tabLst>
            </a:pPr>
            <a:r>
              <a:rPr sz="2200" spc="-15" dirty="0">
                <a:latin typeface="Calibri"/>
                <a:cs typeface="Calibri"/>
              </a:rPr>
              <a:t>interacting </a:t>
            </a:r>
            <a:r>
              <a:rPr sz="2200" spc="-5" dirty="0">
                <a:latin typeface="Calibri"/>
                <a:cs typeface="Calibri"/>
              </a:rPr>
              <a:t>with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developers;</a:t>
            </a:r>
            <a:endParaRPr sz="2200">
              <a:latin typeface="Calibri"/>
              <a:cs typeface="Calibri"/>
            </a:endParaRPr>
          </a:p>
          <a:p>
            <a:pPr marL="279400" lvl="1" indent="-203200">
              <a:lnSpc>
                <a:spcPct val="100000"/>
              </a:lnSpc>
              <a:spcBef>
                <a:spcPts val="525"/>
              </a:spcBef>
              <a:buChar char="•"/>
              <a:tabLst>
                <a:tab pos="279400" algn="l"/>
              </a:tabLst>
            </a:pPr>
            <a:r>
              <a:rPr sz="2200" spc="-5" dirty="0">
                <a:latin typeface="Calibri"/>
                <a:cs typeface="Calibri"/>
              </a:rPr>
              <a:t>managing and </a:t>
            </a:r>
            <a:r>
              <a:rPr sz="2200" spc="-10" dirty="0">
                <a:latin typeface="Calibri"/>
                <a:cs typeface="Calibri"/>
              </a:rPr>
              <a:t>providing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equipment;</a:t>
            </a:r>
            <a:endParaRPr sz="2200">
              <a:latin typeface="Calibri"/>
              <a:cs typeface="Calibri"/>
            </a:endParaRPr>
          </a:p>
          <a:p>
            <a:pPr marL="279400" lvl="1" indent="-203200">
              <a:lnSpc>
                <a:spcPct val="100000"/>
              </a:lnSpc>
              <a:spcBef>
                <a:spcPts val="530"/>
              </a:spcBef>
              <a:buChar char="•"/>
              <a:tabLst>
                <a:tab pos="279400" algn="l"/>
              </a:tabLst>
            </a:pPr>
            <a:r>
              <a:rPr sz="2200" spc="-10" dirty="0">
                <a:latin typeface="Calibri"/>
                <a:cs typeface="Calibri"/>
              </a:rPr>
              <a:t>developing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5" dirty="0">
                <a:latin typeface="Calibri"/>
                <a:cs typeface="Calibri"/>
              </a:rPr>
              <a:t>test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harnesses;</a:t>
            </a:r>
            <a:endParaRPr sz="2200">
              <a:latin typeface="Calibri"/>
              <a:cs typeface="Calibri"/>
            </a:endParaRPr>
          </a:p>
          <a:p>
            <a:pPr marL="279400" lvl="1" indent="-203200">
              <a:lnSpc>
                <a:spcPct val="100000"/>
              </a:lnSpc>
              <a:spcBef>
                <a:spcPts val="530"/>
              </a:spcBef>
              <a:buChar char="•"/>
              <a:tabLst>
                <a:tab pos="279400" algn="l"/>
              </a:tabLst>
            </a:pPr>
            <a:r>
              <a:rPr sz="2200" spc="-15" dirty="0">
                <a:latin typeface="Calibri"/>
                <a:cs typeface="Calibri"/>
              </a:rPr>
              <a:t>interacting </a:t>
            </a:r>
            <a:r>
              <a:rPr sz="2200" spc="-5" dirty="0">
                <a:latin typeface="Calibri"/>
                <a:cs typeface="Calibri"/>
              </a:rPr>
              <a:t>with the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users/customers.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8493"/>
            <a:ext cx="8037195" cy="422148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447040" indent="-342900">
              <a:lnSpc>
                <a:spcPts val="3460"/>
              </a:lnSpc>
              <a:spcBef>
                <a:spcPts val="535"/>
              </a:spcBef>
              <a:buAutoNum type="arabicPeriod" startAt="12"/>
              <a:tabLst>
                <a:tab pos="624840" algn="l"/>
              </a:tabLst>
            </a:pPr>
            <a:r>
              <a:rPr sz="3200" b="1" spc="-10" dirty="0">
                <a:latin typeface="Calibri"/>
                <a:cs typeface="Calibri"/>
              </a:rPr>
              <a:t>Staffing </a:t>
            </a:r>
            <a:r>
              <a:rPr sz="3200" b="1" dirty="0">
                <a:latin typeface="Calibri"/>
                <a:cs typeface="Calibri"/>
              </a:rPr>
              <a:t>and </a:t>
            </a:r>
            <a:r>
              <a:rPr sz="3200" b="1" spc="-30" dirty="0">
                <a:latin typeface="Calibri"/>
                <a:cs typeface="Calibri"/>
              </a:rPr>
              <a:t>Training </a:t>
            </a:r>
            <a:r>
              <a:rPr sz="3200" b="1" dirty="0">
                <a:latin typeface="Calibri"/>
                <a:cs typeface="Calibri"/>
              </a:rPr>
              <a:t>Needs - </a:t>
            </a:r>
            <a:r>
              <a:rPr sz="3200" spc="-5" dirty="0">
                <a:latin typeface="Calibri"/>
                <a:cs typeface="Calibri"/>
              </a:rPr>
              <a:t>describe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30" dirty="0">
                <a:latin typeface="Calibri"/>
                <a:cs typeface="Calibri"/>
              </a:rPr>
              <a:t>staff </a:t>
            </a:r>
            <a:r>
              <a:rPr sz="3200" dirty="0">
                <a:latin typeface="Calibri"/>
                <a:cs typeface="Calibri"/>
              </a:rPr>
              <a:t>and the </a:t>
            </a:r>
            <a:r>
              <a:rPr sz="3200" spc="-5" dirty="0">
                <a:latin typeface="Calibri"/>
                <a:cs typeface="Calibri"/>
              </a:rPr>
              <a:t>skill </a:t>
            </a:r>
            <a:r>
              <a:rPr sz="3200" spc="-10" dirty="0">
                <a:latin typeface="Calibri"/>
                <a:cs typeface="Calibri"/>
              </a:rPr>
              <a:t>levels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needed</a:t>
            </a:r>
            <a:endParaRPr sz="3200">
              <a:latin typeface="Calibri"/>
              <a:cs typeface="Calibri"/>
            </a:endParaRPr>
          </a:p>
          <a:p>
            <a:pPr marL="355600" marR="1190625" indent="-342900">
              <a:lnSpc>
                <a:spcPts val="3460"/>
              </a:lnSpc>
              <a:spcBef>
                <a:spcPts val="765"/>
              </a:spcBef>
              <a:buAutoNum type="arabicPeriod" startAt="12"/>
              <a:tabLst>
                <a:tab pos="624840" algn="l"/>
              </a:tabLst>
            </a:pPr>
            <a:r>
              <a:rPr sz="3200" b="1" dirty="0">
                <a:latin typeface="Calibri"/>
                <a:cs typeface="Calibri"/>
              </a:rPr>
              <a:t>Scheduling - </a:t>
            </a:r>
            <a:r>
              <a:rPr sz="3200" spc="-65" dirty="0">
                <a:latin typeface="Calibri"/>
                <a:cs typeface="Calibri"/>
              </a:rPr>
              <a:t>Task </a:t>
            </a:r>
            <a:r>
              <a:rPr sz="3200" spc="-15" dirty="0">
                <a:latin typeface="Calibri"/>
                <a:cs typeface="Calibri"/>
              </a:rPr>
              <a:t>durations </a:t>
            </a:r>
            <a:r>
              <a:rPr sz="3200" spc="-5" dirty="0">
                <a:latin typeface="Calibri"/>
                <a:cs typeface="Calibri"/>
              </a:rPr>
              <a:t>should be  </a:t>
            </a:r>
            <a:r>
              <a:rPr sz="3200" spc="-10" dirty="0">
                <a:latin typeface="Calibri"/>
                <a:cs typeface="Calibri"/>
              </a:rPr>
              <a:t>established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recorded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ts val="3460"/>
              </a:lnSpc>
              <a:spcBef>
                <a:spcPts val="760"/>
              </a:spcBef>
              <a:buAutoNum type="arabicPeriod" startAt="12"/>
              <a:tabLst>
                <a:tab pos="624840" algn="l"/>
              </a:tabLst>
            </a:pPr>
            <a:r>
              <a:rPr sz="3200" b="1" spc="-5" dirty="0">
                <a:latin typeface="Calibri"/>
                <a:cs typeface="Calibri"/>
              </a:rPr>
              <a:t>Risks </a:t>
            </a:r>
            <a:r>
              <a:rPr sz="3200" b="1" dirty="0">
                <a:latin typeface="Calibri"/>
                <a:cs typeface="Calibri"/>
              </a:rPr>
              <a:t>and </a:t>
            </a:r>
            <a:r>
              <a:rPr sz="3200" b="1" spc="-10" dirty="0">
                <a:latin typeface="Calibri"/>
                <a:cs typeface="Calibri"/>
              </a:rPr>
              <a:t>Contingencies </a:t>
            </a:r>
            <a:r>
              <a:rPr sz="3200" b="1" dirty="0">
                <a:latin typeface="Calibri"/>
                <a:cs typeface="Calibri"/>
              </a:rPr>
              <a:t>- </a:t>
            </a:r>
            <a:r>
              <a:rPr sz="3200" b="1" spc="-10" dirty="0">
                <a:latin typeface="Calibri"/>
                <a:cs typeface="Calibri"/>
              </a:rPr>
              <a:t>R</a:t>
            </a:r>
            <a:r>
              <a:rPr sz="3200" spc="-10" dirty="0">
                <a:latin typeface="Calibri"/>
                <a:cs typeface="Calibri"/>
              </a:rPr>
              <a:t>isks </a:t>
            </a:r>
            <a:r>
              <a:rPr sz="3200" spc="-5" dirty="0">
                <a:latin typeface="Calibri"/>
                <a:cs typeface="Calibri"/>
              </a:rPr>
              <a:t>should be: </a:t>
            </a:r>
            <a:r>
              <a:rPr sz="3200" dirty="0">
                <a:latin typeface="Calibri"/>
                <a:cs typeface="Calibri"/>
              </a:rPr>
              <a:t>(i)  </a:t>
            </a:r>
            <a:r>
              <a:rPr sz="3200" spc="-5" dirty="0">
                <a:latin typeface="Calibri"/>
                <a:cs typeface="Calibri"/>
              </a:rPr>
              <a:t>identified, (ii) </a:t>
            </a:r>
            <a:r>
              <a:rPr sz="3200" spc="-15" dirty="0">
                <a:latin typeface="Calibri"/>
                <a:cs typeface="Calibri"/>
              </a:rPr>
              <a:t>evaluated </a:t>
            </a:r>
            <a:r>
              <a:rPr sz="3200" dirty="0">
                <a:latin typeface="Calibri"/>
                <a:cs typeface="Calibri"/>
              </a:rPr>
              <a:t>in </a:t>
            </a:r>
            <a:r>
              <a:rPr sz="3200" spc="-10" dirty="0">
                <a:latin typeface="Calibri"/>
                <a:cs typeface="Calibri"/>
              </a:rPr>
              <a:t>terms </a:t>
            </a:r>
            <a:r>
              <a:rPr sz="3200" dirty="0">
                <a:latin typeface="Calibri"/>
                <a:cs typeface="Calibri"/>
              </a:rPr>
              <a:t>of their  </a:t>
            </a:r>
            <a:r>
              <a:rPr sz="3200" spc="-10" dirty="0">
                <a:latin typeface="Calibri"/>
                <a:cs typeface="Calibri"/>
              </a:rPr>
              <a:t>probability </a:t>
            </a:r>
            <a:r>
              <a:rPr sz="3200" spc="-5" dirty="0">
                <a:latin typeface="Calibri"/>
                <a:cs typeface="Calibri"/>
              </a:rPr>
              <a:t>of occurrence, (iii) </a:t>
            </a:r>
            <a:r>
              <a:rPr sz="3200" spc="-10" dirty="0">
                <a:latin typeface="Calibri"/>
                <a:cs typeface="Calibri"/>
              </a:rPr>
              <a:t>prioritized,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204"/>
              </a:lnSpc>
            </a:pPr>
            <a:r>
              <a:rPr sz="3200" spc="-5" dirty="0">
                <a:latin typeface="Calibri"/>
                <a:cs typeface="Calibri"/>
              </a:rPr>
              <a:t>(iv) contingency plans should </a:t>
            </a:r>
            <a:r>
              <a:rPr sz="3200" dirty="0">
                <a:latin typeface="Calibri"/>
                <a:cs typeface="Calibri"/>
              </a:rPr>
              <a:t>be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developed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650"/>
              </a:lnSpc>
            </a:pPr>
            <a:r>
              <a:rPr sz="3200" spc="-5" dirty="0">
                <a:latin typeface="Calibri"/>
                <a:cs typeface="Calibri"/>
              </a:rPr>
              <a:t>that </a:t>
            </a:r>
            <a:r>
              <a:rPr sz="3200" spc="-10" dirty="0">
                <a:latin typeface="Calibri"/>
                <a:cs typeface="Calibri"/>
              </a:rPr>
              <a:t>can </a:t>
            </a:r>
            <a:r>
              <a:rPr sz="3200" spc="-5" dirty="0">
                <a:latin typeface="Calibri"/>
                <a:cs typeface="Calibri"/>
              </a:rPr>
              <a:t>be </a:t>
            </a:r>
            <a:r>
              <a:rPr sz="3200" spc="-10" dirty="0">
                <a:latin typeface="Calibri"/>
                <a:cs typeface="Calibri"/>
              </a:rPr>
              <a:t>activated </a:t>
            </a:r>
            <a:r>
              <a:rPr sz="3200" dirty="0">
                <a:latin typeface="Calibri"/>
                <a:cs typeface="Calibri"/>
              </a:rPr>
              <a:t>if the risk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occurs.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0998" y="461899"/>
            <a:ext cx="38449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15. </a:t>
            </a:r>
            <a:r>
              <a:rPr sz="4400" spc="-65" dirty="0"/>
              <a:t>Testing</a:t>
            </a:r>
            <a:r>
              <a:rPr sz="4400" spc="-85" dirty="0"/>
              <a:t> </a:t>
            </a:r>
            <a:r>
              <a:rPr sz="4400" spc="-15" dirty="0"/>
              <a:t>Costs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26794"/>
            <a:ext cx="786320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80" dirty="0">
                <a:latin typeface="Calibri"/>
                <a:cs typeface="Calibri"/>
              </a:rPr>
              <a:t>Test </a:t>
            </a:r>
            <a:r>
              <a:rPr sz="3000" spc="-15" dirty="0">
                <a:latin typeface="Calibri"/>
                <a:cs typeface="Calibri"/>
              </a:rPr>
              <a:t>costs </a:t>
            </a:r>
            <a:r>
              <a:rPr sz="3000" spc="-10" dirty="0">
                <a:latin typeface="Calibri"/>
                <a:cs typeface="Calibri"/>
              </a:rPr>
              <a:t>that </a:t>
            </a:r>
            <a:r>
              <a:rPr sz="3000" spc="-5" dirty="0">
                <a:latin typeface="Calibri"/>
                <a:cs typeface="Calibri"/>
              </a:rPr>
              <a:t>should included </a:t>
            </a:r>
            <a:r>
              <a:rPr sz="3000" dirty="0">
                <a:latin typeface="Calibri"/>
                <a:cs typeface="Calibri"/>
              </a:rPr>
              <a:t>in </a:t>
            </a:r>
            <a:r>
              <a:rPr sz="3000" spc="-5" dirty="0">
                <a:latin typeface="Calibri"/>
                <a:cs typeface="Calibri"/>
              </a:rPr>
              <a:t>the plan</a:t>
            </a:r>
            <a:r>
              <a:rPr sz="3000" spc="4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are: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950">
              <a:latin typeface="Calibri"/>
              <a:cs typeface="Calibri"/>
            </a:endParaRPr>
          </a:p>
          <a:p>
            <a:pPr marL="97790" marR="775970" indent="-85725">
              <a:lnSpc>
                <a:spcPct val="100000"/>
              </a:lnSpc>
              <a:buChar char="•"/>
              <a:tabLst>
                <a:tab pos="288925" algn="l"/>
              </a:tabLst>
            </a:pPr>
            <a:r>
              <a:rPr sz="3000" spc="-15" dirty="0">
                <a:latin typeface="Calibri"/>
                <a:cs typeface="Calibri"/>
              </a:rPr>
              <a:t>costs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spc="-10" dirty="0">
                <a:latin typeface="Calibri"/>
                <a:cs typeface="Calibri"/>
              </a:rPr>
              <a:t>planning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designing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tests;  costs </a:t>
            </a:r>
            <a:r>
              <a:rPr sz="3000" spc="-5" dirty="0">
                <a:latin typeface="Calibri"/>
                <a:cs typeface="Calibri"/>
              </a:rPr>
              <a:t>of acquiring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hardware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software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2520"/>
              </a:lnSpc>
            </a:pPr>
            <a:r>
              <a:rPr sz="3000" spc="-5" dirty="0">
                <a:latin typeface="Calibri"/>
                <a:cs typeface="Calibri"/>
              </a:rPr>
              <a:t>necessary </a:t>
            </a:r>
            <a:r>
              <a:rPr sz="3000" spc="-25" dirty="0">
                <a:latin typeface="Calibri"/>
                <a:cs typeface="Calibri"/>
              </a:rPr>
              <a:t>for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tests </a:t>
            </a:r>
            <a:r>
              <a:rPr sz="3000" spc="-5" dirty="0">
                <a:latin typeface="Calibri"/>
                <a:cs typeface="Calibri"/>
              </a:rPr>
              <a:t>(includes </a:t>
            </a:r>
            <a:r>
              <a:rPr sz="3000" spc="-10" dirty="0">
                <a:latin typeface="Calibri"/>
                <a:cs typeface="Calibri"/>
              </a:rPr>
              <a:t>development</a:t>
            </a:r>
            <a:r>
              <a:rPr sz="3000" spc="-3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of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240"/>
              </a:lnSpc>
            </a:pP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5" dirty="0">
                <a:latin typeface="Calibri"/>
                <a:cs typeface="Calibri"/>
              </a:rPr>
              <a:t>harnesses);</a:t>
            </a:r>
            <a:endParaRPr sz="3000">
              <a:latin typeface="Calibri"/>
              <a:cs typeface="Calibri"/>
            </a:endParaRPr>
          </a:p>
          <a:p>
            <a:pPr marL="373380" lvl="1" indent="-276225">
              <a:lnSpc>
                <a:spcPct val="100000"/>
              </a:lnSpc>
              <a:buChar char="•"/>
              <a:tabLst>
                <a:tab pos="374015" algn="l"/>
              </a:tabLst>
            </a:pPr>
            <a:r>
              <a:rPr sz="3000" spc="-10" dirty="0">
                <a:latin typeface="Calibri"/>
                <a:cs typeface="Calibri"/>
              </a:rPr>
              <a:t>costs to </a:t>
            </a:r>
            <a:r>
              <a:rPr sz="3000" spc="-5" dirty="0">
                <a:latin typeface="Calibri"/>
                <a:cs typeface="Calibri"/>
              </a:rPr>
              <a:t>support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test</a:t>
            </a:r>
            <a:r>
              <a:rPr sz="3000" spc="-3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environment;</a:t>
            </a:r>
            <a:endParaRPr sz="3000">
              <a:latin typeface="Calibri"/>
              <a:cs typeface="Calibri"/>
            </a:endParaRPr>
          </a:p>
          <a:p>
            <a:pPr marL="373380" lvl="1" indent="-276225">
              <a:lnSpc>
                <a:spcPct val="100000"/>
              </a:lnSpc>
              <a:buChar char="•"/>
              <a:tabLst>
                <a:tab pos="374015" algn="l"/>
              </a:tabLst>
            </a:pPr>
            <a:r>
              <a:rPr sz="3000" spc="-10" dirty="0">
                <a:latin typeface="Calibri"/>
                <a:cs typeface="Calibri"/>
              </a:rPr>
              <a:t>costs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spc="-20" dirty="0">
                <a:latin typeface="Calibri"/>
                <a:cs typeface="Calibri"/>
              </a:rPr>
              <a:t>executing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1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tests;</a:t>
            </a:r>
            <a:endParaRPr sz="3000">
              <a:latin typeface="Calibri"/>
              <a:cs typeface="Calibri"/>
            </a:endParaRPr>
          </a:p>
          <a:p>
            <a:pPr marL="373380" lvl="1" indent="-276225">
              <a:lnSpc>
                <a:spcPct val="100000"/>
              </a:lnSpc>
              <a:buChar char="•"/>
              <a:tabLst>
                <a:tab pos="374015" algn="l"/>
              </a:tabLst>
            </a:pPr>
            <a:r>
              <a:rPr sz="3000" spc="-15" dirty="0">
                <a:latin typeface="Calibri"/>
                <a:cs typeface="Calibri"/>
              </a:rPr>
              <a:t>costs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spc="-15" dirty="0">
                <a:latin typeface="Calibri"/>
                <a:cs typeface="Calibri"/>
              </a:rPr>
              <a:t>recording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analyzing </a:t>
            </a:r>
            <a:r>
              <a:rPr sz="3000" spc="-20" dirty="0">
                <a:latin typeface="Calibri"/>
                <a:cs typeface="Calibri"/>
              </a:rPr>
              <a:t>test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results;</a:t>
            </a:r>
            <a:endParaRPr sz="3000">
              <a:latin typeface="Calibri"/>
              <a:cs typeface="Calibri"/>
            </a:endParaRPr>
          </a:p>
          <a:p>
            <a:pPr marL="373380" lvl="1" indent="-276225">
              <a:lnSpc>
                <a:spcPct val="100000"/>
              </a:lnSpc>
              <a:spcBef>
                <a:spcPts val="5"/>
              </a:spcBef>
              <a:buChar char="•"/>
              <a:tabLst>
                <a:tab pos="374015" algn="l"/>
              </a:tabLst>
            </a:pPr>
            <a:r>
              <a:rPr sz="3000" spc="-10" dirty="0">
                <a:latin typeface="Calibri"/>
                <a:cs typeface="Calibri"/>
              </a:rPr>
              <a:t>tear-down </a:t>
            </a:r>
            <a:r>
              <a:rPr sz="3000" spc="-15" dirty="0">
                <a:latin typeface="Calibri"/>
                <a:cs typeface="Calibri"/>
              </a:rPr>
              <a:t>costs to </a:t>
            </a:r>
            <a:r>
              <a:rPr sz="3000" spc="-25" dirty="0">
                <a:latin typeface="Calibri"/>
                <a:cs typeface="Calibri"/>
              </a:rPr>
              <a:t>restore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environment.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3585" y="461899"/>
            <a:ext cx="51200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10" dirty="0"/>
              <a:t>Test </a:t>
            </a:r>
            <a:r>
              <a:rPr sz="4400" dirty="0"/>
              <a:t>plan</a:t>
            </a:r>
            <a:r>
              <a:rPr sz="4400" spc="15" dirty="0"/>
              <a:t> </a:t>
            </a:r>
            <a:r>
              <a:rPr sz="4400" spc="-15" dirty="0"/>
              <a:t>attachments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285493"/>
            <a:ext cx="8028940" cy="4116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623570" indent="-3429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design specification </a:t>
            </a:r>
            <a:r>
              <a:rPr sz="2200" spc="-5" dirty="0">
                <a:latin typeface="Calibri"/>
                <a:cs typeface="Calibri"/>
              </a:rPr>
              <a:t>should </a:t>
            </a:r>
            <a:r>
              <a:rPr sz="2200" spc="-20" dirty="0">
                <a:latin typeface="Calibri"/>
                <a:cs typeface="Calibri"/>
              </a:rPr>
              <a:t>have </a:t>
            </a:r>
            <a:r>
              <a:rPr sz="2200" spc="-10" dirty="0">
                <a:latin typeface="Calibri"/>
                <a:cs typeface="Calibri"/>
              </a:rPr>
              <a:t>the following components 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according </a:t>
            </a:r>
            <a:r>
              <a:rPr sz="2200" spc="-20" dirty="0">
                <a:solidFill>
                  <a:srgbClr val="FF0000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the IEEE </a:t>
            </a:r>
            <a:r>
              <a:rPr sz="2200" spc="-15" dirty="0">
                <a:solidFill>
                  <a:srgbClr val="FF0000"/>
                </a:solidFill>
                <a:latin typeface="Calibri"/>
                <a:cs typeface="Calibri"/>
              </a:rPr>
              <a:t>standard</a:t>
            </a:r>
            <a:r>
              <a:rPr sz="2200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b="1" i="1" spc="-55" dirty="0">
                <a:latin typeface="Calibri"/>
                <a:cs typeface="Calibri"/>
              </a:rPr>
              <a:t>Test </a:t>
            </a:r>
            <a:r>
              <a:rPr sz="2200" b="1" i="1" spc="-10" dirty="0">
                <a:latin typeface="Calibri"/>
                <a:cs typeface="Calibri"/>
              </a:rPr>
              <a:t>Design Specification</a:t>
            </a:r>
            <a:r>
              <a:rPr sz="2200" b="1" i="1" spc="65" dirty="0">
                <a:latin typeface="Calibri"/>
                <a:cs typeface="Calibri"/>
              </a:rPr>
              <a:t> </a:t>
            </a:r>
            <a:r>
              <a:rPr sz="2200" b="1" i="1" spc="-5" dirty="0">
                <a:latin typeface="Calibri"/>
                <a:cs typeface="Calibri"/>
              </a:rPr>
              <a:t>Identifier</a:t>
            </a:r>
            <a:endParaRPr sz="2200">
              <a:latin typeface="Calibri"/>
              <a:cs typeface="Calibri"/>
            </a:endParaRPr>
          </a:p>
          <a:p>
            <a:pPr marL="457834">
              <a:lnSpc>
                <a:spcPct val="100000"/>
              </a:lnSpc>
              <a:spcBef>
                <a:spcPts val="525"/>
              </a:spcBef>
            </a:pPr>
            <a:r>
              <a:rPr sz="2200" spc="-10" dirty="0">
                <a:latin typeface="Calibri"/>
                <a:cs typeface="Calibri"/>
              </a:rPr>
              <a:t>Give </a:t>
            </a:r>
            <a:r>
              <a:rPr sz="2200" spc="-5" dirty="0">
                <a:latin typeface="Calibri"/>
                <a:cs typeface="Calibri"/>
              </a:rPr>
              <a:t>each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5" dirty="0">
                <a:latin typeface="Calibri"/>
                <a:cs typeface="Calibri"/>
              </a:rPr>
              <a:t>design </a:t>
            </a:r>
            <a:r>
              <a:rPr sz="2200" spc="-10" dirty="0">
                <a:latin typeface="Calibri"/>
                <a:cs typeface="Calibri"/>
              </a:rPr>
              <a:t>specification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0" dirty="0">
                <a:latin typeface="Calibri"/>
                <a:cs typeface="Calibri"/>
              </a:rPr>
              <a:t>unique identifier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200" spc="-20" dirty="0">
                <a:latin typeface="Calibri"/>
                <a:cs typeface="Calibri"/>
              </a:rPr>
              <a:t>reference to </a:t>
            </a:r>
            <a:r>
              <a:rPr sz="2200" spc="-5" dirty="0">
                <a:latin typeface="Calibri"/>
                <a:cs typeface="Calibri"/>
              </a:rPr>
              <a:t>its </a:t>
            </a:r>
            <a:r>
              <a:rPr sz="2200" spc="-10" dirty="0">
                <a:latin typeface="Calibri"/>
                <a:cs typeface="Calibri"/>
              </a:rPr>
              <a:t>associated </a:t>
            </a:r>
            <a:r>
              <a:rPr sz="2200" spc="-15" dirty="0">
                <a:latin typeface="Calibri"/>
                <a:cs typeface="Calibri"/>
              </a:rPr>
              <a:t>test</a:t>
            </a:r>
            <a:r>
              <a:rPr sz="2200" spc="10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plan.</a:t>
            </a:r>
            <a:endParaRPr sz="220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  <a:spcBef>
                <a:spcPts val="530"/>
              </a:spcBef>
            </a:pPr>
            <a:r>
              <a:rPr sz="2200" b="1" i="1" spc="-10" dirty="0">
                <a:latin typeface="Calibri"/>
                <a:cs typeface="Calibri"/>
              </a:rPr>
              <a:t>Features </a:t>
            </a:r>
            <a:r>
              <a:rPr sz="2200" b="1" i="1" spc="-20" dirty="0">
                <a:latin typeface="Calibri"/>
                <a:cs typeface="Calibri"/>
              </a:rPr>
              <a:t>to </a:t>
            </a:r>
            <a:r>
              <a:rPr sz="2200" b="1" i="1" spc="-5" dirty="0">
                <a:latin typeface="Calibri"/>
                <a:cs typeface="Calibri"/>
              </a:rPr>
              <a:t>Be</a:t>
            </a:r>
            <a:r>
              <a:rPr sz="2200" b="1" i="1" spc="25" dirty="0">
                <a:latin typeface="Calibri"/>
                <a:cs typeface="Calibri"/>
              </a:rPr>
              <a:t> </a:t>
            </a:r>
            <a:r>
              <a:rPr sz="2200" b="1" i="1" spc="-45" dirty="0">
                <a:latin typeface="Calibri"/>
                <a:cs typeface="Calibri"/>
              </a:rPr>
              <a:t>Tested</a:t>
            </a:r>
            <a:endParaRPr sz="2200">
              <a:latin typeface="Calibri"/>
              <a:cs typeface="Calibri"/>
            </a:endParaRPr>
          </a:p>
          <a:p>
            <a:pPr marL="355600" marR="176530" indent="164465">
              <a:lnSpc>
                <a:spcPct val="100000"/>
              </a:lnSpc>
              <a:spcBef>
                <a:spcPts val="530"/>
              </a:spcBef>
            </a:pPr>
            <a:r>
              <a:rPr sz="2200" spc="-60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items, </a:t>
            </a:r>
            <a:r>
              <a:rPr sz="2200" spc="-15" dirty="0">
                <a:latin typeface="Calibri"/>
                <a:cs typeface="Calibri"/>
              </a:rPr>
              <a:t>features,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0" dirty="0">
                <a:latin typeface="Calibri"/>
                <a:cs typeface="Calibri"/>
              </a:rPr>
              <a:t>combination </a:t>
            </a:r>
            <a:r>
              <a:rPr sz="2200" spc="-5" dirty="0">
                <a:latin typeface="Calibri"/>
                <a:cs typeface="Calibri"/>
              </a:rPr>
              <a:t>of </a:t>
            </a:r>
            <a:r>
              <a:rPr sz="2200" spc="-20" dirty="0">
                <a:latin typeface="Calibri"/>
                <a:cs typeface="Calibri"/>
              </a:rPr>
              <a:t>features </a:t>
            </a:r>
            <a:r>
              <a:rPr sz="2200" spc="-15" dirty="0">
                <a:latin typeface="Calibri"/>
                <a:cs typeface="Calibri"/>
              </a:rPr>
              <a:t>covered </a:t>
            </a:r>
            <a:r>
              <a:rPr sz="2200" spc="-10" dirty="0">
                <a:latin typeface="Calibri"/>
                <a:cs typeface="Calibri"/>
              </a:rPr>
              <a:t>by </a:t>
            </a:r>
            <a:r>
              <a:rPr sz="2200" spc="-5" dirty="0">
                <a:latin typeface="Calibri"/>
                <a:cs typeface="Calibri"/>
              </a:rPr>
              <a:t>this 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5" dirty="0">
                <a:latin typeface="Calibri"/>
                <a:cs typeface="Calibri"/>
              </a:rPr>
              <a:t>design </a:t>
            </a:r>
            <a:r>
              <a:rPr sz="2200" spc="-10" dirty="0">
                <a:latin typeface="Calibri"/>
                <a:cs typeface="Calibri"/>
              </a:rPr>
              <a:t>specification are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listed.</a:t>
            </a:r>
            <a:endParaRPr sz="220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  <a:spcBef>
                <a:spcPts val="530"/>
              </a:spcBef>
            </a:pPr>
            <a:r>
              <a:rPr sz="2200" b="1" i="1" spc="-5" dirty="0">
                <a:latin typeface="Calibri"/>
                <a:cs typeface="Calibri"/>
              </a:rPr>
              <a:t>Approach</a:t>
            </a:r>
            <a:r>
              <a:rPr sz="2200" b="1" i="1" spc="5" dirty="0">
                <a:latin typeface="Calibri"/>
                <a:cs typeface="Calibri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Refinements</a:t>
            </a:r>
            <a:endParaRPr sz="2200">
              <a:latin typeface="Calibri"/>
              <a:cs typeface="Calibri"/>
            </a:endParaRPr>
          </a:p>
          <a:p>
            <a:pPr marL="355600" marR="5080" indent="102235">
              <a:lnSpc>
                <a:spcPct val="100000"/>
              </a:lnSpc>
              <a:spcBef>
                <a:spcPts val="525"/>
              </a:spcBef>
            </a:pPr>
            <a:r>
              <a:rPr sz="2200" spc="-5" dirty="0">
                <a:latin typeface="Calibri"/>
                <a:cs typeface="Calibri"/>
              </a:rPr>
              <a:t>In </a:t>
            </a:r>
            <a:r>
              <a:rPr sz="2200" spc="-10" dirty="0">
                <a:latin typeface="Calibri"/>
                <a:cs typeface="Calibri"/>
              </a:rPr>
              <a:t>the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plan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5" dirty="0">
                <a:latin typeface="Calibri"/>
                <a:cs typeface="Calibri"/>
              </a:rPr>
              <a:t>general </a:t>
            </a:r>
            <a:r>
              <a:rPr sz="2200" spc="-10" dirty="0">
                <a:latin typeface="Calibri"/>
                <a:cs typeface="Calibri"/>
              </a:rPr>
              <a:t>description </a:t>
            </a:r>
            <a:r>
              <a:rPr sz="2200" spc="-5" dirty="0">
                <a:latin typeface="Calibri"/>
                <a:cs typeface="Calibri"/>
              </a:rPr>
              <a:t>of the </a:t>
            </a:r>
            <a:r>
              <a:rPr sz="2200" spc="-10" dirty="0">
                <a:latin typeface="Calibri"/>
                <a:cs typeface="Calibri"/>
              </a:rPr>
              <a:t>approach </a:t>
            </a:r>
            <a:r>
              <a:rPr sz="2200" spc="-20" dirty="0">
                <a:latin typeface="Calibri"/>
                <a:cs typeface="Calibri"/>
              </a:rPr>
              <a:t>to </a:t>
            </a:r>
            <a:r>
              <a:rPr sz="2200" spc="-5" dirty="0">
                <a:latin typeface="Calibri"/>
                <a:cs typeface="Calibri"/>
              </a:rPr>
              <a:t>be used </a:t>
            </a:r>
            <a:r>
              <a:rPr sz="2200" spc="-15" dirty="0">
                <a:latin typeface="Calibri"/>
                <a:cs typeface="Calibri"/>
              </a:rPr>
              <a:t>to  test </a:t>
            </a:r>
            <a:r>
              <a:rPr sz="2200" spc="-5" dirty="0">
                <a:latin typeface="Calibri"/>
                <a:cs typeface="Calibri"/>
              </a:rPr>
              <a:t>each </a:t>
            </a:r>
            <a:r>
              <a:rPr sz="2200" spc="-10" dirty="0">
                <a:latin typeface="Calibri"/>
                <a:cs typeface="Calibri"/>
              </a:rPr>
              <a:t>item was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described.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IIT-rgukt\Desktop\Illustration 3 - Test Plan Test Cycle Test Ru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138" y="712788"/>
            <a:ext cx="8212137" cy="5432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3207"/>
            <a:ext cx="2934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5" dirty="0">
                <a:latin typeface="Calibri"/>
                <a:cs typeface="Calibri"/>
              </a:rPr>
              <a:t>Test </a:t>
            </a:r>
            <a:r>
              <a:rPr sz="2400" i="1" dirty="0">
                <a:latin typeface="Calibri"/>
                <a:cs typeface="Calibri"/>
              </a:rPr>
              <a:t>Case</a:t>
            </a:r>
            <a:r>
              <a:rPr sz="2400" i="1" spc="-20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Identification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891285"/>
            <a:ext cx="7729220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Each </a:t>
            </a:r>
            <a:r>
              <a:rPr sz="2400" spc="-15" dirty="0">
                <a:latin typeface="Calibri"/>
                <a:cs typeface="Calibri"/>
              </a:rPr>
              <a:t>test </a:t>
            </a:r>
            <a:r>
              <a:rPr sz="2400" spc="-5" dirty="0">
                <a:latin typeface="Calibri"/>
                <a:cs typeface="Calibri"/>
              </a:rPr>
              <a:t>design </a:t>
            </a:r>
            <a:r>
              <a:rPr sz="2400" spc="-10" dirty="0">
                <a:latin typeface="Calibri"/>
                <a:cs typeface="Calibri"/>
              </a:rPr>
              <a:t>specification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10" dirty="0">
                <a:latin typeface="Calibri"/>
                <a:cs typeface="Calibri"/>
              </a:rPr>
              <a:t>associated </a:t>
            </a:r>
            <a:r>
              <a:rPr sz="2400" dirty="0">
                <a:latin typeface="Calibri"/>
                <a:cs typeface="Calibri"/>
              </a:rPr>
              <a:t>with a </a:t>
            </a:r>
            <a:r>
              <a:rPr sz="2400" spc="-5" dirty="0">
                <a:latin typeface="Calibri"/>
                <a:cs typeface="Calibri"/>
              </a:rPr>
              <a:t>set of </a:t>
            </a:r>
            <a:r>
              <a:rPr sz="2400" spc="-15" dirty="0">
                <a:latin typeface="Calibri"/>
                <a:cs typeface="Calibri"/>
              </a:rPr>
              <a:t>test  </a:t>
            </a:r>
            <a:r>
              <a:rPr sz="2400" spc="-5" dirty="0">
                <a:latin typeface="Calibri"/>
                <a:cs typeface="Calibri"/>
              </a:rPr>
              <a:t>cases </a:t>
            </a:r>
            <a:r>
              <a:rPr sz="2400" dirty="0">
                <a:latin typeface="Calibri"/>
                <a:cs typeface="Calibri"/>
              </a:rPr>
              <a:t>and a </a:t>
            </a:r>
            <a:r>
              <a:rPr sz="2400" spc="-5" dirty="0">
                <a:latin typeface="Calibri"/>
                <a:cs typeface="Calibri"/>
              </a:rPr>
              <a:t>set of set </a:t>
            </a:r>
            <a:r>
              <a:rPr sz="2400" spc="-10" dirty="0">
                <a:latin typeface="Calibri"/>
                <a:cs typeface="Calibri"/>
              </a:rPr>
              <a:t>procedures.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test </a:t>
            </a:r>
            <a:r>
              <a:rPr sz="2400" spc="-5" dirty="0">
                <a:latin typeface="Calibri"/>
                <a:cs typeface="Calibri"/>
              </a:rPr>
              <a:t>cases </a:t>
            </a:r>
            <a:r>
              <a:rPr sz="2400" spc="-15" dirty="0">
                <a:latin typeface="Calibri"/>
                <a:cs typeface="Calibri"/>
              </a:rPr>
              <a:t>contain  </a:t>
            </a:r>
            <a:r>
              <a:rPr sz="2400" spc="-5" dirty="0">
                <a:latin typeface="Calibri"/>
                <a:cs typeface="Calibri"/>
              </a:rPr>
              <a:t>input/output </a:t>
            </a:r>
            <a:r>
              <a:rPr sz="2400" spc="-10" dirty="0">
                <a:latin typeface="Calibri"/>
                <a:cs typeface="Calibri"/>
              </a:rPr>
              <a:t>information, </a:t>
            </a:r>
            <a:r>
              <a:rPr sz="2400" dirty="0">
                <a:latin typeface="Calibri"/>
                <a:cs typeface="Calibri"/>
              </a:rPr>
              <a:t>and the </a:t>
            </a:r>
            <a:r>
              <a:rPr sz="2400" spc="-15" dirty="0">
                <a:latin typeface="Calibri"/>
                <a:cs typeface="Calibri"/>
              </a:rPr>
              <a:t>test </a:t>
            </a:r>
            <a:r>
              <a:rPr sz="2400" spc="-10" dirty="0">
                <a:latin typeface="Calibri"/>
                <a:cs typeface="Calibri"/>
              </a:rPr>
              <a:t>procedures </a:t>
            </a:r>
            <a:r>
              <a:rPr sz="2400" spc="-15" dirty="0">
                <a:latin typeface="Calibri"/>
                <a:cs typeface="Calibri"/>
              </a:rPr>
              <a:t>contain 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steps </a:t>
            </a:r>
            <a:r>
              <a:rPr sz="2400" dirty="0">
                <a:latin typeface="Calibri"/>
                <a:cs typeface="Calibri"/>
              </a:rPr>
              <a:t>necessary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20" dirty="0">
                <a:latin typeface="Calibri"/>
                <a:cs typeface="Calibri"/>
              </a:rPr>
              <a:t>execute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tests.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5" dirty="0">
                <a:latin typeface="Calibri"/>
                <a:cs typeface="Calibri"/>
              </a:rPr>
              <a:t>test </a:t>
            </a:r>
            <a:r>
              <a:rPr sz="2400" spc="-5" dirty="0">
                <a:latin typeface="Calibri"/>
                <a:cs typeface="Calibri"/>
              </a:rPr>
              <a:t>case </a:t>
            </a:r>
            <a:r>
              <a:rPr sz="2400" spc="-15" dirty="0">
                <a:latin typeface="Calibri"/>
                <a:cs typeface="Calibri"/>
              </a:rPr>
              <a:t>may </a:t>
            </a:r>
            <a:r>
              <a:rPr sz="2400" spc="-5" dirty="0">
                <a:latin typeface="Calibri"/>
                <a:cs typeface="Calibri"/>
              </a:rPr>
              <a:t>be  associated </a:t>
            </a:r>
            <a:r>
              <a:rPr sz="2400" dirty="0">
                <a:latin typeface="Calibri"/>
                <a:cs typeface="Calibri"/>
              </a:rPr>
              <a:t>with </a:t>
            </a:r>
            <a:r>
              <a:rPr sz="2400" spc="-10" dirty="0">
                <a:latin typeface="Calibri"/>
                <a:cs typeface="Calibri"/>
              </a:rPr>
              <a:t>more </a:t>
            </a:r>
            <a:r>
              <a:rPr sz="2400" dirty="0">
                <a:latin typeface="Calibri"/>
                <a:cs typeface="Calibri"/>
              </a:rPr>
              <a:t>than </a:t>
            </a:r>
            <a:r>
              <a:rPr sz="2400" spc="-5" dirty="0">
                <a:latin typeface="Calibri"/>
                <a:cs typeface="Calibri"/>
              </a:rPr>
              <a:t>one </a:t>
            </a:r>
            <a:r>
              <a:rPr sz="2400" spc="-15" dirty="0">
                <a:latin typeface="Calibri"/>
                <a:cs typeface="Calibri"/>
              </a:rPr>
              <a:t>test </a:t>
            </a:r>
            <a:r>
              <a:rPr sz="2400" spc="-5" dirty="0">
                <a:latin typeface="Calibri"/>
                <a:cs typeface="Calibri"/>
              </a:rPr>
              <a:t>design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specification.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i="1" spc="-15" dirty="0">
                <a:latin typeface="Calibri"/>
                <a:cs typeface="Calibri"/>
              </a:rPr>
              <a:t>Pass/Fail</a:t>
            </a:r>
            <a:r>
              <a:rPr sz="2400" i="1" spc="-2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Criteria</a:t>
            </a:r>
            <a:endParaRPr sz="2400">
              <a:latin typeface="Calibri"/>
              <a:cs typeface="Calibri"/>
            </a:endParaRPr>
          </a:p>
          <a:p>
            <a:pPr marL="355600" marR="351790" indent="-1905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Calibri"/>
                <a:cs typeface="Calibri"/>
              </a:rPr>
              <a:t>Criteria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be used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5" dirty="0">
                <a:latin typeface="Calibri"/>
                <a:cs typeface="Calibri"/>
              </a:rPr>
              <a:t>determining </a:t>
            </a:r>
            <a:r>
              <a:rPr sz="2400" dirty="0">
                <a:latin typeface="Calibri"/>
                <a:cs typeface="Calibri"/>
              </a:rPr>
              <a:t>whether the </a:t>
            </a:r>
            <a:r>
              <a:rPr sz="2400" spc="-10" dirty="0">
                <a:latin typeface="Calibri"/>
                <a:cs typeface="Calibri"/>
              </a:rPr>
              <a:t>item </a:t>
            </a:r>
            <a:r>
              <a:rPr sz="2400" spc="-5" dirty="0">
                <a:latin typeface="Calibri"/>
                <a:cs typeface="Calibri"/>
              </a:rPr>
              <a:t>has  </a:t>
            </a:r>
            <a:r>
              <a:rPr sz="2400" spc="-10" dirty="0">
                <a:latin typeface="Calibri"/>
                <a:cs typeface="Calibri"/>
              </a:rPr>
              <a:t>passed/failed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5" dirty="0">
                <a:latin typeface="Calibri"/>
                <a:cs typeface="Calibri"/>
              </a:rPr>
              <a:t>test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5" dirty="0">
                <a:latin typeface="Calibri"/>
                <a:cs typeface="Calibri"/>
              </a:rPr>
              <a:t>given.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IIT-rgukt\Desktop\tplu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04801"/>
            <a:ext cx="57912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78053"/>
            <a:ext cx="8065770" cy="578739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3000" b="1" spc="-80" dirty="0">
                <a:latin typeface="Calibri"/>
                <a:cs typeface="Calibri"/>
              </a:rPr>
              <a:t>Test </a:t>
            </a:r>
            <a:r>
              <a:rPr sz="3000" b="1" spc="-5" dirty="0">
                <a:latin typeface="Calibri"/>
                <a:cs typeface="Calibri"/>
              </a:rPr>
              <a:t>Case</a:t>
            </a:r>
            <a:r>
              <a:rPr sz="3000" b="1" spc="80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Specifications</a:t>
            </a:r>
            <a:endParaRPr sz="3000">
              <a:latin typeface="Calibri"/>
              <a:cs typeface="Calibri"/>
            </a:endParaRPr>
          </a:p>
          <a:p>
            <a:pPr marL="355600" marR="5080" indent="-257810">
              <a:lnSpc>
                <a:spcPct val="90000"/>
              </a:lnSpc>
              <a:spcBef>
                <a:spcPts val="720"/>
              </a:spcBef>
            </a:pPr>
            <a:r>
              <a:rPr sz="3000" spc="-5" dirty="0">
                <a:latin typeface="Calibri"/>
                <a:cs typeface="Calibri"/>
              </a:rPr>
              <a:t>This </a:t>
            </a:r>
            <a:r>
              <a:rPr sz="3000" spc="-10" dirty="0">
                <a:latin typeface="Calibri"/>
                <a:cs typeface="Calibri"/>
              </a:rPr>
              <a:t>series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spc="-10" dirty="0">
                <a:latin typeface="Calibri"/>
                <a:cs typeface="Calibri"/>
              </a:rPr>
              <a:t>documents </a:t>
            </a:r>
            <a:r>
              <a:rPr sz="3000" spc="-15" dirty="0">
                <a:latin typeface="Calibri"/>
                <a:cs typeface="Calibri"/>
              </a:rPr>
              <a:t>attached to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5" dirty="0">
                <a:latin typeface="Calibri"/>
                <a:cs typeface="Calibri"/>
              </a:rPr>
              <a:t>plan  </a:t>
            </a:r>
            <a:r>
              <a:rPr sz="3000" spc="-10" dirty="0">
                <a:latin typeface="Calibri"/>
                <a:cs typeface="Calibri"/>
              </a:rPr>
              <a:t>defines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5" dirty="0">
                <a:latin typeface="Calibri"/>
                <a:cs typeface="Calibri"/>
              </a:rPr>
              <a:t>cases </a:t>
            </a:r>
            <a:r>
              <a:rPr sz="3000" spc="-15" dirty="0">
                <a:latin typeface="Calibri"/>
                <a:cs typeface="Calibri"/>
              </a:rPr>
              <a:t>required </a:t>
            </a:r>
            <a:r>
              <a:rPr sz="3000" spc="-10" dirty="0">
                <a:latin typeface="Calibri"/>
                <a:cs typeface="Calibri"/>
              </a:rPr>
              <a:t>to </a:t>
            </a:r>
            <a:r>
              <a:rPr sz="3000" spc="-25" dirty="0">
                <a:latin typeface="Calibri"/>
                <a:cs typeface="Calibri"/>
              </a:rPr>
              <a:t>execute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test  </a:t>
            </a:r>
            <a:r>
              <a:rPr sz="3000" spc="-10" dirty="0">
                <a:latin typeface="Calibri"/>
                <a:cs typeface="Calibri"/>
              </a:rPr>
              <a:t>items </a:t>
            </a:r>
            <a:r>
              <a:rPr sz="3000" spc="-5" dirty="0">
                <a:latin typeface="Calibri"/>
                <a:cs typeface="Calibri"/>
              </a:rPr>
              <a:t>named </a:t>
            </a:r>
            <a:r>
              <a:rPr sz="3000" dirty="0">
                <a:latin typeface="Calibri"/>
                <a:cs typeface="Calibri"/>
              </a:rPr>
              <a:t>in the </a:t>
            </a:r>
            <a:r>
              <a:rPr sz="3000" spc="-10" dirty="0">
                <a:latin typeface="Calibri"/>
                <a:cs typeface="Calibri"/>
              </a:rPr>
              <a:t>associated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10" dirty="0">
                <a:latin typeface="Calibri"/>
                <a:cs typeface="Calibri"/>
              </a:rPr>
              <a:t>design  specification.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75" dirty="0">
                <a:latin typeface="Calibri"/>
                <a:cs typeface="Calibri"/>
              </a:rPr>
              <a:t>Test </a:t>
            </a:r>
            <a:r>
              <a:rPr sz="3000" i="1" dirty="0">
                <a:latin typeface="Calibri"/>
                <a:cs typeface="Calibri"/>
              </a:rPr>
              <a:t>Case </a:t>
            </a:r>
            <a:r>
              <a:rPr sz="3000" i="1" spc="-5" dirty="0">
                <a:latin typeface="Calibri"/>
                <a:cs typeface="Calibri"/>
              </a:rPr>
              <a:t>Specification</a:t>
            </a:r>
            <a:r>
              <a:rPr sz="3000" i="1" spc="45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Identifier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75" dirty="0">
                <a:latin typeface="Calibri"/>
                <a:cs typeface="Calibri"/>
              </a:rPr>
              <a:t>Test</a:t>
            </a:r>
            <a:r>
              <a:rPr sz="3000" i="1" spc="-5" dirty="0">
                <a:latin typeface="Calibri"/>
                <a:cs typeface="Calibri"/>
              </a:rPr>
              <a:t> </a:t>
            </a:r>
            <a:r>
              <a:rPr sz="3000" i="1" spc="-10" dirty="0">
                <a:latin typeface="Calibri"/>
                <a:cs typeface="Calibri"/>
              </a:rPr>
              <a:t>Items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dirty="0">
                <a:latin typeface="Calibri"/>
                <a:cs typeface="Calibri"/>
              </a:rPr>
              <a:t>Input</a:t>
            </a:r>
            <a:r>
              <a:rPr sz="3000" i="1" spc="-50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Specifications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dirty="0">
                <a:latin typeface="Calibri"/>
                <a:cs typeface="Calibri"/>
              </a:rPr>
              <a:t>Output</a:t>
            </a:r>
            <a:r>
              <a:rPr sz="3000" i="1" spc="-50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Specifications</a:t>
            </a:r>
            <a:endParaRPr sz="3000">
              <a:latin typeface="Calibri"/>
              <a:cs typeface="Calibri"/>
            </a:endParaRPr>
          </a:p>
          <a:p>
            <a:pPr marL="440690" indent="-428625">
              <a:lnSpc>
                <a:spcPct val="100000"/>
              </a:lnSpc>
              <a:spcBef>
                <a:spcPts val="360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3000" i="1" spc="-5" dirty="0">
                <a:latin typeface="Calibri"/>
                <a:cs typeface="Calibri"/>
              </a:rPr>
              <a:t>Special </a:t>
            </a:r>
            <a:r>
              <a:rPr sz="3000" i="1" spc="-15" dirty="0">
                <a:latin typeface="Calibri"/>
                <a:cs typeface="Calibri"/>
              </a:rPr>
              <a:t>Environmental</a:t>
            </a:r>
            <a:r>
              <a:rPr sz="3000" i="1" spc="-50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Needs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dirty="0">
                <a:latin typeface="Calibri"/>
                <a:cs typeface="Calibri"/>
              </a:rPr>
              <a:t>Special Procedural</a:t>
            </a:r>
            <a:r>
              <a:rPr sz="3000" i="1" spc="-45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Requirements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i="1" spc="-10" dirty="0">
                <a:latin typeface="Calibri"/>
                <a:cs typeface="Calibri"/>
              </a:rPr>
              <a:t>Intercase</a:t>
            </a:r>
            <a:r>
              <a:rPr sz="3000" i="1" spc="-35" dirty="0">
                <a:latin typeface="Calibri"/>
                <a:cs typeface="Calibri"/>
              </a:rPr>
              <a:t> </a:t>
            </a:r>
            <a:r>
              <a:rPr sz="3000" i="1" spc="-5" dirty="0">
                <a:latin typeface="Calibri"/>
                <a:cs typeface="Calibri"/>
              </a:rPr>
              <a:t>Dependencies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85902"/>
            <a:ext cx="7802880" cy="471741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marR="455930" indent="-342900">
              <a:lnSpc>
                <a:spcPct val="80000"/>
              </a:lnSpc>
              <a:spcBef>
                <a:spcPts val="7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The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5" dirty="0">
                <a:latin typeface="Calibri"/>
                <a:cs typeface="Calibri"/>
              </a:rPr>
              <a:t>specialist has </a:t>
            </a:r>
            <a:r>
              <a:rPr sz="2700" dirty="0">
                <a:latin typeface="Calibri"/>
                <a:cs typeface="Calibri"/>
              </a:rPr>
              <a:t>a </a:t>
            </a:r>
            <a:r>
              <a:rPr sz="2700" spc="-30" dirty="0">
                <a:latin typeface="Calibri"/>
                <a:cs typeface="Calibri"/>
              </a:rPr>
              <a:t>key </a:t>
            </a:r>
            <a:r>
              <a:rPr sz="2700" spc="-20" dirty="0">
                <a:latin typeface="Calibri"/>
                <a:cs typeface="Calibri"/>
              </a:rPr>
              <a:t>role </a:t>
            </a:r>
            <a:r>
              <a:rPr sz="2700" dirty="0">
                <a:latin typeface="Calibri"/>
                <a:cs typeface="Calibri"/>
              </a:rPr>
              <a:t>in </a:t>
            </a:r>
            <a:r>
              <a:rPr sz="2700" spc="-5" dirty="0">
                <a:latin typeface="Calibri"/>
                <a:cs typeface="Calibri"/>
              </a:rPr>
              <a:t>developing </a:t>
            </a:r>
            <a:r>
              <a:rPr sz="2700" dirty="0">
                <a:latin typeface="Calibri"/>
                <a:cs typeface="Calibri"/>
              </a:rPr>
              <a:t>and  </a:t>
            </a:r>
            <a:r>
              <a:rPr sz="2700" spc="-5" dirty="0">
                <a:latin typeface="Calibri"/>
                <a:cs typeface="Calibri"/>
              </a:rPr>
              <a:t>implementing </a:t>
            </a:r>
            <a:r>
              <a:rPr sz="2700" spc="-10" dirty="0">
                <a:latin typeface="Calibri"/>
                <a:cs typeface="Calibri"/>
              </a:rPr>
              <a:t>these </a:t>
            </a:r>
            <a:r>
              <a:rPr sz="2700" spc="-5" dirty="0">
                <a:latin typeface="Calibri"/>
                <a:cs typeface="Calibri"/>
              </a:rPr>
              <a:t>managerial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components.</a:t>
            </a:r>
            <a:endParaRPr sz="2700">
              <a:latin typeface="Calibri"/>
              <a:cs typeface="Calibri"/>
            </a:endParaRPr>
          </a:p>
          <a:p>
            <a:pPr marL="355600" marR="621030" indent="-342900">
              <a:lnSpc>
                <a:spcPct val="8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Concepts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tools </a:t>
            </a:r>
            <a:r>
              <a:rPr sz="2700" spc="-15" dirty="0">
                <a:solidFill>
                  <a:srgbClr val="FF0000"/>
                </a:solidFill>
                <a:latin typeface="Calibri"/>
                <a:cs typeface="Calibri"/>
              </a:rPr>
              <a:t>are introduced </a:t>
            </a:r>
            <a:r>
              <a:rPr sz="2700" spc="-15" dirty="0">
                <a:latin typeface="Calibri"/>
                <a:cs typeface="Calibri"/>
              </a:rPr>
              <a:t>to </a:t>
            </a:r>
            <a:r>
              <a:rPr sz="2700" spc="-5" dirty="0">
                <a:latin typeface="Calibri"/>
                <a:cs typeface="Calibri"/>
              </a:rPr>
              <a:t>build </a:t>
            </a:r>
            <a:r>
              <a:rPr sz="2700" spc="-20" dirty="0">
                <a:latin typeface="Calibri"/>
                <a:cs typeface="Calibri"/>
              </a:rPr>
              <a:t>test  </a:t>
            </a:r>
            <a:r>
              <a:rPr sz="2700" spc="-5" dirty="0">
                <a:latin typeface="Calibri"/>
                <a:cs typeface="Calibri"/>
              </a:rPr>
              <a:t>management skills, </a:t>
            </a:r>
            <a:r>
              <a:rPr sz="2700" spc="-10" dirty="0">
                <a:latin typeface="Calibri"/>
                <a:cs typeface="Calibri"/>
              </a:rPr>
              <a:t>thus </a:t>
            </a:r>
            <a:r>
              <a:rPr sz="2700" spc="-5" dirty="0">
                <a:latin typeface="Calibri"/>
                <a:cs typeface="Calibri"/>
              </a:rPr>
              <a:t>supporting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10" dirty="0">
                <a:latin typeface="Calibri"/>
                <a:cs typeface="Calibri"/>
              </a:rPr>
              <a:t>reader </a:t>
            </a:r>
            <a:r>
              <a:rPr sz="2700" dirty="0">
                <a:latin typeface="Calibri"/>
                <a:cs typeface="Calibri"/>
              </a:rPr>
              <a:t>in  </a:t>
            </a:r>
            <a:r>
              <a:rPr sz="2700" spc="-5" dirty="0">
                <a:latin typeface="Calibri"/>
                <a:cs typeface="Calibri"/>
              </a:rPr>
              <a:t>his/her </a:t>
            </a:r>
            <a:r>
              <a:rPr sz="2700" spc="-10" dirty="0">
                <a:latin typeface="Calibri"/>
                <a:cs typeface="Calibri"/>
              </a:rPr>
              <a:t>development </a:t>
            </a:r>
            <a:r>
              <a:rPr sz="2700" dirty="0">
                <a:latin typeface="Calibri"/>
                <a:cs typeface="Calibri"/>
              </a:rPr>
              <a:t>as a </a:t>
            </a:r>
            <a:r>
              <a:rPr sz="2700" spc="-15" dirty="0">
                <a:latin typeface="Calibri"/>
                <a:cs typeface="Calibri"/>
              </a:rPr>
              <a:t>test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specialist.</a:t>
            </a:r>
            <a:endParaRPr sz="2700">
              <a:latin typeface="Calibri"/>
              <a:cs typeface="Calibri"/>
            </a:endParaRPr>
          </a:p>
          <a:p>
            <a:pPr marL="355600" marR="607695" indent="-342900">
              <a:lnSpc>
                <a:spcPct val="80000"/>
              </a:lnSpc>
              <a:spcBef>
                <a:spcPts val="6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development, documentation,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and 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institutionalization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of goals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5" dirty="0">
                <a:latin typeface="Calibri"/>
                <a:cs typeface="Calibri"/>
              </a:rPr>
              <a:t>related </a:t>
            </a:r>
            <a:r>
              <a:rPr sz="2700" spc="-5" dirty="0">
                <a:latin typeface="Calibri"/>
                <a:cs typeface="Calibri"/>
              </a:rPr>
              <a:t>policies </a:t>
            </a:r>
            <a:r>
              <a:rPr sz="2700" dirty="0">
                <a:latin typeface="Calibri"/>
                <a:cs typeface="Calibri"/>
              </a:rPr>
              <a:t>is  </a:t>
            </a:r>
            <a:r>
              <a:rPr sz="2700" spc="-10" dirty="0">
                <a:latin typeface="Calibri"/>
                <a:cs typeface="Calibri"/>
              </a:rPr>
              <a:t>important </a:t>
            </a:r>
            <a:r>
              <a:rPr sz="2700" spc="-15" dirty="0">
                <a:latin typeface="Calibri"/>
                <a:cs typeface="Calibri"/>
              </a:rPr>
              <a:t>to </a:t>
            </a:r>
            <a:r>
              <a:rPr sz="2700" dirty="0">
                <a:latin typeface="Calibri"/>
                <a:cs typeface="Calibri"/>
              </a:rPr>
              <a:t>an </a:t>
            </a:r>
            <a:r>
              <a:rPr sz="2700" spc="-15" dirty="0">
                <a:latin typeface="Calibri"/>
                <a:cs typeface="Calibri"/>
              </a:rPr>
              <a:t>organization.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The goals/policies </a:t>
            </a:r>
            <a:r>
              <a:rPr sz="2700" spc="-15" dirty="0">
                <a:latin typeface="Calibri"/>
                <a:cs typeface="Calibri"/>
              </a:rPr>
              <a:t>may </a:t>
            </a:r>
            <a:r>
              <a:rPr sz="2700" spc="-5" dirty="0">
                <a:latin typeface="Calibri"/>
                <a:cs typeface="Calibri"/>
              </a:rPr>
              <a:t>be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business-related, technical, 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or political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2700" spc="-15" dirty="0">
                <a:solidFill>
                  <a:srgbClr val="FF0000"/>
                </a:solidFill>
                <a:latin typeface="Calibri"/>
                <a:cs typeface="Calibri"/>
              </a:rPr>
              <a:t>nature</a:t>
            </a:r>
            <a:r>
              <a:rPr sz="2700" spc="-15" dirty="0">
                <a:latin typeface="Calibri"/>
                <a:cs typeface="Calibri"/>
              </a:rPr>
              <a:t>. </a:t>
            </a:r>
            <a:r>
              <a:rPr sz="2700" spc="-5" dirty="0">
                <a:latin typeface="Calibri"/>
                <a:cs typeface="Calibri"/>
              </a:rPr>
              <a:t>They </a:t>
            </a:r>
            <a:r>
              <a:rPr sz="2700" spc="-15" dirty="0">
                <a:latin typeface="Calibri"/>
                <a:cs typeface="Calibri"/>
              </a:rPr>
              <a:t>are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basis </a:t>
            </a:r>
            <a:r>
              <a:rPr sz="2700" spc="-25" dirty="0">
                <a:solidFill>
                  <a:srgbClr val="FF0000"/>
                </a:solidFill>
                <a:latin typeface="Calibri"/>
                <a:cs typeface="Calibri"/>
              </a:rPr>
              <a:t>for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decision 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making</a:t>
            </a:r>
            <a:r>
              <a:rPr sz="2700" dirty="0">
                <a:latin typeface="Calibri"/>
                <a:cs typeface="Calibri"/>
              </a:rPr>
              <a:t>;</a:t>
            </a:r>
            <a:endParaRPr sz="2700">
              <a:latin typeface="Calibri"/>
              <a:cs typeface="Calibri"/>
            </a:endParaRPr>
          </a:p>
          <a:p>
            <a:pPr marL="355600" marR="619760" indent="-342900">
              <a:lnSpc>
                <a:spcPct val="8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20" dirty="0">
                <a:latin typeface="Calibri"/>
                <a:cs typeface="Calibri"/>
              </a:rPr>
              <a:t>Therefore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setting goals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policies </a:t>
            </a:r>
            <a:r>
              <a:rPr sz="2700" spc="-15" dirty="0">
                <a:solidFill>
                  <a:srgbClr val="FF0000"/>
                </a:solidFill>
                <a:latin typeface="Calibri"/>
                <a:cs typeface="Calibri"/>
              </a:rPr>
              <a:t>requires </a:t>
            </a:r>
            <a:r>
              <a:rPr sz="2700" dirty="0">
                <a:latin typeface="Calibri"/>
                <a:cs typeface="Calibri"/>
              </a:rPr>
              <a:t>the  </a:t>
            </a:r>
            <a:r>
              <a:rPr sz="2700" spc="-5" dirty="0">
                <a:latin typeface="Calibri"/>
                <a:cs typeface="Calibri"/>
              </a:rPr>
              <a:t>participation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5" dirty="0">
                <a:latin typeface="Calibri"/>
                <a:cs typeface="Calibri"/>
              </a:rPr>
              <a:t>support of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upper</a:t>
            </a:r>
            <a:r>
              <a:rPr sz="2700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management.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3917" y="461899"/>
            <a:ext cx="43745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Locating </a:t>
            </a:r>
            <a:r>
              <a:rPr sz="4400" spc="-30" dirty="0"/>
              <a:t>test</a:t>
            </a:r>
            <a:r>
              <a:rPr sz="4400" spc="-75" dirty="0"/>
              <a:t> </a:t>
            </a:r>
            <a:r>
              <a:rPr sz="4400" spc="-15" dirty="0"/>
              <a:t>items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45081"/>
            <a:ext cx="7840345" cy="42932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159385" indent="-342900">
              <a:lnSpc>
                <a:spcPct val="8000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latin typeface="Calibri"/>
                <a:cs typeface="Calibri"/>
              </a:rPr>
              <a:t>Suppose a </a:t>
            </a:r>
            <a:r>
              <a:rPr sz="2500" spc="-15" dirty="0">
                <a:latin typeface="Calibri"/>
                <a:cs typeface="Calibri"/>
              </a:rPr>
              <a:t>tester </a:t>
            </a:r>
            <a:r>
              <a:rPr sz="2500" spc="-5" dirty="0">
                <a:latin typeface="Calibri"/>
                <a:cs typeface="Calibri"/>
              </a:rPr>
              <a:t>is </a:t>
            </a:r>
            <a:r>
              <a:rPr sz="2500" spc="-10" dirty="0">
                <a:latin typeface="Calibri"/>
                <a:cs typeface="Calibri"/>
              </a:rPr>
              <a:t>ready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5" dirty="0">
                <a:latin typeface="Calibri"/>
                <a:cs typeface="Calibri"/>
              </a:rPr>
              <a:t>run </a:t>
            </a:r>
            <a:r>
              <a:rPr sz="2500" spc="-10" dirty="0">
                <a:latin typeface="Calibri"/>
                <a:cs typeface="Calibri"/>
              </a:rPr>
              <a:t>tests </a:t>
            </a:r>
            <a:r>
              <a:rPr sz="2500" spc="-5" dirty="0">
                <a:latin typeface="Calibri"/>
                <a:cs typeface="Calibri"/>
              </a:rPr>
              <a:t>on </a:t>
            </a:r>
            <a:r>
              <a:rPr sz="2500" dirty="0">
                <a:latin typeface="Calibri"/>
                <a:cs typeface="Calibri"/>
              </a:rPr>
              <a:t>an </a:t>
            </a:r>
            <a:r>
              <a:rPr sz="2500" spc="-10" dirty="0">
                <a:latin typeface="Calibri"/>
                <a:cs typeface="Calibri"/>
              </a:rPr>
              <a:t>item </a:t>
            </a:r>
            <a:r>
              <a:rPr sz="2500" spc="-5" dirty="0">
                <a:latin typeface="Calibri"/>
                <a:cs typeface="Calibri"/>
              </a:rPr>
              <a:t>on the  </a:t>
            </a:r>
            <a:r>
              <a:rPr sz="2500" spc="-15" dirty="0">
                <a:latin typeface="Calibri"/>
                <a:cs typeface="Calibri"/>
              </a:rPr>
              <a:t>date </a:t>
            </a:r>
            <a:r>
              <a:rPr sz="2500" spc="-5" dirty="0">
                <a:latin typeface="Calibri"/>
                <a:cs typeface="Calibri"/>
              </a:rPr>
              <a:t>described in the </a:t>
            </a:r>
            <a:r>
              <a:rPr sz="2500" spc="-15" dirty="0">
                <a:latin typeface="Calibri"/>
                <a:cs typeface="Calibri"/>
              </a:rPr>
              <a:t>test </a:t>
            </a:r>
            <a:r>
              <a:rPr sz="2500" spc="-5" dirty="0">
                <a:latin typeface="Calibri"/>
                <a:cs typeface="Calibri"/>
              </a:rPr>
              <a:t>plan. He needs </a:t>
            </a:r>
            <a:r>
              <a:rPr sz="2500" spc="-10" dirty="0">
                <a:latin typeface="Calibri"/>
                <a:cs typeface="Calibri"/>
              </a:rPr>
              <a:t>to be </a:t>
            </a:r>
            <a:r>
              <a:rPr sz="2500" spc="-5" dirty="0">
                <a:latin typeface="Calibri"/>
                <a:cs typeface="Calibri"/>
              </a:rPr>
              <a:t>able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 locate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item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2500" spc="-20" dirty="0">
                <a:solidFill>
                  <a:srgbClr val="FF0000"/>
                </a:solidFill>
                <a:latin typeface="Calibri"/>
                <a:cs typeface="Calibri"/>
              </a:rPr>
              <a:t>have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knowledge of its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current</a:t>
            </a:r>
            <a:r>
              <a:rPr sz="2500" spc="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spc="-25" dirty="0">
                <a:solidFill>
                  <a:srgbClr val="FF0000"/>
                </a:solidFill>
                <a:latin typeface="Calibri"/>
                <a:cs typeface="Calibri"/>
              </a:rPr>
              <a:t>status</a:t>
            </a:r>
            <a:r>
              <a:rPr sz="2500" spc="-25" dirty="0"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Calibri"/>
              <a:cs typeface="Calibri"/>
            </a:endParaRPr>
          </a:p>
          <a:p>
            <a:pPr marL="358140" indent="-346075">
              <a:lnSpc>
                <a:spcPct val="100000"/>
              </a:lnSpc>
              <a:buFont typeface="Calibri"/>
              <a:buAutoNum type="romanLcParenBoth"/>
              <a:tabLst>
                <a:tab pos="358775" algn="l"/>
              </a:tabLst>
            </a:pPr>
            <a:r>
              <a:rPr sz="2500" spc="-10" dirty="0">
                <a:latin typeface="Calibri"/>
                <a:cs typeface="Calibri"/>
              </a:rPr>
              <a:t>version/revision </a:t>
            </a:r>
            <a:r>
              <a:rPr sz="2500" spc="-5" dirty="0">
                <a:latin typeface="Calibri"/>
                <a:cs typeface="Calibri"/>
              </a:rPr>
              <a:t>number of the</a:t>
            </a:r>
            <a:r>
              <a:rPr sz="2500" spc="3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item;</a:t>
            </a:r>
            <a:endParaRPr sz="2500">
              <a:latin typeface="Calibri"/>
              <a:cs typeface="Calibri"/>
            </a:endParaRPr>
          </a:p>
          <a:p>
            <a:pPr marL="424180" indent="-411480">
              <a:lnSpc>
                <a:spcPct val="100000"/>
              </a:lnSpc>
              <a:buAutoNum type="romanLcParenBoth"/>
              <a:tabLst>
                <a:tab pos="424180" algn="l"/>
              </a:tabLst>
            </a:pPr>
            <a:r>
              <a:rPr sz="2500" spc="-5" dirty="0">
                <a:latin typeface="Calibri"/>
                <a:cs typeface="Calibri"/>
              </a:rPr>
              <a:t>location of the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item;</a:t>
            </a:r>
            <a:endParaRPr sz="2500">
              <a:latin typeface="Calibri"/>
              <a:cs typeface="Calibri"/>
            </a:endParaRPr>
          </a:p>
          <a:p>
            <a:pPr marL="83820" marR="160655">
              <a:lnSpc>
                <a:spcPct val="100000"/>
              </a:lnSpc>
              <a:buSzPct val="96000"/>
              <a:buAutoNum type="romanLcParenBoth"/>
              <a:tabLst>
                <a:tab pos="495300" algn="l"/>
              </a:tabLst>
            </a:pPr>
            <a:r>
              <a:rPr sz="2500" spc="-15" dirty="0">
                <a:latin typeface="Calibri"/>
                <a:cs typeface="Calibri"/>
              </a:rPr>
              <a:t>persons </a:t>
            </a:r>
            <a:r>
              <a:rPr sz="2500" spc="-5" dirty="0">
                <a:latin typeface="Calibri"/>
                <a:cs typeface="Calibri"/>
              </a:rPr>
              <a:t>responsible </a:t>
            </a:r>
            <a:r>
              <a:rPr sz="2500" spc="-25" dirty="0">
                <a:latin typeface="Calibri"/>
                <a:cs typeface="Calibri"/>
              </a:rPr>
              <a:t>for </a:t>
            </a: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spc="-10" dirty="0">
                <a:latin typeface="Calibri"/>
                <a:cs typeface="Calibri"/>
              </a:rPr>
              <a:t>item </a:t>
            </a:r>
            <a:r>
              <a:rPr sz="2500" dirty="0">
                <a:latin typeface="Calibri"/>
                <a:cs typeface="Calibri"/>
              </a:rPr>
              <a:t>(e.g., </a:t>
            </a: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spc="-10" dirty="0">
                <a:latin typeface="Calibri"/>
                <a:cs typeface="Calibri"/>
              </a:rPr>
              <a:t>developer);  </a:t>
            </a:r>
            <a:r>
              <a:rPr sz="2500" spc="-15" dirty="0">
                <a:latin typeface="Calibri"/>
                <a:cs typeface="Calibri"/>
              </a:rPr>
              <a:t>(iv)references to </a:t>
            </a:r>
            <a:r>
              <a:rPr sz="2500" spc="-10" dirty="0">
                <a:latin typeface="Calibri"/>
                <a:cs typeface="Calibri"/>
              </a:rPr>
              <a:t>item documentation </a:t>
            </a:r>
            <a:r>
              <a:rPr sz="2500" spc="-5" dirty="0">
                <a:latin typeface="Calibri"/>
                <a:cs typeface="Calibri"/>
              </a:rPr>
              <a:t>and the </a:t>
            </a:r>
            <a:r>
              <a:rPr sz="2500" spc="-15" dirty="0">
                <a:latin typeface="Calibri"/>
                <a:cs typeface="Calibri"/>
              </a:rPr>
              <a:t>test </a:t>
            </a:r>
            <a:r>
              <a:rPr sz="2500" spc="-10" dirty="0">
                <a:latin typeface="Calibri"/>
                <a:cs typeface="Calibri"/>
              </a:rPr>
              <a:t>plan </a:t>
            </a:r>
            <a:r>
              <a:rPr sz="2500" spc="-5" dirty="0">
                <a:latin typeface="Calibri"/>
                <a:cs typeface="Calibri"/>
              </a:rPr>
              <a:t>it</a:t>
            </a:r>
            <a:r>
              <a:rPr sz="2500" spc="114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is</a:t>
            </a:r>
            <a:endParaRPr sz="2500">
              <a:latin typeface="Calibri"/>
              <a:cs typeface="Calibri"/>
            </a:endParaRPr>
          </a:p>
          <a:p>
            <a:pPr marL="355600">
              <a:lnSpc>
                <a:spcPts val="2400"/>
              </a:lnSpc>
            </a:pPr>
            <a:r>
              <a:rPr sz="2500" spc="-15" dirty="0">
                <a:latin typeface="Calibri"/>
                <a:cs typeface="Calibri"/>
              </a:rPr>
              <a:t>related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to;</a:t>
            </a:r>
            <a:endParaRPr sz="2500">
              <a:latin typeface="Calibri"/>
              <a:cs typeface="Calibri"/>
            </a:endParaRPr>
          </a:p>
          <a:p>
            <a:pPr marL="419734" indent="-336550">
              <a:lnSpc>
                <a:spcPct val="100000"/>
              </a:lnSpc>
              <a:buSzPct val="96000"/>
              <a:buAutoNum type="romanLcParenBoth" startAt="5"/>
              <a:tabLst>
                <a:tab pos="420370" algn="l"/>
              </a:tabLst>
            </a:pPr>
            <a:r>
              <a:rPr sz="2500" spc="-20" dirty="0">
                <a:latin typeface="Calibri"/>
                <a:cs typeface="Calibri"/>
              </a:rPr>
              <a:t>status </a:t>
            </a:r>
            <a:r>
              <a:rPr sz="2500" spc="-5" dirty="0">
                <a:latin typeface="Calibri"/>
                <a:cs typeface="Calibri"/>
              </a:rPr>
              <a:t>of the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item;</a:t>
            </a:r>
            <a:endParaRPr sz="2500">
              <a:latin typeface="Calibri"/>
              <a:cs typeface="Calibri"/>
            </a:endParaRPr>
          </a:p>
          <a:p>
            <a:pPr marL="355600" marR="5080" indent="-271780">
              <a:lnSpc>
                <a:spcPct val="80000"/>
              </a:lnSpc>
              <a:spcBef>
                <a:spcPts val="605"/>
              </a:spcBef>
              <a:buSzPct val="96000"/>
              <a:buAutoNum type="romanLcParenBoth" startAt="5"/>
              <a:tabLst>
                <a:tab pos="493395" algn="l"/>
              </a:tabLst>
            </a:pPr>
            <a:r>
              <a:rPr sz="2500" spc="-10" dirty="0">
                <a:latin typeface="Calibri"/>
                <a:cs typeface="Calibri"/>
              </a:rPr>
              <a:t>approvals—space </a:t>
            </a:r>
            <a:r>
              <a:rPr sz="2500" spc="-25" dirty="0">
                <a:latin typeface="Calibri"/>
                <a:cs typeface="Calibri"/>
              </a:rPr>
              <a:t>for </a:t>
            </a:r>
            <a:r>
              <a:rPr sz="2500" spc="-10" dirty="0">
                <a:latin typeface="Calibri"/>
                <a:cs typeface="Calibri"/>
              </a:rPr>
              <a:t>signatures </a:t>
            </a:r>
            <a:r>
              <a:rPr sz="2500" spc="-5" dirty="0">
                <a:latin typeface="Calibri"/>
                <a:cs typeface="Calibri"/>
              </a:rPr>
              <a:t>of </a:t>
            </a:r>
            <a:r>
              <a:rPr sz="2500" spc="-25" dirty="0">
                <a:latin typeface="Calibri"/>
                <a:cs typeface="Calibri"/>
              </a:rPr>
              <a:t>staff </a:t>
            </a:r>
            <a:r>
              <a:rPr sz="2500" spc="-5" dirty="0">
                <a:latin typeface="Calibri"/>
                <a:cs typeface="Calibri"/>
              </a:rPr>
              <a:t>who </a:t>
            </a:r>
            <a:r>
              <a:rPr sz="2500" spc="-15" dirty="0">
                <a:latin typeface="Calibri"/>
                <a:cs typeface="Calibri"/>
              </a:rPr>
              <a:t>approve </a:t>
            </a:r>
            <a:r>
              <a:rPr sz="2500" spc="-5" dirty="0">
                <a:latin typeface="Calibri"/>
                <a:cs typeface="Calibri"/>
              </a:rPr>
              <a:t>the  </a:t>
            </a:r>
            <a:r>
              <a:rPr sz="2500" spc="-10" dirty="0">
                <a:latin typeface="Calibri"/>
                <a:cs typeface="Calibri"/>
              </a:rPr>
              <a:t>transmittal.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6485" y="192150"/>
            <a:ext cx="44354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10" dirty="0">
                <a:latin typeface="Calibri"/>
                <a:cs typeface="Calibri"/>
              </a:rPr>
              <a:t>Reporting </a:t>
            </a:r>
            <a:r>
              <a:rPr b="0" spc="-25" dirty="0">
                <a:latin typeface="Calibri"/>
                <a:cs typeface="Calibri"/>
              </a:rPr>
              <a:t>test</a:t>
            </a:r>
            <a:r>
              <a:rPr b="0" spc="-45" dirty="0">
                <a:latin typeface="Calibri"/>
                <a:cs typeface="Calibri"/>
              </a:rPr>
              <a:t> </a:t>
            </a:r>
            <a:r>
              <a:rPr b="0" spc="-15" dirty="0">
                <a:latin typeface="Calibri"/>
                <a:cs typeface="Calibri"/>
              </a:rPr>
              <a:t>results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869"/>
              </a:spcBef>
            </a:pPr>
            <a:r>
              <a:rPr spc="-80" dirty="0"/>
              <a:t>Test</a:t>
            </a:r>
            <a:r>
              <a:rPr spc="-5" dirty="0"/>
              <a:t> </a:t>
            </a:r>
            <a:r>
              <a:rPr dirty="0"/>
              <a:t>Log</a:t>
            </a:r>
          </a:p>
          <a:p>
            <a:pPr marL="358140" marR="112712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b="0" dirty="0">
                <a:solidFill>
                  <a:srgbClr val="FF0000"/>
                </a:solidFill>
                <a:latin typeface="Calibri"/>
                <a:cs typeface="Calibri"/>
              </a:rPr>
              <a:t>It is a </a:t>
            </a:r>
            <a:r>
              <a:rPr b="0" spc="-5" dirty="0">
                <a:solidFill>
                  <a:srgbClr val="FF0000"/>
                </a:solidFill>
                <a:latin typeface="Calibri"/>
                <a:cs typeface="Calibri"/>
              </a:rPr>
              <a:t>diary of </a:t>
            </a:r>
            <a:r>
              <a:rPr b="0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b="0" spc="-10" dirty="0">
                <a:solidFill>
                  <a:srgbClr val="FF0000"/>
                </a:solidFill>
                <a:latin typeface="Calibri"/>
                <a:cs typeface="Calibri"/>
              </a:rPr>
              <a:t>events that </a:t>
            </a:r>
            <a:r>
              <a:rPr b="0" spc="-40" dirty="0">
                <a:solidFill>
                  <a:srgbClr val="FF0000"/>
                </a:solidFill>
                <a:latin typeface="Calibri"/>
                <a:cs typeface="Calibri"/>
              </a:rPr>
              <a:t>take </a:t>
            </a:r>
            <a:r>
              <a:rPr b="0" spc="-5" dirty="0">
                <a:solidFill>
                  <a:srgbClr val="FF0000"/>
                </a:solidFill>
                <a:latin typeface="Calibri"/>
                <a:cs typeface="Calibri"/>
              </a:rPr>
              <a:t>place  during </a:t>
            </a:r>
            <a:r>
              <a:rPr b="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b="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0" spc="-20" dirty="0">
                <a:solidFill>
                  <a:srgbClr val="FF0000"/>
                </a:solidFill>
                <a:latin typeface="Calibri"/>
                <a:cs typeface="Calibri"/>
              </a:rPr>
              <a:t>test</a:t>
            </a:r>
            <a:r>
              <a:rPr b="0" spc="-20" dirty="0">
                <a:latin typeface="Calibri"/>
                <a:cs typeface="Calibri"/>
              </a:rPr>
              <a:t>.</a:t>
            </a:r>
          </a:p>
          <a:p>
            <a:pPr marL="35814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7505" algn="l"/>
                <a:tab pos="358140" algn="l"/>
              </a:tabLst>
            </a:pPr>
            <a:r>
              <a:rPr b="0" dirty="0">
                <a:latin typeface="Calibri"/>
                <a:cs typeface="Calibri"/>
              </a:rPr>
              <a:t>It </a:t>
            </a:r>
            <a:r>
              <a:rPr b="0" spc="-5" dirty="0">
                <a:latin typeface="Calibri"/>
                <a:cs typeface="Calibri"/>
              </a:rPr>
              <a:t>gives the developer </a:t>
            </a:r>
            <a:r>
              <a:rPr b="0" dirty="0">
                <a:latin typeface="Calibri"/>
                <a:cs typeface="Calibri"/>
              </a:rPr>
              <a:t>a </a:t>
            </a:r>
            <a:r>
              <a:rPr b="0" spc="-5" dirty="0">
                <a:latin typeface="Calibri"/>
                <a:cs typeface="Calibri"/>
              </a:rPr>
              <a:t>snapshot </a:t>
            </a:r>
            <a:r>
              <a:rPr b="0" dirty="0">
                <a:latin typeface="Calibri"/>
                <a:cs typeface="Calibri"/>
              </a:rPr>
              <a:t>of </a:t>
            </a:r>
            <a:r>
              <a:rPr b="0" spc="-5" dirty="0">
                <a:latin typeface="Calibri"/>
                <a:cs typeface="Calibri"/>
              </a:rPr>
              <a:t>the </a:t>
            </a:r>
            <a:r>
              <a:rPr b="0" spc="-10" dirty="0">
                <a:latin typeface="Calibri"/>
                <a:cs typeface="Calibri"/>
              </a:rPr>
              <a:t>events  </a:t>
            </a:r>
            <a:r>
              <a:rPr b="0" spc="-5" dirty="0">
                <a:latin typeface="Calibri"/>
                <a:cs typeface="Calibri"/>
              </a:rPr>
              <a:t>associated </a:t>
            </a:r>
            <a:r>
              <a:rPr b="0" dirty="0">
                <a:latin typeface="Calibri"/>
                <a:cs typeface="Calibri"/>
              </a:rPr>
              <a:t>with a</a:t>
            </a:r>
            <a:r>
              <a:rPr b="0" spc="15" dirty="0">
                <a:latin typeface="Calibri"/>
                <a:cs typeface="Calibri"/>
              </a:rPr>
              <a:t> </a:t>
            </a:r>
            <a:r>
              <a:rPr b="0" spc="-15" dirty="0">
                <a:latin typeface="Calibri"/>
                <a:cs typeface="Calibri"/>
              </a:rPr>
              <a:t>failure.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09941"/>
            <a:ext cx="7917180" cy="441642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3200" i="1" spc="-80" dirty="0">
                <a:latin typeface="Calibri"/>
                <a:cs typeface="Calibri"/>
              </a:rPr>
              <a:t>Test </a:t>
            </a:r>
            <a:r>
              <a:rPr sz="3200" i="1" spc="-5" dirty="0">
                <a:latin typeface="Calibri"/>
                <a:cs typeface="Calibri"/>
              </a:rPr>
              <a:t>Log</a:t>
            </a:r>
            <a:r>
              <a:rPr sz="3200" i="1" spc="70" dirty="0">
                <a:latin typeface="Calibri"/>
                <a:cs typeface="Calibri"/>
              </a:rPr>
              <a:t> </a:t>
            </a:r>
            <a:r>
              <a:rPr sz="3200" i="1" spc="-10" dirty="0">
                <a:latin typeface="Calibri"/>
                <a:cs typeface="Calibri"/>
              </a:rPr>
              <a:t>Identifier</a:t>
            </a:r>
            <a:endParaRPr sz="3200">
              <a:latin typeface="Calibri"/>
              <a:cs typeface="Calibri"/>
            </a:endParaRPr>
          </a:p>
          <a:p>
            <a:pPr marL="103505">
              <a:lnSpc>
                <a:spcPct val="100000"/>
              </a:lnSpc>
              <a:spcBef>
                <a:spcPts val="770"/>
              </a:spcBef>
            </a:pPr>
            <a:r>
              <a:rPr sz="3200" spc="-15" dirty="0">
                <a:latin typeface="Calibri"/>
                <a:cs typeface="Calibri"/>
              </a:rPr>
              <a:t>Each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dirty="0">
                <a:latin typeface="Calibri"/>
                <a:cs typeface="Calibri"/>
              </a:rPr>
              <a:t>log </a:t>
            </a:r>
            <a:r>
              <a:rPr sz="3200" spc="-5" dirty="0">
                <a:latin typeface="Calibri"/>
                <a:cs typeface="Calibri"/>
              </a:rPr>
              <a:t>should </a:t>
            </a:r>
            <a:r>
              <a:rPr sz="3200" spc="-25" dirty="0">
                <a:latin typeface="Calibri"/>
                <a:cs typeface="Calibri"/>
              </a:rPr>
              <a:t>have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unique</a:t>
            </a:r>
            <a:r>
              <a:rPr sz="3200" spc="90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identifier.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i="1" spc="-5" dirty="0">
                <a:latin typeface="Calibri"/>
                <a:cs typeface="Calibri"/>
              </a:rPr>
              <a:t>Description</a:t>
            </a:r>
            <a:endParaRPr sz="3200">
              <a:latin typeface="Calibri"/>
              <a:cs typeface="Calibri"/>
            </a:endParaRPr>
          </a:p>
          <a:p>
            <a:pPr marL="355600" marR="5080" indent="117475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alibri"/>
                <a:cs typeface="Calibri"/>
              </a:rPr>
              <a:t>In the </a:t>
            </a:r>
            <a:r>
              <a:rPr sz="3200" spc="-5" dirty="0">
                <a:latin typeface="Calibri"/>
                <a:cs typeface="Calibri"/>
              </a:rPr>
              <a:t>description section the </a:t>
            </a:r>
            <a:r>
              <a:rPr sz="3200" spc="-20" dirty="0">
                <a:latin typeface="Calibri"/>
                <a:cs typeface="Calibri"/>
              </a:rPr>
              <a:t>tester </a:t>
            </a:r>
            <a:r>
              <a:rPr sz="3200" spc="-5" dirty="0">
                <a:latin typeface="Calibri"/>
                <a:cs typeface="Calibri"/>
              </a:rPr>
              <a:t>should  identify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items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being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tested,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their 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version/revision </a:t>
            </a:r>
            <a:r>
              <a:rPr sz="3200" spc="-45" dirty="0">
                <a:solidFill>
                  <a:srgbClr val="FF0000"/>
                </a:solidFill>
                <a:latin typeface="Calibri"/>
                <a:cs typeface="Calibri"/>
              </a:rPr>
              <a:t>number,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their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associated  </a:t>
            </a:r>
            <a:r>
              <a:rPr sz="3200" spc="-80" dirty="0">
                <a:solidFill>
                  <a:srgbClr val="FF0000"/>
                </a:solidFill>
                <a:latin typeface="Calibri"/>
                <a:cs typeface="Calibri"/>
              </a:rPr>
              <a:t>Test 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Item/Transmittal</a:t>
            </a:r>
            <a:r>
              <a:rPr sz="3200" spc="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Report</a:t>
            </a:r>
            <a:r>
              <a:rPr sz="3200" spc="-15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94436"/>
            <a:ext cx="7919720" cy="422338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i="1" dirty="0">
                <a:latin typeface="Calibri"/>
                <a:cs typeface="Calibri"/>
              </a:rPr>
              <a:t>Activity and </a:t>
            </a:r>
            <a:r>
              <a:rPr sz="2700" i="1" spc="-20" dirty="0">
                <a:latin typeface="Calibri"/>
                <a:cs typeface="Calibri"/>
              </a:rPr>
              <a:t>Event </a:t>
            </a:r>
            <a:r>
              <a:rPr sz="2700" i="1" spc="-10" dirty="0">
                <a:latin typeface="Calibri"/>
                <a:cs typeface="Calibri"/>
              </a:rPr>
              <a:t>Entries</a:t>
            </a:r>
            <a:endParaRPr sz="2700">
              <a:latin typeface="Calibri"/>
              <a:cs typeface="Calibri"/>
            </a:endParaRPr>
          </a:p>
          <a:p>
            <a:pPr marL="433070" indent="-421005">
              <a:lnSpc>
                <a:spcPct val="100000"/>
              </a:lnSpc>
              <a:spcBef>
                <a:spcPts val="650"/>
              </a:spcBef>
              <a:buFont typeface="Calibri"/>
              <a:buAutoNum type="arabicPeriod"/>
              <a:tabLst>
                <a:tab pos="433070" algn="l"/>
                <a:tab pos="433705" algn="l"/>
              </a:tabLst>
            </a:pPr>
            <a:r>
              <a:rPr sz="2700" i="1" spc="-10" dirty="0">
                <a:latin typeface="Calibri"/>
                <a:cs typeface="Calibri"/>
              </a:rPr>
              <a:t>Execution </a:t>
            </a:r>
            <a:r>
              <a:rPr sz="2700" i="1" spc="-5" dirty="0">
                <a:latin typeface="Calibri"/>
                <a:cs typeface="Calibri"/>
              </a:rPr>
              <a:t>description: </a:t>
            </a:r>
            <a:r>
              <a:rPr sz="2700" spc="-15" dirty="0">
                <a:latin typeface="Calibri"/>
                <a:cs typeface="Calibri"/>
              </a:rPr>
              <a:t>Provide </a:t>
            </a:r>
            <a:r>
              <a:rPr sz="2700" dirty="0">
                <a:latin typeface="Calibri"/>
                <a:cs typeface="Calibri"/>
              </a:rPr>
              <a:t>a </a:t>
            </a:r>
            <a:r>
              <a:rPr sz="2700" spc="-20" dirty="0">
                <a:latin typeface="Calibri"/>
                <a:cs typeface="Calibri"/>
              </a:rPr>
              <a:t>test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procedure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</a:pPr>
            <a:endParaRPr sz="3700">
              <a:latin typeface="Calibri"/>
              <a:cs typeface="Calibri"/>
            </a:endParaRPr>
          </a:p>
          <a:p>
            <a:pPr marL="355600" marR="647065" indent="-342900" algn="just">
              <a:lnSpc>
                <a:spcPct val="100000"/>
              </a:lnSpc>
              <a:buFont typeface="Calibri"/>
              <a:buAutoNum type="arabicPeriod"/>
              <a:tabLst>
                <a:tab pos="433705" algn="l"/>
              </a:tabLst>
            </a:pPr>
            <a:r>
              <a:rPr dirty="0"/>
              <a:t>	</a:t>
            </a:r>
            <a:r>
              <a:rPr sz="2700" i="1" spc="-5" dirty="0">
                <a:latin typeface="Calibri"/>
                <a:cs typeface="Calibri"/>
              </a:rPr>
              <a:t>Procedure results: </a:t>
            </a:r>
            <a:r>
              <a:rPr sz="2700" spc="-20" dirty="0">
                <a:latin typeface="Calibri"/>
                <a:cs typeface="Calibri"/>
              </a:rPr>
              <a:t>For </a:t>
            </a:r>
            <a:r>
              <a:rPr sz="2700" dirty="0">
                <a:latin typeface="Calibri"/>
                <a:cs typeface="Calibri"/>
              </a:rPr>
              <a:t>each </a:t>
            </a:r>
            <a:r>
              <a:rPr sz="2700" spc="-15" dirty="0">
                <a:latin typeface="Calibri"/>
                <a:cs typeface="Calibri"/>
              </a:rPr>
              <a:t>execution, </a:t>
            </a:r>
            <a:r>
              <a:rPr sz="2700" spc="-20" dirty="0">
                <a:latin typeface="Calibri"/>
                <a:cs typeface="Calibri"/>
              </a:rPr>
              <a:t>record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results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and the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location of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output. </a:t>
            </a:r>
            <a:r>
              <a:rPr sz="2700" dirty="0">
                <a:solidFill>
                  <a:srgbClr val="FF0000"/>
                </a:solidFill>
                <a:latin typeface="Calibri"/>
                <a:cs typeface="Calibri"/>
              </a:rPr>
              <a:t>Also</a:t>
            </a:r>
            <a:r>
              <a:rPr sz="2700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0000"/>
                </a:solidFill>
                <a:latin typeface="Calibri"/>
                <a:cs typeface="Calibri"/>
              </a:rPr>
              <a:t>report  pass/fail</a:t>
            </a:r>
            <a:r>
              <a:rPr sz="27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0000"/>
                </a:solidFill>
                <a:latin typeface="Calibri"/>
                <a:cs typeface="Calibri"/>
              </a:rPr>
              <a:t>status.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</a:pPr>
            <a:endParaRPr sz="3700">
              <a:latin typeface="Calibri"/>
              <a:cs typeface="Calibri"/>
            </a:endParaRPr>
          </a:p>
          <a:p>
            <a:pPr marL="278765" marR="5080" indent="-278765">
              <a:lnSpc>
                <a:spcPct val="100000"/>
              </a:lnSpc>
              <a:spcBef>
                <a:spcPts val="5"/>
              </a:spcBef>
              <a:buFont typeface="Calibri"/>
              <a:buAutoNum type="arabicPeriod"/>
              <a:tabLst>
                <a:tab pos="278765" algn="l"/>
              </a:tabLst>
            </a:pPr>
            <a:r>
              <a:rPr sz="2700" i="1" spc="-15" dirty="0">
                <a:latin typeface="Calibri"/>
                <a:cs typeface="Calibri"/>
              </a:rPr>
              <a:t>Environmental </a:t>
            </a:r>
            <a:r>
              <a:rPr sz="2700" i="1" spc="-10" dirty="0">
                <a:latin typeface="Calibri"/>
                <a:cs typeface="Calibri"/>
              </a:rPr>
              <a:t>information: </a:t>
            </a:r>
            <a:r>
              <a:rPr sz="2700" spc="-15" dirty="0">
                <a:latin typeface="Calibri"/>
                <a:cs typeface="Calibri"/>
              </a:rPr>
              <a:t>Provide </a:t>
            </a:r>
            <a:r>
              <a:rPr sz="2700" spc="-20" dirty="0">
                <a:latin typeface="Calibri"/>
                <a:cs typeface="Calibri"/>
              </a:rPr>
              <a:t>any </a:t>
            </a:r>
            <a:r>
              <a:rPr sz="2700" spc="-15" dirty="0">
                <a:latin typeface="Calibri"/>
                <a:cs typeface="Calibri"/>
              </a:rPr>
              <a:t>environmental  </a:t>
            </a:r>
            <a:r>
              <a:rPr sz="2700" spc="-5" dirty="0">
                <a:latin typeface="Calibri"/>
                <a:cs typeface="Calibri"/>
              </a:rPr>
              <a:t>conditions specific </a:t>
            </a:r>
            <a:r>
              <a:rPr sz="2700" spc="-15" dirty="0">
                <a:latin typeface="Calibri"/>
                <a:cs typeface="Calibri"/>
              </a:rPr>
              <a:t>to </a:t>
            </a:r>
            <a:r>
              <a:rPr sz="2700" dirty="0">
                <a:latin typeface="Calibri"/>
                <a:cs typeface="Calibri"/>
              </a:rPr>
              <a:t>this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test.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58493"/>
            <a:ext cx="7954009" cy="412432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55600" marR="165735" indent="-342900">
              <a:lnSpc>
                <a:spcPct val="90000"/>
              </a:lnSpc>
              <a:spcBef>
                <a:spcPts val="490"/>
              </a:spcBef>
              <a:buFont typeface="Calibri"/>
              <a:buAutoNum type="arabicPeriod" startAt="4"/>
              <a:tabLst>
                <a:tab pos="419734" algn="l"/>
              </a:tabLst>
            </a:pPr>
            <a:r>
              <a:rPr dirty="0"/>
              <a:t>	</a:t>
            </a:r>
            <a:r>
              <a:rPr sz="3200" i="1" dirty="0">
                <a:latin typeface="Calibri"/>
                <a:cs typeface="Calibri"/>
              </a:rPr>
              <a:t>Anomalous </a:t>
            </a:r>
            <a:r>
              <a:rPr sz="3200" i="1" spc="-10" dirty="0">
                <a:latin typeface="Calibri"/>
                <a:cs typeface="Calibri"/>
              </a:rPr>
              <a:t>events: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Any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events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occurring  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before/after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unexpected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event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should be 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recorded. </a:t>
            </a:r>
            <a:r>
              <a:rPr sz="3200" spc="-5" dirty="0">
                <a:latin typeface="Calibri"/>
                <a:cs typeface="Calibri"/>
              </a:rPr>
              <a:t>If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20" dirty="0">
                <a:latin typeface="Calibri"/>
                <a:cs typeface="Calibri"/>
              </a:rPr>
              <a:t>tester </a:t>
            </a:r>
            <a:r>
              <a:rPr sz="3200" dirty="0">
                <a:latin typeface="Calibri"/>
                <a:cs typeface="Calibri"/>
              </a:rPr>
              <a:t>is </a:t>
            </a:r>
            <a:r>
              <a:rPr sz="3200" spc="-5" dirty="0">
                <a:latin typeface="Calibri"/>
                <a:cs typeface="Calibri"/>
              </a:rPr>
              <a:t>unable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15" dirty="0">
                <a:latin typeface="Calibri"/>
                <a:cs typeface="Calibri"/>
              </a:rPr>
              <a:t>start </a:t>
            </a:r>
            <a:r>
              <a:rPr sz="3200" spc="5" dirty="0">
                <a:latin typeface="Calibri"/>
                <a:cs typeface="Calibri"/>
              </a:rPr>
              <a:t>or  </a:t>
            </a:r>
            <a:r>
              <a:rPr sz="3200" spc="-15" dirty="0">
                <a:latin typeface="Calibri"/>
                <a:cs typeface="Calibri"/>
              </a:rPr>
              <a:t>complete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10" dirty="0">
                <a:latin typeface="Calibri"/>
                <a:cs typeface="Calibri"/>
              </a:rPr>
              <a:t>procedure, details relating </a:t>
            </a:r>
            <a:r>
              <a:rPr sz="3200" spc="-20" dirty="0">
                <a:latin typeface="Calibri"/>
                <a:cs typeface="Calibri"/>
              </a:rPr>
              <a:t>to  </a:t>
            </a:r>
            <a:r>
              <a:rPr sz="3200" dirty="0">
                <a:latin typeface="Calibri"/>
                <a:cs typeface="Calibri"/>
              </a:rPr>
              <a:t>these happenings </a:t>
            </a:r>
            <a:r>
              <a:rPr sz="3200" spc="-5" dirty="0">
                <a:latin typeface="Calibri"/>
                <a:cs typeface="Calibri"/>
              </a:rPr>
              <a:t>should </a:t>
            </a:r>
            <a:r>
              <a:rPr sz="3200" dirty="0">
                <a:latin typeface="Calibri"/>
                <a:cs typeface="Calibri"/>
              </a:rPr>
              <a:t>be </a:t>
            </a:r>
            <a:r>
              <a:rPr sz="3200" spc="-15" dirty="0">
                <a:latin typeface="Calibri"/>
                <a:cs typeface="Calibri"/>
              </a:rPr>
              <a:t>recorded </a:t>
            </a:r>
            <a:r>
              <a:rPr sz="3200" spc="5" dirty="0">
                <a:latin typeface="Calibri"/>
                <a:cs typeface="Calibri"/>
              </a:rPr>
              <a:t>(e.g., </a:t>
            </a:r>
            <a:r>
              <a:rPr sz="3200" dirty="0">
                <a:latin typeface="Calibri"/>
                <a:cs typeface="Calibri"/>
              </a:rPr>
              <a:t>a  </a:t>
            </a:r>
            <a:r>
              <a:rPr sz="3200" spc="-10" dirty="0">
                <a:latin typeface="Calibri"/>
                <a:cs typeface="Calibri"/>
              </a:rPr>
              <a:t>power </a:t>
            </a:r>
            <a:r>
              <a:rPr sz="3200" spc="-15" dirty="0">
                <a:latin typeface="Calibri"/>
                <a:cs typeface="Calibri"/>
              </a:rPr>
              <a:t>failure </a:t>
            </a:r>
            <a:r>
              <a:rPr sz="3200" spc="-5" dirty="0">
                <a:latin typeface="Calibri"/>
                <a:cs typeface="Calibri"/>
              </a:rPr>
              <a:t>or </a:t>
            </a:r>
            <a:r>
              <a:rPr sz="3200" spc="-10" dirty="0">
                <a:latin typeface="Calibri"/>
                <a:cs typeface="Calibri"/>
              </a:rPr>
              <a:t>operating </a:t>
            </a:r>
            <a:r>
              <a:rPr sz="3200" spc="-30" dirty="0">
                <a:latin typeface="Calibri"/>
                <a:cs typeface="Calibri"/>
              </a:rPr>
              <a:t>system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crash).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spcBef>
                <a:spcPts val="765"/>
              </a:spcBef>
              <a:buFont typeface="Calibri"/>
              <a:buAutoNum type="arabicPeriod" startAt="4"/>
              <a:tabLst>
                <a:tab pos="511175" algn="l"/>
                <a:tab pos="511809" algn="l"/>
              </a:tabLst>
            </a:pPr>
            <a:r>
              <a:rPr dirty="0"/>
              <a:t>	</a:t>
            </a:r>
            <a:r>
              <a:rPr sz="3200" i="1" spc="-10" dirty="0">
                <a:latin typeface="Calibri"/>
                <a:cs typeface="Calibri"/>
              </a:rPr>
              <a:t>Incident </a:t>
            </a:r>
            <a:r>
              <a:rPr sz="3200" i="1" dirty="0">
                <a:latin typeface="Calibri"/>
                <a:cs typeface="Calibri"/>
              </a:rPr>
              <a:t>report </a:t>
            </a:r>
            <a:r>
              <a:rPr sz="3200" i="1" spc="-5" dirty="0">
                <a:latin typeface="Calibri"/>
                <a:cs typeface="Calibri"/>
              </a:rPr>
              <a:t>identifiers: </a:t>
            </a:r>
            <a:r>
              <a:rPr sz="3200" spc="-25" dirty="0">
                <a:latin typeface="Calibri"/>
                <a:cs typeface="Calibri"/>
              </a:rPr>
              <a:t>Record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10" dirty="0">
                <a:latin typeface="Calibri"/>
                <a:cs typeface="Calibri"/>
              </a:rPr>
              <a:t>identifiers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5" dirty="0">
                <a:latin typeface="Calibri"/>
                <a:cs typeface="Calibri"/>
              </a:rPr>
              <a:t>incident reports </a:t>
            </a:r>
            <a:r>
              <a:rPr sz="3200" spc="-15" dirty="0">
                <a:latin typeface="Calibri"/>
                <a:cs typeface="Calibri"/>
              </a:rPr>
              <a:t>generated </a:t>
            </a:r>
            <a:r>
              <a:rPr sz="3200" dirty="0">
                <a:latin typeface="Calibri"/>
                <a:cs typeface="Calibri"/>
              </a:rPr>
              <a:t>while  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dirty="0">
                <a:latin typeface="Calibri"/>
                <a:cs typeface="Calibri"/>
              </a:rPr>
              <a:t>is </a:t>
            </a:r>
            <a:r>
              <a:rPr sz="3200" spc="-5" dirty="0">
                <a:latin typeface="Calibri"/>
                <a:cs typeface="Calibri"/>
              </a:rPr>
              <a:t>being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executed.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7613" y="461899"/>
            <a:ext cx="46697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10" dirty="0"/>
              <a:t>Test </a:t>
            </a:r>
            <a:r>
              <a:rPr sz="4400" spc="-5" dirty="0"/>
              <a:t>Incident</a:t>
            </a:r>
            <a:r>
              <a:rPr sz="4400" spc="20" dirty="0"/>
              <a:t> </a:t>
            </a:r>
            <a:r>
              <a:rPr sz="4400" spc="-15" dirty="0"/>
              <a:t>Report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848600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tester </a:t>
            </a:r>
            <a:r>
              <a:rPr sz="3200" spc="-5" dirty="0">
                <a:latin typeface="Calibri"/>
                <a:cs typeface="Calibri"/>
              </a:rPr>
              <a:t>should </a:t>
            </a:r>
            <a:r>
              <a:rPr sz="3200" spc="-20" dirty="0">
                <a:latin typeface="Calibri"/>
                <a:cs typeface="Calibri"/>
              </a:rPr>
              <a:t>record </a:t>
            </a:r>
            <a:r>
              <a:rPr sz="3200" dirty="0">
                <a:latin typeface="Calibri"/>
                <a:cs typeface="Calibri"/>
              </a:rPr>
              <a:t>in a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incident  report (sometimes called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10" dirty="0">
                <a:latin typeface="Calibri"/>
                <a:cs typeface="Calibri"/>
              </a:rPr>
              <a:t>problem </a:t>
            </a:r>
            <a:r>
              <a:rPr sz="3200" spc="-5" dirty="0">
                <a:latin typeface="Calibri"/>
                <a:cs typeface="Calibri"/>
              </a:rPr>
              <a:t>report)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any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event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that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occurs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during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execution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of 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tests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that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is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unexpected, unexplainable, 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that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requires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follow-up</a:t>
            </a:r>
            <a:r>
              <a:rPr sz="32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investigation.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69875"/>
            <a:ext cx="8042909" cy="554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Calibri"/>
              <a:buAutoNum type="arabicPeriod"/>
              <a:tabLst>
                <a:tab pos="355600" algn="l"/>
              </a:tabLst>
            </a:pPr>
            <a:r>
              <a:rPr sz="2700" i="1" spc="-65" dirty="0">
                <a:latin typeface="Calibri"/>
                <a:cs typeface="Calibri"/>
              </a:rPr>
              <a:t>Test </a:t>
            </a:r>
            <a:r>
              <a:rPr sz="2700" i="1" spc="-5" dirty="0">
                <a:latin typeface="Calibri"/>
                <a:cs typeface="Calibri"/>
              </a:rPr>
              <a:t>Incident </a:t>
            </a:r>
            <a:r>
              <a:rPr sz="2700" i="1" spc="-10" dirty="0">
                <a:latin typeface="Calibri"/>
                <a:cs typeface="Calibri"/>
              </a:rPr>
              <a:t>Report </a:t>
            </a:r>
            <a:r>
              <a:rPr sz="2700" i="1" spc="-5" dirty="0">
                <a:latin typeface="Calibri"/>
                <a:cs typeface="Calibri"/>
              </a:rPr>
              <a:t>identifier: </a:t>
            </a:r>
            <a:r>
              <a:rPr sz="2700" spc="-15" dirty="0">
                <a:latin typeface="Calibri"/>
                <a:cs typeface="Calibri"/>
              </a:rPr>
              <a:t>to </a:t>
            </a:r>
            <a:r>
              <a:rPr sz="2700" spc="-5" dirty="0">
                <a:latin typeface="Calibri"/>
                <a:cs typeface="Calibri"/>
              </a:rPr>
              <a:t>uniquely</a:t>
            </a:r>
            <a:r>
              <a:rPr sz="2700" spc="30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identify.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</a:pPr>
            <a:endParaRPr sz="315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buFont typeface="Calibri"/>
              <a:buAutoNum type="arabicPeriod"/>
              <a:tabLst>
                <a:tab pos="433070" algn="l"/>
                <a:tab pos="433705" algn="l"/>
              </a:tabLst>
            </a:pPr>
            <a:r>
              <a:rPr dirty="0"/>
              <a:t>	</a:t>
            </a:r>
            <a:r>
              <a:rPr sz="2700" i="1" spc="-5" dirty="0">
                <a:latin typeface="Calibri"/>
                <a:cs typeface="Calibri"/>
              </a:rPr>
              <a:t>Summary: </a:t>
            </a:r>
            <a:r>
              <a:rPr sz="2700" spc="-15" dirty="0">
                <a:latin typeface="Calibri"/>
                <a:cs typeface="Calibri"/>
              </a:rPr>
              <a:t>to </a:t>
            </a:r>
            <a:r>
              <a:rPr sz="2700" spc="-5" dirty="0">
                <a:latin typeface="Calibri"/>
                <a:cs typeface="Calibri"/>
              </a:rPr>
              <a:t>identify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5" dirty="0">
                <a:latin typeface="Calibri"/>
                <a:cs typeface="Calibri"/>
              </a:rPr>
              <a:t>items </a:t>
            </a:r>
            <a:r>
              <a:rPr sz="2700" spc="-15" dirty="0">
                <a:latin typeface="Calibri"/>
                <a:cs typeface="Calibri"/>
              </a:rPr>
              <a:t>involved,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20" dirty="0">
                <a:latin typeface="Calibri"/>
                <a:cs typeface="Calibri"/>
              </a:rPr>
              <a:t>test  </a:t>
            </a:r>
            <a:r>
              <a:rPr sz="2700" spc="-15" dirty="0">
                <a:latin typeface="Calibri"/>
                <a:cs typeface="Calibri"/>
              </a:rPr>
              <a:t>procedures,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5" dirty="0">
                <a:latin typeface="Calibri"/>
                <a:cs typeface="Calibri"/>
              </a:rPr>
              <a:t>cases,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dirty="0">
                <a:latin typeface="Calibri"/>
                <a:cs typeface="Calibri"/>
              </a:rPr>
              <a:t>log </a:t>
            </a:r>
            <a:r>
              <a:rPr sz="2700" spc="-10" dirty="0">
                <a:latin typeface="Calibri"/>
                <a:cs typeface="Calibri"/>
              </a:rPr>
              <a:t>associated </a:t>
            </a:r>
            <a:r>
              <a:rPr sz="2700" dirty="0">
                <a:latin typeface="Calibri"/>
                <a:cs typeface="Calibri"/>
              </a:rPr>
              <a:t>with this  </a:t>
            </a:r>
            <a:r>
              <a:rPr sz="2700" spc="-10" dirty="0">
                <a:latin typeface="Calibri"/>
                <a:cs typeface="Calibri"/>
              </a:rPr>
              <a:t>report.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Calibri"/>
              <a:buAutoNum type="arabicPeriod"/>
            </a:pPr>
            <a:endParaRPr sz="3200">
              <a:latin typeface="Calibri"/>
              <a:cs typeface="Calibri"/>
            </a:endParaRPr>
          </a:p>
          <a:p>
            <a:pPr marL="355600" marR="26670" indent="-342900">
              <a:lnSpc>
                <a:spcPct val="80000"/>
              </a:lnSpc>
              <a:buFont typeface="Calibri"/>
              <a:buAutoNum type="arabicPeriod"/>
              <a:tabLst>
                <a:tab pos="433070" algn="l"/>
                <a:tab pos="433705" algn="l"/>
              </a:tabLst>
            </a:pPr>
            <a:r>
              <a:rPr dirty="0"/>
              <a:t>	</a:t>
            </a:r>
            <a:r>
              <a:rPr sz="2700" i="1" spc="-5" dirty="0">
                <a:latin typeface="Calibri"/>
                <a:cs typeface="Calibri"/>
              </a:rPr>
              <a:t>Incident description: </a:t>
            </a:r>
            <a:r>
              <a:rPr sz="2700" dirty="0">
                <a:latin typeface="Calibri"/>
                <a:cs typeface="Calibri"/>
              </a:rPr>
              <a:t>this </a:t>
            </a:r>
            <a:r>
              <a:rPr sz="2700" spc="-5" dirty="0">
                <a:latin typeface="Calibri"/>
                <a:cs typeface="Calibri"/>
              </a:rPr>
              <a:t>should describe </a:t>
            </a:r>
            <a:r>
              <a:rPr sz="2700" dirty="0">
                <a:latin typeface="Calibri"/>
                <a:cs typeface="Calibri"/>
              </a:rPr>
              <a:t>time and  </a:t>
            </a:r>
            <a:r>
              <a:rPr sz="2700" spc="-15" dirty="0">
                <a:latin typeface="Calibri"/>
                <a:cs typeface="Calibri"/>
              </a:rPr>
              <a:t>date, </a:t>
            </a:r>
            <a:r>
              <a:rPr sz="2700" spc="-20" dirty="0">
                <a:latin typeface="Calibri"/>
                <a:cs typeface="Calibri"/>
              </a:rPr>
              <a:t>testers, </a:t>
            </a:r>
            <a:r>
              <a:rPr sz="2700" spc="-10" dirty="0">
                <a:latin typeface="Calibri"/>
                <a:cs typeface="Calibri"/>
              </a:rPr>
              <a:t>observers, </a:t>
            </a:r>
            <a:r>
              <a:rPr sz="2700" spc="-15" dirty="0">
                <a:latin typeface="Calibri"/>
                <a:cs typeface="Calibri"/>
              </a:rPr>
              <a:t>environment, </a:t>
            </a:r>
            <a:r>
              <a:rPr sz="2700" dirty="0">
                <a:latin typeface="Calibri"/>
                <a:cs typeface="Calibri"/>
              </a:rPr>
              <a:t>inputs, </a:t>
            </a:r>
            <a:r>
              <a:rPr sz="2700" spc="-15" dirty="0">
                <a:latin typeface="Calibri"/>
                <a:cs typeface="Calibri"/>
              </a:rPr>
              <a:t>expected  </a:t>
            </a:r>
            <a:r>
              <a:rPr sz="2700" spc="-5" dirty="0">
                <a:latin typeface="Calibri"/>
                <a:cs typeface="Calibri"/>
              </a:rPr>
              <a:t>outputs, </a:t>
            </a:r>
            <a:r>
              <a:rPr sz="2700" dirty="0">
                <a:latin typeface="Calibri"/>
                <a:cs typeface="Calibri"/>
              </a:rPr>
              <a:t>actual </a:t>
            </a:r>
            <a:r>
              <a:rPr sz="2700" spc="-5" dirty="0">
                <a:latin typeface="Calibri"/>
                <a:cs typeface="Calibri"/>
              </a:rPr>
              <a:t>outputs, </a:t>
            </a:r>
            <a:r>
              <a:rPr sz="2700" spc="-15" dirty="0">
                <a:latin typeface="Calibri"/>
                <a:cs typeface="Calibri"/>
              </a:rPr>
              <a:t>procedure step, </a:t>
            </a:r>
            <a:r>
              <a:rPr sz="2700" spc="-10" dirty="0">
                <a:latin typeface="Calibri"/>
                <a:cs typeface="Calibri"/>
              </a:rPr>
              <a:t>environment, 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5" dirty="0">
                <a:latin typeface="Calibri"/>
                <a:cs typeface="Calibri"/>
              </a:rPr>
              <a:t>attempts to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repeat.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Calibri"/>
              <a:buAutoNum type="arabicPeriod"/>
            </a:pPr>
            <a:endParaRPr sz="3150">
              <a:latin typeface="Calibri"/>
              <a:cs typeface="Calibri"/>
            </a:endParaRPr>
          </a:p>
          <a:p>
            <a:pPr marL="355600" marR="274320" indent="-342900">
              <a:lnSpc>
                <a:spcPct val="80000"/>
              </a:lnSpc>
              <a:buFont typeface="Calibri"/>
              <a:buAutoNum type="arabicPeriod"/>
              <a:tabLst>
                <a:tab pos="433070" algn="l"/>
                <a:tab pos="433705" algn="l"/>
              </a:tabLst>
            </a:pPr>
            <a:r>
              <a:rPr dirty="0"/>
              <a:t>	</a:t>
            </a:r>
            <a:r>
              <a:rPr sz="2700" i="1" dirty="0">
                <a:latin typeface="Calibri"/>
                <a:cs typeface="Calibri"/>
              </a:rPr>
              <a:t>Impact: </a:t>
            </a:r>
            <a:r>
              <a:rPr sz="2700" spc="-5" dirty="0">
                <a:latin typeface="Calibri"/>
                <a:cs typeface="Calibri"/>
              </a:rPr>
              <a:t>what </a:t>
            </a:r>
            <a:r>
              <a:rPr sz="2700" dirty="0">
                <a:latin typeface="Calibri"/>
                <a:cs typeface="Calibri"/>
              </a:rPr>
              <a:t>impact will this </a:t>
            </a:r>
            <a:r>
              <a:rPr sz="2700" spc="-5" dirty="0">
                <a:latin typeface="Calibri"/>
                <a:cs typeface="Calibri"/>
              </a:rPr>
              <a:t>incident </a:t>
            </a:r>
            <a:r>
              <a:rPr sz="2700" spc="-20" dirty="0">
                <a:latin typeface="Calibri"/>
                <a:cs typeface="Calibri"/>
              </a:rPr>
              <a:t>have </a:t>
            </a:r>
            <a:r>
              <a:rPr sz="2700" spc="-5" dirty="0">
                <a:latin typeface="Calibri"/>
                <a:cs typeface="Calibri"/>
              </a:rPr>
              <a:t>on </a:t>
            </a:r>
            <a:r>
              <a:rPr sz="2700" dirty="0">
                <a:latin typeface="Calibri"/>
                <a:cs typeface="Calibri"/>
              </a:rPr>
              <a:t>the  </a:t>
            </a:r>
            <a:r>
              <a:rPr sz="2700" spc="-10" dirty="0">
                <a:latin typeface="Calibri"/>
                <a:cs typeface="Calibri"/>
              </a:rPr>
              <a:t>testing </a:t>
            </a:r>
            <a:r>
              <a:rPr sz="2700" spc="-20" dirty="0">
                <a:latin typeface="Calibri"/>
                <a:cs typeface="Calibri"/>
              </a:rPr>
              <a:t>effort,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5" dirty="0">
                <a:latin typeface="Calibri"/>
                <a:cs typeface="Calibri"/>
              </a:rPr>
              <a:t>plans,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15" dirty="0">
                <a:latin typeface="Calibri"/>
                <a:cs typeface="Calibri"/>
              </a:rPr>
              <a:t>procedures, </a:t>
            </a:r>
            <a:r>
              <a:rPr sz="2700" dirty="0">
                <a:latin typeface="Calibri"/>
                <a:cs typeface="Calibri"/>
              </a:rPr>
              <a:t>and  the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5" dirty="0">
                <a:latin typeface="Calibri"/>
                <a:cs typeface="Calibri"/>
              </a:rPr>
              <a:t>cases? </a:t>
            </a:r>
            <a:r>
              <a:rPr sz="2700" dirty="0">
                <a:latin typeface="Calibri"/>
                <a:cs typeface="Calibri"/>
              </a:rPr>
              <a:t>A </a:t>
            </a:r>
            <a:r>
              <a:rPr sz="2700" spc="-5" dirty="0">
                <a:latin typeface="Calibri"/>
                <a:cs typeface="Calibri"/>
              </a:rPr>
              <a:t>severity </a:t>
            </a:r>
            <a:r>
              <a:rPr sz="2700" spc="-15" dirty="0">
                <a:latin typeface="Calibri"/>
                <a:cs typeface="Calibri"/>
              </a:rPr>
              <a:t>rating </a:t>
            </a:r>
            <a:r>
              <a:rPr sz="2700" spc="-5" dirty="0">
                <a:latin typeface="Calibri"/>
                <a:cs typeface="Calibri"/>
              </a:rPr>
              <a:t>should be inserted  </a:t>
            </a:r>
            <a:r>
              <a:rPr sz="2700" spc="-15" dirty="0">
                <a:latin typeface="Calibri"/>
                <a:cs typeface="Calibri"/>
              </a:rPr>
              <a:t>here.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4545" y="461899"/>
            <a:ext cx="49942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10" dirty="0"/>
              <a:t>Test </a:t>
            </a:r>
            <a:r>
              <a:rPr sz="4400" dirty="0"/>
              <a:t>Summary</a:t>
            </a:r>
            <a:r>
              <a:rPr sz="4400" spc="30" dirty="0"/>
              <a:t> </a:t>
            </a:r>
            <a:r>
              <a:rPr sz="4400" spc="-15" dirty="0"/>
              <a:t>Report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55749"/>
            <a:ext cx="8060055" cy="3915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75"/>
              </a:lnSpc>
              <a:spcBef>
                <a:spcPts val="95"/>
              </a:spcBef>
            </a:pPr>
            <a:r>
              <a:rPr sz="2200" spc="-10" dirty="0">
                <a:latin typeface="Calibri"/>
                <a:cs typeface="Calibri"/>
              </a:rPr>
              <a:t>This report </a:t>
            </a:r>
            <a:r>
              <a:rPr sz="2200" spc="-5" dirty="0">
                <a:latin typeface="Calibri"/>
                <a:cs typeface="Calibri"/>
              </a:rPr>
              <a:t>is </a:t>
            </a:r>
            <a:r>
              <a:rPr sz="2200" spc="-10" dirty="0">
                <a:latin typeface="Calibri"/>
                <a:cs typeface="Calibri"/>
              </a:rPr>
              <a:t>prepared </a:t>
            </a:r>
            <a:r>
              <a:rPr sz="2200" spc="-5" dirty="0">
                <a:latin typeface="Calibri"/>
                <a:cs typeface="Calibri"/>
              </a:rPr>
              <a:t>when </a:t>
            </a:r>
            <a:r>
              <a:rPr sz="2200" spc="-10" dirty="0">
                <a:latin typeface="Calibri"/>
                <a:cs typeface="Calibri"/>
              </a:rPr>
              <a:t>testing </a:t>
            </a:r>
            <a:r>
              <a:rPr sz="2200" spc="-5" dirty="0">
                <a:latin typeface="Calibri"/>
                <a:cs typeface="Calibri"/>
              </a:rPr>
              <a:t>is </a:t>
            </a:r>
            <a:r>
              <a:rPr sz="2200" spc="-15" dirty="0">
                <a:latin typeface="Calibri"/>
                <a:cs typeface="Calibri"/>
              </a:rPr>
              <a:t>complete. </a:t>
            </a:r>
            <a:r>
              <a:rPr sz="2200" spc="-5" dirty="0">
                <a:latin typeface="Calibri"/>
                <a:cs typeface="Calibri"/>
              </a:rPr>
              <a:t>It is a summary</a:t>
            </a:r>
            <a:r>
              <a:rPr sz="2200" spc="1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5" dirty="0">
                <a:latin typeface="Calibri"/>
                <a:cs typeface="Calibri"/>
              </a:rPr>
              <a:t>the results of the </a:t>
            </a:r>
            <a:r>
              <a:rPr sz="2200" spc="-10" dirty="0">
                <a:latin typeface="Calibri"/>
                <a:cs typeface="Calibri"/>
              </a:rPr>
              <a:t>testing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efforts.</a:t>
            </a:r>
            <a:endParaRPr sz="2200">
              <a:latin typeface="Calibri"/>
              <a:cs typeface="Calibri"/>
            </a:endParaRPr>
          </a:p>
          <a:p>
            <a:pPr marL="291465" indent="-279400">
              <a:lnSpc>
                <a:spcPct val="100000"/>
              </a:lnSpc>
              <a:spcBef>
                <a:spcPts val="5"/>
              </a:spcBef>
              <a:buFont typeface="Calibri"/>
              <a:buAutoNum type="arabicPeriod"/>
              <a:tabLst>
                <a:tab pos="292100" algn="l"/>
              </a:tabLst>
            </a:pPr>
            <a:r>
              <a:rPr sz="2200" i="1" spc="-60" dirty="0">
                <a:latin typeface="Calibri"/>
                <a:cs typeface="Calibri"/>
              </a:rPr>
              <a:t>Test </a:t>
            </a:r>
            <a:r>
              <a:rPr sz="2200" i="1" spc="-5" dirty="0">
                <a:latin typeface="Calibri"/>
                <a:cs typeface="Calibri"/>
              </a:rPr>
              <a:t>Summary </a:t>
            </a:r>
            <a:r>
              <a:rPr sz="2200" i="1" spc="-10" dirty="0">
                <a:latin typeface="Calibri"/>
                <a:cs typeface="Calibri"/>
              </a:rPr>
              <a:t>Report identifier: </a:t>
            </a:r>
            <a:r>
              <a:rPr sz="2200" spc="-20" dirty="0">
                <a:latin typeface="Calibri"/>
                <a:cs typeface="Calibri"/>
              </a:rPr>
              <a:t>to </a:t>
            </a:r>
            <a:r>
              <a:rPr sz="2200" spc="-10" dirty="0">
                <a:latin typeface="Calibri"/>
                <a:cs typeface="Calibri"/>
              </a:rPr>
              <a:t>uniquely identify </a:t>
            </a:r>
            <a:r>
              <a:rPr sz="2200" spc="-5" dirty="0">
                <a:latin typeface="Calibri"/>
                <a:cs typeface="Calibri"/>
              </a:rPr>
              <a:t>this</a:t>
            </a:r>
            <a:r>
              <a:rPr sz="2200" spc="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report.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Calibri"/>
              <a:buAutoNum type="arabicPeriod"/>
            </a:pPr>
            <a:endParaRPr sz="2550">
              <a:latin typeface="Calibri"/>
              <a:cs typeface="Calibri"/>
            </a:endParaRPr>
          </a:p>
          <a:p>
            <a:pPr marL="355600" marR="128270" indent="-342900" algn="just">
              <a:lnSpc>
                <a:spcPts val="2110"/>
              </a:lnSpc>
              <a:buFont typeface="Calibri"/>
              <a:buAutoNum type="arabicPeriod"/>
              <a:tabLst>
                <a:tab pos="355600" algn="l"/>
              </a:tabLst>
            </a:pPr>
            <a:r>
              <a:rPr sz="2200" i="1" spc="-20" dirty="0">
                <a:latin typeface="Calibri"/>
                <a:cs typeface="Calibri"/>
              </a:rPr>
              <a:t>Variances: </a:t>
            </a:r>
            <a:r>
              <a:rPr sz="2200" spc="-5" dirty="0">
                <a:latin typeface="Calibri"/>
                <a:cs typeface="Calibri"/>
              </a:rPr>
              <a:t>these </a:t>
            </a:r>
            <a:r>
              <a:rPr sz="2200" spc="-10" dirty="0">
                <a:latin typeface="Calibri"/>
                <a:cs typeface="Calibri"/>
              </a:rPr>
              <a:t>are </a:t>
            </a:r>
            <a:r>
              <a:rPr sz="2200" spc="-5" dirty="0">
                <a:latin typeface="Calibri"/>
                <a:cs typeface="Calibri"/>
              </a:rPr>
              <a:t>descriptions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20" dirty="0">
                <a:latin typeface="Calibri"/>
                <a:cs typeface="Calibri"/>
              </a:rPr>
              <a:t>any </a:t>
            </a:r>
            <a:r>
              <a:rPr sz="2200" spc="-10" dirty="0">
                <a:latin typeface="Calibri"/>
                <a:cs typeface="Calibri"/>
              </a:rPr>
              <a:t>variances </a:t>
            </a:r>
            <a:r>
              <a:rPr sz="2200" spc="-5" dirty="0">
                <a:latin typeface="Calibri"/>
                <a:cs typeface="Calibri"/>
              </a:rPr>
              <a:t>of the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items  </a:t>
            </a:r>
            <a:r>
              <a:rPr sz="2200" spc="-15" dirty="0">
                <a:latin typeface="Calibri"/>
                <a:cs typeface="Calibri"/>
              </a:rPr>
              <a:t>from </a:t>
            </a:r>
            <a:r>
              <a:rPr sz="2200" spc="-5" dirty="0">
                <a:latin typeface="Calibri"/>
                <a:cs typeface="Calibri"/>
              </a:rPr>
              <a:t>their original design. </a:t>
            </a:r>
            <a:r>
              <a:rPr sz="2200" spc="-10" dirty="0">
                <a:latin typeface="Calibri"/>
                <a:cs typeface="Calibri"/>
              </a:rPr>
              <a:t>Deviations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0" dirty="0">
                <a:latin typeface="Calibri"/>
                <a:cs typeface="Calibri"/>
              </a:rPr>
              <a:t>reasons </a:t>
            </a:r>
            <a:r>
              <a:rPr sz="2200" spc="-20" dirty="0">
                <a:latin typeface="Calibri"/>
                <a:cs typeface="Calibri"/>
              </a:rPr>
              <a:t>for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0" dirty="0">
                <a:latin typeface="Calibri"/>
                <a:cs typeface="Calibri"/>
              </a:rPr>
              <a:t>deviation  from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5" dirty="0">
                <a:latin typeface="Calibri"/>
                <a:cs typeface="Calibri"/>
              </a:rPr>
              <a:t>plan,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procedures,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5" dirty="0">
                <a:latin typeface="Calibri"/>
                <a:cs typeface="Calibri"/>
              </a:rPr>
              <a:t>designs </a:t>
            </a:r>
            <a:r>
              <a:rPr sz="2200" spc="-10" dirty="0">
                <a:latin typeface="Calibri"/>
                <a:cs typeface="Calibri"/>
              </a:rPr>
              <a:t>are</a:t>
            </a:r>
            <a:r>
              <a:rPr sz="2200" spc="10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discussed.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</a:pPr>
            <a:endParaRPr sz="2600">
              <a:latin typeface="Calibri"/>
              <a:cs typeface="Calibri"/>
            </a:endParaRPr>
          </a:p>
          <a:p>
            <a:pPr marL="292100" marR="5080" indent="-292100">
              <a:lnSpc>
                <a:spcPct val="80000"/>
              </a:lnSpc>
              <a:buFont typeface="Calibri"/>
              <a:buAutoNum type="arabicPeriod"/>
              <a:tabLst>
                <a:tab pos="292100" algn="l"/>
              </a:tabLst>
            </a:pPr>
            <a:r>
              <a:rPr sz="2200" i="1" spc="-10" dirty="0">
                <a:latin typeface="Calibri"/>
                <a:cs typeface="Calibri"/>
              </a:rPr>
              <a:t>Comprehensiveness assessment: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0" dirty="0">
                <a:latin typeface="Calibri"/>
                <a:cs typeface="Calibri"/>
              </a:rPr>
              <a:t>document </a:t>
            </a:r>
            <a:r>
              <a:rPr sz="2200" spc="-5" dirty="0">
                <a:latin typeface="Calibri"/>
                <a:cs typeface="Calibri"/>
              </a:rPr>
              <a:t>author discusses the  </a:t>
            </a:r>
            <a:r>
              <a:rPr sz="2200" spc="-10" dirty="0">
                <a:latin typeface="Calibri"/>
                <a:cs typeface="Calibri"/>
              </a:rPr>
              <a:t>comprehensiveness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20" dirty="0">
                <a:latin typeface="Calibri"/>
                <a:cs typeface="Calibri"/>
              </a:rPr>
              <a:t>effort </a:t>
            </a:r>
            <a:r>
              <a:rPr sz="2200" spc="-5" dirty="0">
                <a:latin typeface="Calibri"/>
                <a:cs typeface="Calibri"/>
              </a:rPr>
              <a:t>as </a:t>
            </a:r>
            <a:r>
              <a:rPr sz="2200" spc="-10" dirty="0">
                <a:latin typeface="Calibri"/>
                <a:cs typeface="Calibri"/>
              </a:rPr>
              <a:t>compared </a:t>
            </a:r>
            <a:r>
              <a:rPr sz="2200" spc="-15" dirty="0">
                <a:latin typeface="Calibri"/>
                <a:cs typeface="Calibri"/>
              </a:rPr>
              <a:t>to test </a:t>
            </a:r>
            <a:r>
              <a:rPr sz="2200" spc="-10" dirty="0">
                <a:latin typeface="Calibri"/>
                <a:cs typeface="Calibri"/>
              </a:rPr>
              <a:t>objectives 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20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completeness criteria </a:t>
            </a:r>
            <a:r>
              <a:rPr sz="2200" spc="-5" dirty="0">
                <a:latin typeface="Calibri"/>
                <a:cs typeface="Calibri"/>
              </a:rPr>
              <a:t>as </a:t>
            </a:r>
            <a:r>
              <a:rPr sz="2200" spc="-10" dirty="0">
                <a:latin typeface="Calibri"/>
                <a:cs typeface="Calibri"/>
              </a:rPr>
              <a:t>described </a:t>
            </a:r>
            <a:r>
              <a:rPr sz="2200" spc="-5" dirty="0">
                <a:latin typeface="Calibri"/>
                <a:cs typeface="Calibri"/>
              </a:rPr>
              <a:t>in </a:t>
            </a:r>
            <a:r>
              <a:rPr sz="2200" spc="-10" dirty="0">
                <a:latin typeface="Calibri"/>
                <a:cs typeface="Calibri"/>
              </a:rPr>
              <a:t>the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5" dirty="0">
                <a:latin typeface="Calibri"/>
                <a:cs typeface="Calibri"/>
              </a:rPr>
              <a:t>plan. </a:t>
            </a:r>
            <a:r>
              <a:rPr sz="2200" spc="-15" dirty="0">
                <a:latin typeface="Calibri"/>
                <a:cs typeface="Calibri"/>
              </a:rPr>
              <a:t>Any  features </a:t>
            </a:r>
            <a:r>
              <a:rPr sz="2200" dirty="0">
                <a:latin typeface="Calibri"/>
                <a:cs typeface="Calibri"/>
              </a:rPr>
              <a:t>or </a:t>
            </a:r>
            <a:r>
              <a:rPr sz="2200" spc="-10" dirty="0">
                <a:latin typeface="Calibri"/>
                <a:cs typeface="Calibri"/>
              </a:rPr>
              <a:t>combination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15" dirty="0">
                <a:latin typeface="Calibri"/>
                <a:cs typeface="Calibri"/>
              </a:rPr>
              <a:t>features </a:t>
            </a:r>
            <a:r>
              <a:rPr sz="2200" spc="-10" dirty="0">
                <a:latin typeface="Calibri"/>
                <a:cs typeface="Calibri"/>
              </a:rPr>
              <a:t>that </a:t>
            </a:r>
            <a:r>
              <a:rPr sz="2200" spc="-15" dirty="0">
                <a:latin typeface="Calibri"/>
                <a:cs typeface="Calibri"/>
              </a:rPr>
              <a:t>were </a:t>
            </a:r>
            <a:r>
              <a:rPr sz="2200" spc="-5" dirty="0">
                <a:latin typeface="Calibri"/>
                <a:cs typeface="Calibri"/>
              </a:rPr>
              <a:t>not </a:t>
            </a:r>
            <a:r>
              <a:rPr sz="2200" dirty="0">
                <a:latin typeface="Calibri"/>
                <a:cs typeface="Calibri"/>
              </a:rPr>
              <a:t>as </a:t>
            </a:r>
            <a:r>
              <a:rPr sz="2200" spc="-10" dirty="0">
                <a:latin typeface="Calibri"/>
                <a:cs typeface="Calibri"/>
              </a:rPr>
              <a:t>fully </a:t>
            </a:r>
            <a:r>
              <a:rPr sz="2200" spc="-20" dirty="0">
                <a:latin typeface="Calibri"/>
                <a:cs typeface="Calibri"/>
              </a:rPr>
              <a:t>tested </a:t>
            </a:r>
            <a:r>
              <a:rPr sz="2200" spc="-5" dirty="0">
                <a:latin typeface="Calibri"/>
                <a:cs typeface="Calibri"/>
              </a:rPr>
              <a:t>as  </a:t>
            </a:r>
            <a:r>
              <a:rPr sz="2200" spc="-10" dirty="0">
                <a:latin typeface="Calibri"/>
                <a:cs typeface="Calibri"/>
              </a:rPr>
              <a:t>was planned </a:t>
            </a:r>
            <a:r>
              <a:rPr sz="2200" spc="-5" dirty="0">
                <a:latin typeface="Calibri"/>
                <a:cs typeface="Calibri"/>
              </a:rPr>
              <a:t>should be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identified.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88162"/>
            <a:ext cx="7738745" cy="896619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5600" marR="5080" indent="-342900">
              <a:lnSpc>
                <a:spcPts val="2110"/>
              </a:lnSpc>
              <a:spcBef>
                <a:spcPts val="605"/>
              </a:spcBef>
            </a:pPr>
            <a:r>
              <a:rPr sz="2200" spc="-5" dirty="0"/>
              <a:t>4. </a:t>
            </a:r>
            <a:r>
              <a:rPr sz="2200" b="0" i="1" spc="-5" dirty="0">
                <a:latin typeface="Calibri"/>
                <a:cs typeface="Calibri"/>
              </a:rPr>
              <a:t>Summary of results: </a:t>
            </a:r>
            <a:r>
              <a:rPr sz="2200" b="0" spc="-5" dirty="0">
                <a:latin typeface="Calibri"/>
                <a:cs typeface="Calibri"/>
              </a:rPr>
              <a:t>the </a:t>
            </a:r>
            <a:r>
              <a:rPr sz="2200" b="0" spc="-10" dirty="0">
                <a:latin typeface="Calibri"/>
                <a:cs typeface="Calibri"/>
              </a:rPr>
              <a:t>document </a:t>
            </a:r>
            <a:r>
              <a:rPr sz="2200" b="0" spc="-5" dirty="0">
                <a:latin typeface="Calibri"/>
                <a:cs typeface="Calibri"/>
              </a:rPr>
              <a:t>author </a:t>
            </a:r>
            <a:r>
              <a:rPr sz="2200" b="0" spc="-15" dirty="0">
                <a:latin typeface="Calibri"/>
                <a:cs typeface="Calibri"/>
              </a:rPr>
              <a:t>summarizes </a:t>
            </a:r>
            <a:r>
              <a:rPr sz="2200" b="0" spc="-5" dirty="0">
                <a:latin typeface="Calibri"/>
                <a:cs typeface="Calibri"/>
              </a:rPr>
              <a:t>the </a:t>
            </a:r>
            <a:r>
              <a:rPr sz="2200" b="0" spc="-10" dirty="0">
                <a:latin typeface="Calibri"/>
                <a:cs typeface="Calibri"/>
              </a:rPr>
              <a:t>testing  </a:t>
            </a:r>
            <a:r>
              <a:rPr sz="2200" b="0" spc="-5" dirty="0">
                <a:latin typeface="Calibri"/>
                <a:cs typeface="Calibri"/>
              </a:rPr>
              <a:t>results. All </a:t>
            </a:r>
            <a:r>
              <a:rPr sz="2200" b="0" spc="-10" dirty="0">
                <a:latin typeface="Calibri"/>
                <a:cs typeface="Calibri"/>
              </a:rPr>
              <a:t>resolved incidents </a:t>
            </a:r>
            <a:r>
              <a:rPr sz="2200" b="0" spc="-5" dirty="0">
                <a:latin typeface="Calibri"/>
                <a:cs typeface="Calibri"/>
              </a:rPr>
              <a:t>and their solutions should </a:t>
            </a:r>
            <a:r>
              <a:rPr sz="2200" b="0" spc="-10" dirty="0">
                <a:latin typeface="Calibri"/>
                <a:cs typeface="Calibri"/>
              </a:rPr>
              <a:t>be  </a:t>
            </a:r>
            <a:r>
              <a:rPr sz="2200" b="0" spc="-5" dirty="0">
                <a:latin typeface="Calibri"/>
                <a:cs typeface="Calibri"/>
              </a:rPr>
              <a:t>described. </a:t>
            </a:r>
            <a:r>
              <a:rPr sz="2200" b="0" spc="-10" dirty="0">
                <a:latin typeface="Calibri"/>
                <a:cs typeface="Calibri"/>
              </a:rPr>
              <a:t>Unresolved </a:t>
            </a:r>
            <a:r>
              <a:rPr sz="2200" b="0" spc="-5" dirty="0">
                <a:latin typeface="Calibri"/>
                <a:cs typeface="Calibri"/>
              </a:rPr>
              <a:t>incidents should be</a:t>
            </a:r>
            <a:r>
              <a:rPr sz="2200" b="0" spc="20" dirty="0">
                <a:latin typeface="Calibri"/>
                <a:cs typeface="Calibri"/>
              </a:rPr>
              <a:t> </a:t>
            </a:r>
            <a:r>
              <a:rPr sz="2200" b="0" spc="-15" dirty="0">
                <a:latin typeface="Calibri"/>
                <a:cs typeface="Calibri"/>
              </a:rPr>
              <a:t>recorded.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830704"/>
            <a:ext cx="8018780" cy="371411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292100" marR="5080" indent="-292100">
              <a:lnSpc>
                <a:spcPts val="2110"/>
              </a:lnSpc>
              <a:spcBef>
                <a:spcPts val="605"/>
              </a:spcBef>
              <a:buFont typeface="Calibri"/>
              <a:buAutoNum type="arabicPeriod" startAt="5"/>
              <a:tabLst>
                <a:tab pos="292100" algn="l"/>
              </a:tabLst>
            </a:pPr>
            <a:r>
              <a:rPr sz="2200" i="1" spc="-10" dirty="0">
                <a:latin typeface="Calibri"/>
                <a:cs typeface="Calibri"/>
              </a:rPr>
              <a:t>Evaluation: </a:t>
            </a:r>
            <a:r>
              <a:rPr sz="2200" spc="-5" dirty="0">
                <a:latin typeface="Calibri"/>
                <a:cs typeface="Calibri"/>
              </a:rPr>
              <a:t>in </a:t>
            </a:r>
            <a:r>
              <a:rPr sz="2200" spc="-10" dirty="0">
                <a:latin typeface="Calibri"/>
                <a:cs typeface="Calibri"/>
              </a:rPr>
              <a:t>this section </a:t>
            </a:r>
            <a:r>
              <a:rPr sz="2200" spc="-5" dirty="0">
                <a:latin typeface="Calibri"/>
                <a:cs typeface="Calibri"/>
              </a:rPr>
              <a:t>the author </a:t>
            </a:r>
            <a:r>
              <a:rPr sz="2200" spc="-15" dirty="0">
                <a:latin typeface="Calibri"/>
                <a:cs typeface="Calibri"/>
              </a:rPr>
              <a:t>evaluates </a:t>
            </a:r>
            <a:r>
              <a:rPr sz="2200" spc="-5" dirty="0">
                <a:latin typeface="Calibri"/>
                <a:cs typeface="Calibri"/>
              </a:rPr>
              <a:t>each </a:t>
            </a:r>
            <a:r>
              <a:rPr sz="2200" spc="-15" dirty="0">
                <a:latin typeface="Calibri"/>
                <a:cs typeface="Calibri"/>
              </a:rPr>
              <a:t>test </a:t>
            </a:r>
            <a:r>
              <a:rPr sz="2200" spc="-10" dirty="0">
                <a:latin typeface="Calibri"/>
                <a:cs typeface="Calibri"/>
              </a:rPr>
              <a:t>item </a:t>
            </a:r>
            <a:r>
              <a:rPr sz="2200" spc="-5" dirty="0">
                <a:latin typeface="Calibri"/>
                <a:cs typeface="Calibri"/>
              </a:rPr>
              <a:t>based  </a:t>
            </a:r>
            <a:r>
              <a:rPr sz="2200" dirty="0">
                <a:latin typeface="Calibri"/>
                <a:cs typeface="Calibri"/>
              </a:rPr>
              <a:t>on </a:t>
            </a:r>
            <a:r>
              <a:rPr sz="2200" spc="-20" dirty="0">
                <a:latin typeface="Calibri"/>
                <a:cs typeface="Calibri"/>
              </a:rPr>
              <a:t>test </a:t>
            </a:r>
            <a:r>
              <a:rPr sz="2200" spc="-5" dirty="0">
                <a:latin typeface="Calibri"/>
                <a:cs typeface="Calibri"/>
              </a:rPr>
              <a:t>results.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Did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it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pass/fail 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tests? </a:t>
            </a:r>
            <a:r>
              <a:rPr sz="2200" spc="-5" dirty="0">
                <a:latin typeface="Calibri"/>
                <a:cs typeface="Calibri"/>
              </a:rPr>
              <a:t>If it </a:t>
            </a:r>
            <a:r>
              <a:rPr sz="2200" spc="-10" dirty="0">
                <a:latin typeface="Calibri"/>
                <a:cs typeface="Calibri"/>
              </a:rPr>
              <a:t>failed, what was the  level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10" dirty="0">
                <a:latin typeface="Calibri"/>
                <a:cs typeface="Calibri"/>
              </a:rPr>
              <a:t>severity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failure?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 startAt="5"/>
            </a:pPr>
            <a:endParaRPr sz="2600">
              <a:latin typeface="Calibri"/>
              <a:cs typeface="Calibri"/>
            </a:endParaRPr>
          </a:p>
          <a:p>
            <a:pPr marL="292100" marR="1253490" indent="-292100">
              <a:lnSpc>
                <a:spcPct val="80000"/>
              </a:lnSpc>
              <a:buFont typeface="Calibri"/>
              <a:buAutoNum type="arabicPeriod" startAt="5"/>
              <a:tabLst>
                <a:tab pos="292100" algn="l"/>
              </a:tabLst>
            </a:pPr>
            <a:r>
              <a:rPr sz="2200" i="1" spc="-5" dirty="0">
                <a:latin typeface="Calibri"/>
                <a:cs typeface="Calibri"/>
              </a:rPr>
              <a:t>Summary of activities: </a:t>
            </a:r>
            <a:r>
              <a:rPr sz="2200" spc="-5" dirty="0">
                <a:latin typeface="Calibri"/>
                <a:cs typeface="Calibri"/>
              </a:rPr>
              <a:t>all </a:t>
            </a:r>
            <a:r>
              <a:rPr sz="2200" spc="-10" dirty="0">
                <a:latin typeface="Calibri"/>
                <a:cs typeface="Calibri"/>
              </a:rPr>
              <a:t>testing </a:t>
            </a:r>
            <a:r>
              <a:rPr sz="2200" spc="-5" dirty="0">
                <a:latin typeface="Calibri"/>
                <a:cs typeface="Calibri"/>
              </a:rPr>
              <a:t>activities and </a:t>
            </a:r>
            <a:r>
              <a:rPr sz="2200" spc="-15" dirty="0">
                <a:latin typeface="Calibri"/>
                <a:cs typeface="Calibri"/>
              </a:rPr>
              <a:t>events </a:t>
            </a:r>
            <a:r>
              <a:rPr sz="2200" spc="-10" dirty="0">
                <a:latin typeface="Calibri"/>
                <a:cs typeface="Calibri"/>
              </a:rPr>
              <a:t>are  summarized.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Calibri"/>
              <a:buAutoNum type="arabicPeriod" startAt="5"/>
            </a:pPr>
            <a:endParaRPr sz="2550">
              <a:latin typeface="Calibri"/>
              <a:cs typeface="Calibri"/>
            </a:endParaRPr>
          </a:p>
          <a:p>
            <a:pPr marL="355600" marR="734695" indent="-342900">
              <a:lnSpc>
                <a:spcPct val="80000"/>
              </a:lnSpc>
            </a:pPr>
            <a:r>
              <a:rPr sz="2200" spc="-15" dirty="0">
                <a:latin typeface="Calibri"/>
                <a:cs typeface="Calibri"/>
              </a:rPr>
              <a:t>Resource </a:t>
            </a:r>
            <a:r>
              <a:rPr sz="2200" spc="-10" dirty="0">
                <a:latin typeface="Calibri"/>
                <a:cs typeface="Calibri"/>
              </a:rPr>
              <a:t>consumption, </a:t>
            </a:r>
            <a:r>
              <a:rPr sz="2200" spc="-5" dirty="0">
                <a:latin typeface="Calibri"/>
                <a:cs typeface="Calibri"/>
              </a:rPr>
              <a:t>actual </a:t>
            </a:r>
            <a:r>
              <a:rPr sz="2200" spc="-10" dirty="0">
                <a:latin typeface="Calibri"/>
                <a:cs typeface="Calibri"/>
              </a:rPr>
              <a:t>task durations,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15" dirty="0">
                <a:latin typeface="Calibri"/>
                <a:cs typeface="Calibri"/>
              </a:rPr>
              <a:t>hardware </a:t>
            </a:r>
            <a:r>
              <a:rPr sz="2200" spc="-5" dirty="0">
                <a:latin typeface="Calibri"/>
                <a:cs typeface="Calibri"/>
              </a:rPr>
              <a:t>and  </a:t>
            </a:r>
            <a:r>
              <a:rPr sz="2200" spc="-10" dirty="0">
                <a:latin typeface="Calibri"/>
                <a:cs typeface="Calibri"/>
              </a:rPr>
              <a:t>software tool usage </a:t>
            </a:r>
            <a:r>
              <a:rPr sz="2200" spc="-5" dirty="0">
                <a:latin typeface="Calibri"/>
                <a:cs typeface="Calibri"/>
              </a:rPr>
              <a:t>should be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recorded.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50">
              <a:latin typeface="Calibri"/>
              <a:cs typeface="Calibri"/>
            </a:endParaRPr>
          </a:p>
          <a:p>
            <a:pPr marL="292100" marR="14604" indent="-292100">
              <a:lnSpc>
                <a:spcPts val="2110"/>
              </a:lnSpc>
              <a:buFont typeface="Calibri"/>
              <a:buAutoNum type="arabicPeriod" startAt="7"/>
              <a:tabLst>
                <a:tab pos="292100" algn="l"/>
              </a:tabLst>
            </a:pPr>
            <a:r>
              <a:rPr sz="2200" i="1" spc="-5" dirty="0">
                <a:latin typeface="Calibri"/>
                <a:cs typeface="Calibri"/>
              </a:rPr>
              <a:t>Approvals: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0" dirty="0">
                <a:latin typeface="Calibri"/>
                <a:cs typeface="Calibri"/>
              </a:rPr>
              <a:t>names </a:t>
            </a:r>
            <a:r>
              <a:rPr sz="2200" spc="-5" dirty="0">
                <a:latin typeface="Calibri"/>
                <a:cs typeface="Calibri"/>
              </a:rPr>
              <a:t>of all </a:t>
            </a:r>
            <a:r>
              <a:rPr sz="2200" spc="-10" dirty="0">
                <a:latin typeface="Calibri"/>
                <a:cs typeface="Calibri"/>
              </a:rPr>
              <a:t>persons </a:t>
            </a:r>
            <a:r>
              <a:rPr sz="2200" spc="-5" dirty="0">
                <a:latin typeface="Calibri"/>
                <a:cs typeface="Calibri"/>
              </a:rPr>
              <a:t>who </a:t>
            </a:r>
            <a:r>
              <a:rPr sz="2200" spc="-10" dirty="0">
                <a:latin typeface="Calibri"/>
                <a:cs typeface="Calibri"/>
              </a:rPr>
              <a:t>are </a:t>
            </a:r>
            <a:r>
              <a:rPr sz="2200" spc="-5" dirty="0">
                <a:latin typeface="Calibri"/>
                <a:cs typeface="Calibri"/>
              </a:rPr>
              <a:t>needed </a:t>
            </a:r>
            <a:r>
              <a:rPr sz="2200" spc="-20" dirty="0">
                <a:latin typeface="Calibri"/>
                <a:cs typeface="Calibri"/>
              </a:rPr>
              <a:t>to </a:t>
            </a:r>
            <a:r>
              <a:rPr sz="2200" spc="-15" dirty="0">
                <a:latin typeface="Calibri"/>
                <a:cs typeface="Calibri"/>
              </a:rPr>
              <a:t>approve </a:t>
            </a:r>
            <a:r>
              <a:rPr sz="2200" spc="-10" dirty="0">
                <a:latin typeface="Calibri"/>
                <a:cs typeface="Calibri"/>
              </a:rPr>
              <a:t>this  document are </a:t>
            </a:r>
            <a:r>
              <a:rPr sz="2200" spc="-15" dirty="0">
                <a:latin typeface="Calibri"/>
                <a:cs typeface="Calibri"/>
              </a:rPr>
              <a:t>listed </a:t>
            </a:r>
            <a:r>
              <a:rPr sz="2200" spc="-5" dirty="0">
                <a:latin typeface="Calibri"/>
                <a:cs typeface="Calibri"/>
              </a:rPr>
              <a:t>with space </a:t>
            </a:r>
            <a:r>
              <a:rPr sz="2200" spc="-20" dirty="0">
                <a:latin typeface="Calibri"/>
                <a:cs typeface="Calibri"/>
              </a:rPr>
              <a:t>for </a:t>
            </a:r>
            <a:r>
              <a:rPr sz="2200" spc="-10" dirty="0">
                <a:latin typeface="Calibri"/>
                <a:cs typeface="Calibri"/>
              </a:rPr>
              <a:t>signatures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7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dates.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695" marR="5080" indent="26479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The </a:t>
            </a:r>
            <a:r>
              <a:rPr spc="-20" dirty="0"/>
              <a:t>role </a:t>
            </a:r>
            <a:r>
              <a:rPr spc="-5" dirty="0"/>
              <a:t>of </a:t>
            </a:r>
            <a:r>
              <a:rPr spc="-15" dirty="0"/>
              <a:t>three groups </a:t>
            </a:r>
            <a:r>
              <a:rPr spc="-5" dirty="0"/>
              <a:t>in </a:t>
            </a:r>
            <a:r>
              <a:rPr spc="-30" dirty="0"/>
              <a:t>test  </a:t>
            </a:r>
            <a:r>
              <a:rPr spc="-5" dirty="0"/>
              <a:t>planning and policy</a:t>
            </a:r>
            <a:r>
              <a:rPr spc="55" dirty="0"/>
              <a:t> </a:t>
            </a:r>
            <a:r>
              <a:rPr spc="-15" dirty="0"/>
              <a:t>development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4366260" cy="178244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managers,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developers/ </a:t>
            </a:r>
            <a:r>
              <a:rPr sz="3200" spc="-25" dirty="0">
                <a:latin typeface="Calibri"/>
                <a:cs typeface="Calibri"/>
              </a:rPr>
              <a:t>testers,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latin typeface="Calibri"/>
                <a:cs typeface="Calibri"/>
              </a:rPr>
              <a:t>users/clients.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89197" y="461899"/>
            <a:ext cx="21640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latin typeface="Calibri"/>
                <a:cs typeface="Calibri"/>
              </a:rPr>
              <a:t>E</a:t>
            </a:r>
            <a:r>
              <a:rPr sz="4400" b="0" spc="-85" dirty="0">
                <a:latin typeface="Calibri"/>
                <a:cs typeface="Calibri"/>
              </a:rPr>
              <a:t>x</a:t>
            </a:r>
            <a:r>
              <a:rPr sz="4400" b="0" dirty="0">
                <a:latin typeface="Calibri"/>
                <a:cs typeface="Calibri"/>
              </a:rPr>
              <a:t>amples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5081"/>
            <a:ext cx="7837170" cy="42170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28295" marR="125730" indent="-328295">
              <a:lnSpc>
                <a:spcPts val="2400"/>
              </a:lnSpc>
              <a:spcBef>
                <a:spcPts val="675"/>
              </a:spcBef>
              <a:buFont typeface="Calibri"/>
              <a:buAutoNum type="arabicPeriod"/>
              <a:tabLst>
                <a:tab pos="328295" algn="l"/>
              </a:tabLst>
            </a:pPr>
            <a:r>
              <a:rPr sz="2500" i="1" spc="-5" dirty="0">
                <a:latin typeface="Calibri"/>
                <a:cs typeface="Calibri"/>
              </a:rPr>
              <a:t>Business goal: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increase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market share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10%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in the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next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2  </a:t>
            </a:r>
            <a:r>
              <a:rPr sz="2500" spc="-20" dirty="0">
                <a:solidFill>
                  <a:srgbClr val="FF0000"/>
                </a:solidFill>
                <a:latin typeface="Calibri"/>
                <a:cs typeface="Calibri"/>
              </a:rPr>
              <a:t>years </a:t>
            </a:r>
            <a:r>
              <a:rPr sz="2500" spc="-5" dirty="0">
                <a:latin typeface="Calibri"/>
                <a:cs typeface="Calibri"/>
              </a:rPr>
              <a:t>in the </a:t>
            </a:r>
            <a:r>
              <a:rPr sz="2500" spc="-10" dirty="0">
                <a:latin typeface="Calibri"/>
                <a:cs typeface="Calibri"/>
              </a:rPr>
              <a:t>area </a:t>
            </a:r>
            <a:r>
              <a:rPr sz="2500" spc="-5" dirty="0">
                <a:latin typeface="Calibri"/>
                <a:cs typeface="Calibri"/>
              </a:rPr>
              <a:t>of financial</a:t>
            </a:r>
            <a:r>
              <a:rPr sz="2500" spc="6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software.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2950">
              <a:latin typeface="Calibri"/>
              <a:cs typeface="Calibri"/>
            </a:endParaRPr>
          </a:p>
          <a:p>
            <a:pPr marL="328295" marR="158115" indent="-328295">
              <a:lnSpc>
                <a:spcPts val="2400"/>
              </a:lnSpc>
              <a:buFont typeface="Calibri"/>
              <a:buAutoNum type="arabicPeriod"/>
              <a:tabLst>
                <a:tab pos="328295" algn="l"/>
              </a:tabLst>
            </a:pPr>
            <a:r>
              <a:rPr sz="2500" i="1" spc="-30" dirty="0">
                <a:latin typeface="Calibri"/>
                <a:cs typeface="Calibri"/>
              </a:rPr>
              <a:t>Technical </a:t>
            </a:r>
            <a:r>
              <a:rPr sz="2500" i="1" spc="-5" dirty="0">
                <a:latin typeface="Calibri"/>
                <a:cs typeface="Calibri"/>
              </a:rPr>
              <a:t>goal: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reduce </a:t>
            </a:r>
            <a:r>
              <a:rPr sz="2500" spc="-20" dirty="0">
                <a:solidFill>
                  <a:srgbClr val="FF0000"/>
                </a:solidFill>
                <a:latin typeface="Calibri"/>
                <a:cs typeface="Calibri"/>
              </a:rPr>
              <a:t>defects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by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2%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per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year </a:t>
            </a:r>
            <a:r>
              <a:rPr sz="2500" spc="-15" dirty="0">
                <a:latin typeface="Calibri"/>
                <a:cs typeface="Calibri"/>
              </a:rPr>
              <a:t>over </a:t>
            </a:r>
            <a:r>
              <a:rPr sz="2500" spc="-5" dirty="0">
                <a:latin typeface="Calibri"/>
                <a:cs typeface="Calibri"/>
              </a:rPr>
              <a:t>the  </a:t>
            </a:r>
            <a:r>
              <a:rPr sz="2500" spc="-10" dirty="0">
                <a:latin typeface="Calibri"/>
                <a:cs typeface="Calibri"/>
              </a:rPr>
              <a:t>next </a:t>
            </a:r>
            <a:r>
              <a:rPr sz="2500" spc="-5" dirty="0">
                <a:latin typeface="Calibri"/>
                <a:cs typeface="Calibri"/>
              </a:rPr>
              <a:t>3 </a:t>
            </a:r>
            <a:r>
              <a:rPr sz="2500" spc="-15" dirty="0">
                <a:latin typeface="Calibri"/>
                <a:cs typeface="Calibri"/>
              </a:rPr>
              <a:t>years.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2950">
              <a:latin typeface="Calibri"/>
              <a:cs typeface="Calibri"/>
            </a:endParaRPr>
          </a:p>
          <a:p>
            <a:pPr marL="328295" marR="5080" indent="-328295">
              <a:lnSpc>
                <a:spcPts val="2400"/>
              </a:lnSpc>
              <a:buFont typeface="Calibri"/>
              <a:buAutoNum type="arabicPeriod"/>
              <a:tabLst>
                <a:tab pos="328295" algn="l"/>
              </a:tabLst>
            </a:pPr>
            <a:r>
              <a:rPr sz="2500" i="1" spc="-5" dirty="0">
                <a:latin typeface="Calibri"/>
                <a:cs typeface="Calibri"/>
              </a:rPr>
              <a:t>Business/technical goal: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reduce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hotline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calls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by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5% </a:t>
            </a:r>
            <a:r>
              <a:rPr sz="2500" spc="-15" dirty="0">
                <a:latin typeface="Calibri"/>
                <a:cs typeface="Calibri"/>
              </a:rPr>
              <a:t>over  </a:t>
            </a: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spc="-15" dirty="0">
                <a:latin typeface="Calibri"/>
                <a:cs typeface="Calibri"/>
              </a:rPr>
              <a:t>next </a:t>
            </a:r>
            <a:r>
              <a:rPr sz="2500" spc="-5" dirty="0">
                <a:latin typeface="Calibri"/>
                <a:cs typeface="Calibri"/>
              </a:rPr>
              <a:t>2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years.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arabicPeriod"/>
            </a:pPr>
            <a:endParaRPr sz="2950">
              <a:latin typeface="Calibri"/>
              <a:cs typeface="Calibri"/>
            </a:endParaRPr>
          </a:p>
          <a:p>
            <a:pPr marL="328295" marR="389890" indent="-328295">
              <a:lnSpc>
                <a:spcPct val="80000"/>
              </a:lnSpc>
              <a:buFont typeface="Calibri"/>
              <a:buAutoNum type="arabicPeriod"/>
              <a:tabLst>
                <a:tab pos="328295" algn="l"/>
              </a:tabLst>
            </a:pPr>
            <a:r>
              <a:rPr sz="2500" i="1" spc="-10" dirty="0">
                <a:latin typeface="Calibri"/>
                <a:cs typeface="Calibri"/>
              </a:rPr>
              <a:t>Political </a:t>
            </a:r>
            <a:r>
              <a:rPr sz="2500" i="1" spc="-5" dirty="0">
                <a:latin typeface="Calibri"/>
                <a:cs typeface="Calibri"/>
              </a:rPr>
              <a:t>goal: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latin typeface="Calibri"/>
                <a:cs typeface="Calibri"/>
              </a:rPr>
              <a:t>increase </a:t>
            </a: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spc="-10" dirty="0">
                <a:latin typeface="Calibri"/>
                <a:cs typeface="Calibri"/>
              </a:rPr>
              <a:t>number </a:t>
            </a:r>
            <a:r>
              <a:rPr sz="2500" spc="-5" dirty="0">
                <a:latin typeface="Calibri"/>
                <a:cs typeface="Calibri"/>
              </a:rPr>
              <a:t>of </a:t>
            </a:r>
            <a:r>
              <a:rPr sz="2500" spc="-15" dirty="0">
                <a:latin typeface="Calibri"/>
                <a:cs typeface="Calibri"/>
              </a:rPr>
              <a:t>women </a:t>
            </a:r>
            <a:r>
              <a:rPr sz="2500" spc="-5" dirty="0">
                <a:latin typeface="Calibri"/>
                <a:cs typeface="Calibri"/>
              </a:rPr>
              <a:t>and  </a:t>
            </a:r>
            <a:r>
              <a:rPr sz="2500" dirty="0">
                <a:latin typeface="Calibri"/>
                <a:cs typeface="Calibri"/>
              </a:rPr>
              <a:t>minorities </a:t>
            </a:r>
            <a:r>
              <a:rPr sz="2500" spc="-5" dirty="0">
                <a:latin typeface="Calibri"/>
                <a:cs typeface="Calibri"/>
              </a:rPr>
              <a:t>in high </a:t>
            </a:r>
            <a:r>
              <a:rPr sz="2500" spc="-10" dirty="0">
                <a:latin typeface="Calibri"/>
                <a:cs typeface="Calibri"/>
              </a:rPr>
              <a:t>management </a:t>
            </a:r>
            <a:r>
              <a:rPr sz="2500" spc="-5" dirty="0">
                <a:latin typeface="Calibri"/>
                <a:cs typeface="Calibri"/>
              </a:rPr>
              <a:t>positions </a:t>
            </a:r>
            <a:r>
              <a:rPr sz="2500" spc="-15" dirty="0">
                <a:latin typeface="Calibri"/>
                <a:cs typeface="Calibri"/>
              </a:rPr>
              <a:t>by </a:t>
            </a:r>
            <a:r>
              <a:rPr sz="2500" spc="-10" dirty="0">
                <a:latin typeface="Calibri"/>
                <a:cs typeface="Calibri"/>
              </a:rPr>
              <a:t>15% </a:t>
            </a:r>
            <a:r>
              <a:rPr sz="2500" spc="-5" dirty="0">
                <a:latin typeface="Calibri"/>
                <a:cs typeface="Calibri"/>
              </a:rPr>
              <a:t>in the  </a:t>
            </a:r>
            <a:r>
              <a:rPr sz="2500" spc="-10" dirty="0">
                <a:latin typeface="Calibri"/>
                <a:cs typeface="Calibri"/>
              </a:rPr>
              <a:t>next </a:t>
            </a:r>
            <a:r>
              <a:rPr sz="2500" spc="-5" dirty="0">
                <a:latin typeface="Calibri"/>
                <a:cs typeface="Calibri"/>
              </a:rPr>
              <a:t>3 </a:t>
            </a:r>
            <a:r>
              <a:rPr sz="2500" spc="-15" dirty="0">
                <a:latin typeface="Calibri"/>
                <a:cs typeface="Calibri"/>
              </a:rPr>
              <a:t>years.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67970"/>
            <a:ext cx="8023859" cy="480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1" spc="-5" dirty="0">
                <a:solidFill>
                  <a:srgbClr val="FF0000"/>
                </a:solidFill>
                <a:latin typeface="Calibri"/>
                <a:cs typeface="Calibri"/>
              </a:rPr>
              <a:t>Developer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3200" spc="-5" dirty="0"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"/>
              <a:tabLst>
                <a:tab pos="447040" algn="l"/>
                <a:tab pos="447675" algn="l"/>
              </a:tabLst>
            </a:pPr>
            <a:r>
              <a:rPr dirty="0"/>
              <a:t>	</a:t>
            </a:r>
            <a:r>
              <a:rPr sz="3200" spc="-25" dirty="0">
                <a:latin typeface="Calibri"/>
                <a:cs typeface="Calibri"/>
              </a:rPr>
              <a:t>Working </a:t>
            </a:r>
            <a:r>
              <a:rPr sz="3200" spc="-5" dirty="0">
                <a:latin typeface="Calibri"/>
                <a:cs typeface="Calibri"/>
              </a:rPr>
              <a:t>with management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develop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testing 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debugging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policies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200" spc="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goals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400">
              <a:latin typeface="Calibri"/>
              <a:cs typeface="Calibri"/>
            </a:endParaRPr>
          </a:p>
          <a:p>
            <a:pPr marL="307975" marR="33655" indent="-307975">
              <a:lnSpc>
                <a:spcPct val="100000"/>
              </a:lnSpc>
              <a:buChar char="•"/>
              <a:tabLst>
                <a:tab pos="307975" algn="l"/>
              </a:tabLst>
            </a:pPr>
            <a:r>
              <a:rPr sz="3200" spc="-10" dirty="0">
                <a:latin typeface="Calibri"/>
                <a:cs typeface="Calibri"/>
              </a:rPr>
              <a:t>Familiarizing </a:t>
            </a:r>
            <a:r>
              <a:rPr sz="3200" spc="-5" dirty="0">
                <a:latin typeface="Calibri"/>
                <a:cs typeface="Calibri"/>
              </a:rPr>
              <a:t>themselves with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approved  </a:t>
            </a:r>
            <a:r>
              <a:rPr sz="3200" spc="-5" dirty="0">
                <a:latin typeface="Calibri"/>
                <a:cs typeface="Calibri"/>
              </a:rPr>
              <a:t>set of </a:t>
            </a:r>
            <a:r>
              <a:rPr sz="3200" dirty="0">
                <a:latin typeface="Calibri"/>
                <a:cs typeface="Calibri"/>
              </a:rPr>
              <a:t>testing/debugging </a:t>
            </a:r>
            <a:r>
              <a:rPr sz="3200" spc="-10" dirty="0">
                <a:latin typeface="Calibri"/>
                <a:cs typeface="Calibri"/>
              </a:rPr>
              <a:t>goals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policies,  </a:t>
            </a:r>
            <a:r>
              <a:rPr sz="3200" spc="-15" dirty="0">
                <a:latin typeface="Calibri"/>
                <a:cs typeface="Calibri"/>
              </a:rPr>
              <a:t>keeping up-to-date </a:t>
            </a:r>
            <a:r>
              <a:rPr sz="3200" dirty="0">
                <a:latin typeface="Calibri"/>
                <a:cs typeface="Calibri"/>
              </a:rPr>
              <a:t>with </a:t>
            </a:r>
            <a:r>
              <a:rPr sz="3200" spc="-10" dirty="0">
                <a:latin typeface="Calibri"/>
                <a:cs typeface="Calibri"/>
              </a:rPr>
              <a:t>revisions,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making  suggestions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dirty="0">
                <a:latin typeface="Calibri"/>
                <a:cs typeface="Calibri"/>
              </a:rPr>
              <a:t>changes when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appropriate.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07261"/>
            <a:ext cx="7904480" cy="3148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8610" marR="5080" indent="-30861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Char char="•"/>
              <a:tabLst>
                <a:tab pos="308610" algn="l"/>
              </a:tabLst>
            </a:pP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Developing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test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plans,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setting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testing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goals </a:t>
            </a:r>
            <a:r>
              <a:rPr sz="3200" spc="-30" dirty="0">
                <a:latin typeface="Calibri"/>
                <a:cs typeface="Calibri"/>
              </a:rPr>
              <a:t>for  </a:t>
            </a:r>
            <a:r>
              <a:rPr sz="3200" dirty="0">
                <a:latin typeface="Calibri"/>
                <a:cs typeface="Calibri"/>
              </a:rPr>
              <a:t>each </a:t>
            </a:r>
            <a:r>
              <a:rPr sz="3200" spc="-10" dirty="0">
                <a:latin typeface="Calibri"/>
                <a:cs typeface="Calibri"/>
              </a:rPr>
              <a:t>project at </a:t>
            </a:r>
            <a:r>
              <a:rPr sz="3200" dirty="0">
                <a:latin typeface="Calibri"/>
                <a:cs typeface="Calibri"/>
              </a:rPr>
              <a:t>each </a:t>
            </a:r>
            <a:r>
              <a:rPr sz="3200" spc="-10" dirty="0">
                <a:latin typeface="Calibri"/>
                <a:cs typeface="Calibri"/>
              </a:rPr>
              <a:t>level </a:t>
            </a:r>
            <a:r>
              <a:rPr sz="3200" spc="-5" dirty="0">
                <a:latin typeface="Calibri"/>
                <a:cs typeface="Calibri"/>
              </a:rPr>
              <a:t>of </a:t>
            </a:r>
            <a:r>
              <a:rPr sz="3200" spc="-15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that </a:t>
            </a:r>
            <a:r>
              <a:rPr sz="3200" spc="-10" dirty="0">
                <a:latin typeface="Calibri"/>
                <a:cs typeface="Calibri"/>
              </a:rPr>
              <a:t>reflect  </a:t>
            </a:r>
            <a:r>
              <a:rPr sz="3200" spc="-15" dirty="0">
                <a:latin typeface="Calibri"/>
                <a:cs typeface="Calibri"/>
              </a:rPr>
              <a:t>organizational </a:t>
            </a:r>
            <a:r>
              <a:rPr sz="3200" spc="-10" dirty="0">
                <a:latin typeface="Calibri"/>
                <a:cs typeface="Calibri"/>
              </a:rPr>
              <a:t>testing goals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9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policies.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4400">
              <a:latin typeface="Calibri"/>
              <a:cs typeface="Calibri"/>
            </a:endParaRPr>
          </a:p>
          <a:p>
            <a:pPr marL="307340" marR="960755" indent="-307340">
              <a:lnSpc>
                <a:spcPct val="100000"/>
              </a:lnSpc>
              <a:buChar char="•"/>
              <a:tabLst>
                <a:tab pos="307340" algn="l"/>
              </a:tabLst>
            </a:pP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Carrying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out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testing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activities </a:t>
            </a:r>
            <a:r>
              <a:rPr sz="3200" spc="-10" dirty="0">
                <a:latin typeface="Calibri"/>
                <a:cs typeface="Calibri"/>
              </a:rPr>
              <a:t>that </a:t>
            </a:r>
            <a:r>
              <a:rPr sz="3200" spc="-15" dirty="0">
                <a:latin typeface="Calibri"/>
                <a:cs typeface="Calibri"/>
              </a:rPr>
              <a:t>are </a:t>
            </a:r>
            <a:r>
              <a:rPr sz="3200" dirty="0">
                <a:latin typeface="Calibri"/>
                <a:cs typeface="Calibri"/>
              </a:rPr>
              <a:t>in  </a:t>
            </a:r>
            <a:r>
              <a:rPr sz="3200" spc="-5" dirty="0">
                <a:latin typeface="Calibri"/>
                <a:cs typeface="Calibri"/>
              </a:rPr>
              <a:t>compliance </a:t>
            </a:r>
            <a:r>
              <a:rPr sz="3200" dirty="0">
                <a:latin typeface="Calibri"/>
                <a:cs typeface="Calibri"/>
              </a:rPr>
              <a:t>with </a:t>
            </a:r>
            <a:r>
              <a:rPr sz="3200" spc="-15" dirty="0">
                <a:latin typeface="Calibri"/>
                <a:cs typeface="Calibri"/>
              </a:rPr>
              <a:t>organizational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policies.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07261"/>
            <a:ext cx="7662545" cy="35388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i="1" dirty="0">
                <a:solidFill>
                  <a:srgbClr val="FF0000"/>
                </a:solidFill>
                <a:latin typeface="Calibri"/>
                <a:cs typeface="Calibri"/>
              </a:rPr>
              <a:t>Users and </a:t>
            </a:r>
            <a:r>
              <a:rPr sz="3200" i="1" spc="-10" dirty="0">
                <a:solidFill>
                  <a:srgbClr val="FF0000"/>
                </a:solidFill>
                <a:latin typeface="Calibri"/>
                <a:cs typeface="Calibri"/>
              </a:rPr>
              <a:t>clients </a:t>
            </a:r>
            <a:r>
              <a:rPr sz="3200" i="1" spc="-20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3200" spc="-20" dirty="0">
                <a:latin typeface="Calibri"/>
                <a:cs typeface="Calibri"/>
              </a:rPr>
              <a:t>play </a:t>
            </a:r>
            <a:r>
              <a:rPr sz="3200" dirty="0">
                <a:latin typeface="Calibri"/>
                <a:cs typeface="Calibri"/>
              </a:rPr>
              <a:t>an </a:t>
            </a:r>
            <a:r>
              <a:rPr sz="3200" spc="-5" dirty="0">
                <a:latin typeface="Calibri"/>
                <a:cs typeface="Calibri"/>
              </a:rPr>
              <a:t>indirect </a:t>
            </a:r>
            <a:r>
              <a:rPr sz="3200" spc="-15" dirty="0">
                <a:latin typeface="Calibri"/>
                <a:cs typeface="Calibri"/>
              </a:rPr>
              <a:t>role </a:t>
            </a:r>
            <a:r>
              <a:rPr sz="3200" spc="-10" dirty="0">
                <a:latin typeface="Calibri"/>
                <a:cs typeface="Calibri"/>
              </a:rPr>
              <a:t>in </a:t>
            </a:r>
            <a:r>
              <a:rPr sz="3200" dirty="0">
                <a:latin typeface="Calibri"/>
                <a:cs typeface="Calibri"/>
              </a:rPr>
              <a:t>the  </a:t>
            </a:r>
            <a:r>
              <a:rPr sz="3200" spc="-15" dirty="0">
                <a:latin typeface="Calibri"/>
                <a:cs typeface="Calibri"/>
              </a:rPr>
              <a:t>formation </a:t>
            </a:r>
            <a:r>
              <a:rPr sz="3200" spc="-5" dirty="0">
                <a:latin typeface="Calibri"/>
                <a:cs typeface="Calibri"/>
              </a:rPr>
              <a:t>of </a:t>
            </a:r>
            <a:r>
              <a:rPr sz="3200" dirty="0">
                <a:latin typeface="Calibri"/>
                <a:cs typeface="Calibri"/>
              </a:rPr>
              <a:t>an </a:t>
            </a:r>
            <a:r>
              <a:rPr sz="3200" spc="-25" dirty="0">
                <a:latin typeface="Calibri"/>
                <a:cs typeface="Calibri"/>
              </a:rPr>
              <a:t>organization‘s </a:t>
            </a:r>
            <a:r>
              <a:rPr sz="3200" spc="-10" dirty="0">
                <a:latin typeface="Calibri"/>
                <a:cs typeface="Calibri"/>
              </a:rPr>
              <a:t>testing goals 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polices since </a:t>
            </a:r>
            <a:r>
              <a:rPr sz="3200" dirty="0">
                <a:latin typeface="Calibri"/>
                <a:cs typeface="Calibri"/>
              </a:rPr>
              <a:t>these </a:t>
            </a:r>
            <a:r>
              <a:rPr sz="3200" spc="-10" dirty="0">
                <a:latin typeface="Calibri"/>
                <a:cs typeface="Calibri"/>
              </a:rPr>
              <a:t>goals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policies  </a:t>
            </a:r>
            <a:r>
              <a:rPr sz="3200" spc="-10" dirty="0">
                <a:latin typeface="Calibri"/>
                <a:cs typeface="Calibri"/>
              </a:rPr>
              <a:t>reflect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organizations </a:t>
            </a:r>
            <a:r>
              <a:rPr sz="3200" spc="-25" dirty="0">
                <a:latin typeface="Calibri"/>
                <a:cs typeface="Calibri"/>
              </a:rPr>
              <a:t>efforts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ensure  </a:t>
            </a:r>
            <a:r>
              <a:rPr sz="3200" spc="-10" dirty="0">
                <a:latin typeface="Calibri"/>
                <a:cs typeface="Calibri"/>
              </a:rPr>
              <a:t>customer/client/user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satisfaction.</a:t>
            </a:r>
            <a:endParaRPr sz="3200">
              <a:latin typeface="Calibri"/>
              <a:cs typeface="Calibri"/>
            </a:endParaRPr>
          </a:p>
          <a:p>
            <a:pPr marL="355600" marR="713740" indent="-342900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Successful </a:t>
            </a:r>
            <a:r>
              <a:rPr sz="3200" spc="-15" dirty="0">
                <a:latin typeface="Calibri"/>
                <a:cs typeface="Calibri"/>
              </a:rPr>
              <a:t>organizations </a:t>
            </a:r>
            <a:r>
              <a:rPr sz="3200" spc="-10" dirty="0">
                <a:latin typeface="Calibri"/>
                <a:cs typeface="Calibri"/>
              </a:rPr>
              <a:t>are sensitive </a:t>
            </a:r>
            <a:r>
              <a:rPr sz="3200" spc="-20" dirty="0">
                <a:latin typeface="Calibri"/>
                <a:cs typeface="Calibri"/>
              </a:rPr>
              <a:t>to  </a:t>
            </a:r>
            <a:r>
              <a:rPr sz="3200" spc="-10" dirty="0">
                <a:latin typeface="Calibri"/>
                <a:cs typeface="Calibri"/>
              </a:rPr>
              <a:t>customer/client/user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needs.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75234"/>
            <a:ext cx="7794625" cy="533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i="1" dirty="0">
                <a:solidFill>
                  <a:srgbClr val="FF0000"/>
                </a:solidFill>
                <a:latin typeface="Calibri"/>
                <a:cs typeface="Calibri"/>
              </a:rPr>
              <a:t>Upper</a:t>
            </a:r>
            <a:r>
              <a:rPr sz="3000" b="1" i="1" spc="-5" dirty="0">
                <a:solidFill>
                  <a:srgbClr val="FF0000"/>
                </a:solidFill>
                <a:latin typeface="Calibri"/>
                <a:cs typeface="Calibri"/>
              </a:rPr>
              <a:t> management</a:t>
            </a:r>
            <a:r>
              <a:rPr sz="3000" spc="-5" dirty="0">
                <a:latin typeface="Calibri"/>
                <a:cs typeface="Calibri"/>
              </a:rPr>
              <a:t>:</a:t>
            </a:r>
            <a:endParaRPr sz="3000">
              <a:latin typeface="Calibri"/>
              <a:cs typeface="Calibri"/>
            </a:endParaRPr>
          </a:p>
          <a:p>
            <a:pPr marL="288925" marR="368300" indent="-288925">
              <a:lnSpc>
                <a:spcPct val="80000"/>
              </a:lnSpc>
              <a:spcBef>
                <a:spcPts val="720"/>
              </a:spcBef>
              <a:buChar char="•"/>
              <a:tabLst>
                <a:tab pos="288925" algn="l"/>
              </a:tabLst>
            </a:pPr>
            <a:r>
              <a:rPr sz="3000" spc="-10" dirty="0">
                <a:latin typeface="Calibri"/>
                <a:cs typeface="Calibri"/>
              </a:rPr>
              <a:t>Establishing </a:t>
            </a:r>
            <a:r>
              <a:rPr sz="3000" dirty="0">
                <a:latin typeface="Calibri"/>
                <a:cs typeface="Calibri"/>
              </a:rPr>
              <a:t>an </a:t>
            </a:r>
            <a:r>
              <a:rPr sz="3000" spc="-15" dirty="0">
                <a:latin typeface="Calibri"/>
                <a:cs typeface="Calibri"/>
              </a:rPr>
              <a:t>organizationwide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5" dirty="0">
                <a:latin typeface="Calibri"/>
                <a:cs typeface="Calibri"/>
              </a:rPr>
              <a:t>planning  </a:t>
            </a:r>
            <a:r>
              <a:rPr sz="3000" spc="-15" dirty="0">
                <a:latin typeface="Calibri"/>
                <a:cs typeface="Calibri"/>
              </a:rPr>
              <a:t>committee </a:t>
            </a:r>
            <a:r>
              <a:rPr sz="3000" dirty="0">
                <a:latin typeface="Calibri"/>
                <a:cs typeface="Calibri"/>
              </a:rPr>
              <a:t>with</a:t>
            </a:r>
            <a:r>
              <a:rPr sz="3000" spc="-15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funding.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Ensuring that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testing </a:t>
            </a:r>
            <a:r>
              <a:rPr sz="3000" spc="-5" dirty="0">
                <a:latin typeface="Calibri"/>
                <a:cs typeface="Calibri"/>
              </a:rPr>
              <a:t>policy </a:t>
            </a:r>
            <a:r>
              <a:rPr sz="3000" spc="-20" dirty="0">
                <a:latin typeface="Calibri"/>
                <a:cs typeface="Calibri"/>
              </a:rPr>
              <a:t>statement </a:t>
            </a:r>
            <a:r>
              <a:rPr sz="3000" dirty="0">
                <a:latin typeface="Calibri"/>
                <a:cs typeface="Calibri"/>
              </a:rPr>
              <a:t>and  </a:t>
            </a:r>
            <a:r>
              <a:rPr sz="3000" spc="-5" dirty="0">
                <a:latin typeface="Calibri"/>
                <a:cs typeface="Calibri"/>
              </a:rPr>
              <a:t>quality </a:t>
            </a:r>
            <a:r>
              <a:rPr sz="3000" spc="-15" dirty="0">
                <a:latin typeface="Calibri"/>
                <a:cs typeface="Calibri"/>
              </a:rPr>
              <a:t>standards </a:t>
            </a:r>
            <a:r>
              <a:rPr sz="3000" spc="-5" dirty="0">
                <a:latin typeface="Calibri"/>
                <a:cs typeface="Calibri"/>
              </a:rPr>
              <a:t>support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10" dirty="0">
                <a:latin typeface="Calibri"/>
                <a:cs typeface="Calibri"/>
              </a:rPr>
              <a:t>planning </a:t>
            </a:r>
            <a:r>
              <a:rPr sz="3000" dirty="0">
                <a:latin typeface="Calibri"/>
                <a:cs typeface="Calibri"/>
              </a:rPr>
              <a:t>with  </a:t>
            </a:r>
            <a:r>
              <a:rPr sz="3000" spc="-5" dirty="0">
                <a:latin typeface="Calibri"/>
                <a:cs typeface="Calibri"/>
              </a:rPr>
              <a:t>commitment of </a:t>
            </a:r>
            <a:r>
              <a:rPr sz="3000" spc="-10" dirty="0">
                <a:latin typeface="Calibri"/>
                <a:cs typeface="Calibri"/>
              </a:rPr>
              <a:t>resources, </a:t>
            </a:r>
            <a:r>
              <a:rPr sz="3000" spc="-5" dirty="0">
                <a:latin typeface="Calibri"/>
                <a:cs typeface="Calibri"/>
              </a:rPr>
              <a:t>tools, </a:t>
            </a:r>
            <a:r>
              <a:rPr sz="3000" spc="-10" dirty="0">
                <a:latin typeface="Calibri"/>
                <a:cs typeface="Calibri"/>
              </a:rPr>
              <a:t>templates, </a:t>
            </a:r>
            <a:r>
              <a:rPr sz="3000" dirty="0">
                <a:latin typeface="Calibri"/>
                <a:cs typeface="Calibri"/>
              </a:rPr>
              <a:t>and  </a:t>
            </a:r>
            <a:r>
              <a:rPr sz="3000" spc="-10" dirty="0">
                <a:latin typeface="Calibri"/>
                <a:cs typeface="Calibri"/>
              </a:rPr>
              <a:t>training.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Calibri"/>
              <a:cs typeface="Calibri"/>
            </a:endParaRPr>
          </a:p>
          <a:p>
            <a:pPr marL="355600" marR="293370" indent="-342900">
              <a:lnSpc>
                <a:spcPct val="80000"/>
              </a:lnSpc>
              <a:buFont typeface="Calibri"/>
              <a:buChar char="•"/>
              <a:tabLst>
                <a:tab pos="460375" algn="l"/>
                <a:tab pos="461645" algn="l"/>
              </a:tabLst>
            </a:pPr>
            <a:r>
              <a:rPr dirty="0"/>
              <a:t>	</a:t>
            </a:r>
            <a:r>
              <a:rPr sz="3000" spc="-10" dirty="0">
                <a:latin typeface="Calibri"/>
                <a:cs typeface="Calibri"/>
              </a:rPr>
              <a:t>Ensuring that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testing </a:t>
            </a:r>
            <a:r>
              <a:rPr sz="3000" spc="-10" dirty="0">
                <a:latin typeface="Calibri"/>
                <a:cs typeface="Calibri"/>
              </a:rPr>
              <a:t>policy </a:t>
            </a:r>
            <a:r>
              <a:rPr sz="3000" spc="-20" dirty="0">
                <a:latin typeface="Calibri"/>
                <a:cs typeface="Calibri"/>
              </a:rPr>
              <a:t>statement  </a:t>
            </a:r>
            <a:r>
              <a:rPr sz="3000" spc="-15" dirty="0">
                <a:latin typeface="Calibri"/>
                <a:cs typeface="Calibri"/>
              </a:rPr>
              <a:t>contains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5" dirty="0">
                <a:latin typeface="Calibri"/>
                <a:cs typeface="Calibri"/>
              </a:rPr>
              <a:t>formal </a:t>
            </a:r>
            <a:r>
              <a:rPr sz="3000" dirty="0">
                <a:latin typeface="Calibri"/>
                <a:cs typeface="Calibri"/>
              </a:rPr>
              <a:t>mechanism </a:t>
            </a:r>
            <a:r>
              <a:rPr sz="3000" spc="-25" dirty="0">
                <a:latin typeface="Calibri"/>
                <a:cs typeface="Calibri"/>
              </a:rPr>
              <a:t>for </a:t>
            </a:r>
            <a:r>
              <a:rPr sz="3000" dirty="0">
                <a:latin typeface="Calibri"/>
                <a:cs typeface="Calibri"/>
              </a:rPr>
              <a:t>user </a:t>
            </a:r>
            <a:r>
              <a:rPr sz="3000" spc="-5" dirty="0">
                <a:latin typeface="Calibri"/>
                <a:cs typeface="Calibri"/>
              </a:rPr>
              <a:t>input </a:t>
            </a:r>
            <a:r>
              <a:rPr sz="3000" spc="-15" dirty="0">
                <a:latin typeface="Calibri"/>
                <a:cs typeface="Calibri"/>
              </a:rPr>
              <a:t>to 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10" dirty="0">
                <a:latin typeface="Calibri"/>
                <a:cs typeface="Calibri"/>
              </a:rPr>
              <a:t>planning process, </a:t>
            </a:r>
            <a:r>
              <a:rPr sz="3000" spc="-5" dirty="0">
                <a:latin typeface="Calibri"/>
                <a:cs typeface="Calibri"/>
              </a:rPr>
              <a:t>especially </a:t>
            </a:r>
            <a:r>
              <a:rPr sz="3000" spc="-25" dirty="0">
                <a:latin typeface="Calibri"/>
                <a:cs typeface="Calibri"/>
              </a:rPr>
              <a:t>for  </a:t>
            </a:r>
            <a:r>
              <a:rPr sz="3000" spc="-5" dirty="0">
                <a:latin typeface="Calibri"/>
                <a:cs typeface="Calibri"/>
              </a:rPr>
              <a:t>acceptance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usability</a:t>
            </a:r>
            <a:r>
              <a:rPr sz="3000" spc="-4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testing.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63370"/>
            <a:ext cx="8009890" cy="414147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129539" indent="-342900">
              <a:lnSpc>
                <a:spcPts val="3240"/>
              </a:lnSpc>
              <a:spcBef>
                <a:spcPts val="505"/>
              </a:spcBef>
              <a:buFont typeface="Calibri"/>
              <a:buChar char="•"/>
              <a:tabLst>
                <a:tab pos="460375" algn="l"/>
                <a:tab pos="461645" algn="l"/>
              </a:tabLst>
            </a:pPr>
            <a:r>
              <a:rPr dirty="0"/>
              <a:t>	</a:t>
            </a:r>
            <a:r>
              <a:rPr sz="3000" spc="-10" dirty="0">
                <a:latin typeface="Calibri"/>
                <a:cs typeface="Calibri"/>
              </a:rPr>
              <a:t>Ensuring that </a:t>
            </a:r>
            <a:r>
              <a:rPr sz="3000" dirty="0">
                <a:latin typeface="Calibri"/>
                <a:cs typeface="Calibri"/>
              </a:rPr>
              <a:t>all </a:t>
            </a:r>
            <a:r>
              <a:rPr sz="3000" spc="-15" dirty="0">
                <a:latin typeface="Calibri"/>
                <a:cs typeface="Calibri"/>
              </a:rPr>
              <a:t>projects are </a:t>
            </a:r>
            <a:r>
              <a:rPr sz="3000" dirty="0">
                <a:latin typeface="Calibri"/>
                <a:cs typeface="Calibri"/>
              </a:rPr>
              <a:t>in </a:t>
            </a:r>
            <a:r>
              <a:rPr sz="3000" spc="-10" dirty="0">
                <a:latin typeface="Calibri"/>
                <a:cs typeface="Calibri"/>
              </a:rPr>
              <a:t>compliance </a:t>
            </a:r>
            <a:r>
              <a:rPr sz="3000" dirty="0">
                <a:latin typeface="Calibri"/>
                <a:cs typeface="Calibri"/>
              </a:rPr>
              <a:t>with  the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10" dirty="0">
                <a:latin typeface="Calibri"/>
                <a:cs typeface="Calibri"/>
              </a:rPr>
              <a:t>planning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spc="-35" dirty="0">
                <a:latin typeface="Calibri"/>
                <a:cs typeface="Calibri"/>
              </a:rPr>
              <a:t>policy.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Calibri"/>
              <a:buChar char="•"/>
            </a:pPr>
            <a:endParaRPr sz="3750">
              <a:latin typeface="Calibri"/>
              <a:cs typeface="Calibri"/>
            </a:endParaRPr>
          </a:p>
          <a:p>
            <a:pPr marL="288925" marR="264160" indent="-288925">
              <a:lnSpc>
                <a:spcPct val="90000"/>
              </a:lnSpc>
              <a:buChar char="•"/>
              <a:tabLst>
                <a:tab pos="288925" algn="l"/>
              </a:tabLst>
            </a:pPr>
            <a:r>
              <a:rPr sz="3000" spc="-10" dirty="0">
                <a:latin typeface="Calibri"/>
                <a:cs typeface="Calibri"/>
              </a:rPr>
              <a:t>Ensuring that </a:t>
            </a:r>
            <a:r>
              <a:rPr sz="3000" dirty="0">
                <a:latin typeface="Calibri"/>
                <a:cs typeface="Calibri"/>
              </a:rPr>
              <a:t>all </a:t>
            </a:r>
            <a:r>
              <a:rPr sz="3000" spc="-20" dirty="0">
                <a:latin typeface="Calibri"/>
                <a:cs typeface="Calibri"/>
              </a:rPr>
              <a:t>developers/testers </a:t>
            </a:r>
            <a:r>
              <a:rPr sz="3000" spc="-15" dirty="0">
                <a:latin typeface="Calibri"/>
                <a:cs typeface="Calibri"/>
              </a:rPr>
              <a:t>complete </a:t>
            </a:r>
            <a:r>
              <a:rPr sz="3000" dirty="0">
                <a:latin typeface="Calibri"/>
                <a:cs typeface="Calibri"/>
              </a:rPr>
              <a:t>all  the </a:t>
            </a:r>
            <a:r>
              <a:rPr sz="3000" spc="-5" dirty="0">
                <a:latin typeface="Calibri"/>
                <a:cs typeface="Calibri"/>
              </a:rPr>
              <a:t>necessary </a:t>
            </a:r>
            <a:r>
              <a:rPr sz="3000" spc="-25" dirty="0">
                <a:latin typeface="Calibri"/>
                <a:cs typeface="Calibri"/>
              </a:rPr>
              <a:t>posttest </a:t>
            </a:r>
            <a:r>
              <a:rPr sz="3000" spc="-10" dirty="0">
                <a:latin typeface="Calibri"/>
                <a:cs typeface="Calibri"/>
              </a:rPr>
              <a:t>documents </a:t>
            </a:r>
            <a:r>
              <a:rPr sz="3000" spc="-5" dirty="0">
                <a:latin typeface="Calibri"/>
                <a:cs typeface="Calibri"/>
              </a:rPr>
              <a:t>such </a:t>
            </a:r>
            <a:r>
              <a:rPr sz="3000" dirty="0">
                <a:latin typeface="Calibri"/>
                <a:cs typeface="Calibri"/>
              </a:rPr>
              <a:t>as </a:t>
            </a:r>
            <a:r>
              <a:rPr sz="3000" spc="-25" dirty="0">
                <a:latin typeface="Calibri"/>
                <a:cs typeface="Calibri"/>
              </a:rPr>
              <a:t>test  </a:t>
            </a:r>
            <a:r>
              <a:rPr sz="3000" dirty="0">
                <a:latin typeface="Calibri"/>
                <a:cs typeface="Calibri"/>
              </a:rPr>
              <a:t>logs and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10" dirty="0">
                <a:latin typeface="Calibri"/>
                <a:cs typeface="Calibri"/>
              </a:rPr>
              <a:t>incident</a:t>
            </a:r>
            <a:r>
              <a:rPr sz="3000" spc="-5" dirty="0">
                <a:latin typeface="Calibri"/>
                <a:cs typeface="Calibri"/>
              </a:rPr>
              <a:t> reports.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850">
              <a:latin typeface="Calibri"/>
              <a:cs typeface="Calibri"/>
            </a:endParaRPr>
          </a:p>
          <a:p>
            <a:pPr marL="355600" marR="5080" indent="85090">
              <a:lnSpc>
                <a:spcPts val="3240"/>
              </a:lnSpc>
            </a:pPr>
            <a:r>
              <a:rPr sz="3000" i="1" spc="-5" dirty="0">
                <a:latin typeface="Calibri"/>
                <a:cs typeface="Calibri"/>
              </a:rPr>
              <a:t>Project managers </a:t>
            </a:r>
            <a:r>
              <a:rPr sz="3000" spc="-5" dirty="0">
                <a:latin typeface="Calibri"/>
                <a:cs typeface="Calibri"/>
              </a:rPr>
              <a:t>support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10" dirty="0">
                <a:latin typeface="Calibri"/>
                <a:cs typeface="Calibri"/>
              </a:rPr>
              <a:t>planning  </a:t>
            </a:r>
            <a:r>
              <a:rPr sz="3000" spc="-5" dirty="0">
                <a:latin typeface="Calibri"/>
                <a:cs typeface="Calibri"/>
              </a:rPr>
              <a:t>maturity </a:t>
            </a:r>
            <a:r>
              <a:rPr sz="3000" spc="-10" dirty="0">
                <a:latin typeface="Calibri"/>
                <a:cs typeface="Calibri"/>
              </a:rPr>
              <a:t>goal by preparing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5" dirty="0">
                <a:latin typeface="Calibri"/>
                <a:cs typeface="Calibri"/>
              </a:rPr>
              <a:t>plans </a:t>
            </a:r>
            <a:r>
              <a:rPr sz="3000" spc="-25" dirty="0">
                <a:latin typeface="Calibri"/>
                <a:cs typeface="Calibri"/>
              </a:rPr>
              <a:t>for</a:t>
            </a:r>
            <a:r>
              <a:rPr sz="3000" spc="5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each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425" y="278026"/>
            <a:ext cx="8350183" cy="65429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2752" y="0"/>
            <a:ext cx="62407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Introducing </a:t>
            </a:r>
            <a:r>
              <a:rPr spc="-5" dirty="0"/>
              <a:t>the </a:t>
            </a:r>
            <a:r>
              <a:rPr spc="-30" dirty="0"/>
              <a:t>test</a:t>
            </a:r>
            <a:r>
              <a:rPr spc="5" dirty="0"/>
              <a:t> </a:t>
            </a:r>
            <a:r>
              <a:rPr spc="-10" dirty="0"/>
              <a:t>specialist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125728"/>
            <a:ext cx="7085330" cy="4122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1780" indent="-259079">
              <a:lnSpc>
                <a:spcPct val="100000"/>
              </a:lnSpc>
              <a:spcBef>
                <a:spcPts val="95"/>
              </a:spcBef>
              <a:buChar char="•"/>
              <a:tabLst>
                <a:tab pos="271780" algn="l"/>
              </a:tabLst>
            </a:pPr>
            <a:r>
              <a:rPr sz="2800" spc="-10" dirty="0">
                <a:latin typeface="Calibri"/>
                <a:cs typeface="Calibri"/>
              </a:rPr>
              <a:t>maintenance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application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0" dirty="0">
                <a:latin typeface="Calibri"/>
                <a:cs typeface="Calibri"/>
              </a:rPr>
              <a:t>test</a:t>
            </a:r>
            <a:r>
              <a:rPr sz="2800" spc="6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policies;</a:t>
            </a:r>
            <a:endParaRPr sz="2800">
              <a:latin typeface="Calibri"/>
              <a:cs typeface="Calibri"/>
            </a:endParaRPr>
          </a:p>
          <a:p>
            <a:pPr marL="355600" marR="373380" lvl="1" indent="-262255">
              <a:lnSpc>
                <a:spcPct val="80000"/>
              </a:lnSpc>
              <a:spcBef>
                <a:spcPts val="670"/>
              </a:spcBef>
              <a:buChar char="•"/>
              <a:tabLst>
                <a:tab pos="353060" algn="l"/>
              </a:tabLst>
            </a:pPr>
            <a:r>
              <a:rPr sz="2800" spc="-10" dirty="0">
                <a:latin typeface="Calibri"/>
                <a:cs typeface="Calibri"/>
              </a:rPr>
              <a:t>development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0" dirty="0">
                <a:latin typeface="Calibri"/>
                <a:cs typeface="Calibri"/>
              </a:rPr>
              <a:t>application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0" dirty="0">
                <a:latin typeface="Calibri"/>
                <a:cs typeface="Calibri"/>
              </a:rPr>
              <a:t>test-related  </a:t>
            </a:r>
            <a:r>
              <a:rPr sz="2800" spc="-15" dirty="0">
                <a:latin typeface="Calibri"/>
                <a:cs typeface="Calibri"/>
              </a:rPr>
              <a:t>standards;</a:t>
            </a:r>
            <a:endParaRPr sz="2800">
              <a:latin typeface="Calibri"/>
              <a:cs typeface="Calibri"/>
            </a:endParaRPr>
          </a:p>
          <a:p>
            <a:pPr marL="271780" marR="5080" indent="-271780">
              <a:lnSpc>
                <a:spcPct val="80000"/>
              </a:lnSpc>
              <a:spcBef>
                <a:spcPts val="675"/>
              </a:spcBef>
              <a:buChar char="•"/>
              <a:tabLst>
                <a:tab pos="271780" algn="l"/>
              </a:tabLst>
            </a:pPr>
            <a:r>
              <a:rPr sz="2800" spc="-10" dirty="0">
                <a:latin typeface="Calibri"/>
                <a:cs typeface="Calibri"/>
              </a:rPr>
              <a:t>participating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spc="-15" dirty="0">
                <a:latin typeface="Calibri"/>
                <a:cs typeface="Calibri"/>
              </a:rPr>
              <a:t>requirements, </a:t>
            </a:r>
            <a:r>
              <a:rPr sz="2800" spc="-10" dirty="0">
                <a:latin typeface="Calibri"/>
                <a:cs typeface="Calibri"/>
              </a:rPr>
              <a:t>design,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code  reviews;</a:t>
            </a:r>
            <a:endParaRPr sz="2800">
              <a:latin typeface="Calibri"/>
              <a:cs typeface="Calibri"/>
            </a:endParaRPr>
          </a:p>
          <a:p>
            <a:pPr marL="352425" lvl="1" indent="-259715">
              <a:lnSpc>
                <a:spcPct val="100000"/>
              </a:lnSpc>
              <a:buChar char="•"/>
              <a:tabLst>
                <a:tab pos="353060" algn="l"/>
              </a:tabLst>
            </a:pPr>
            <a:r>
              <a:rPr sz="2800" spc="-20" dirty="0">
                <a:latin typeface="Calibri"/>
                <a:cs typeface="Calibri"/>
              </a:rPr>
              <a:t>test</a:t>
            </a:r>
            <a:r>
              <a:rPr sz="2800" spc="-10" dirty="0">
                <a:latin typeface="Calibri"/>
                <a:cs typeface="Calibri"/>
              </a:rPr>
              <a:t> planning;</a:t>
            </a:r>
            <a:endParaRPr sz="2800">
              <a:latin typeface="Calibri"/>
              <a:cs typeface="Calibri"/>
            </a:endParaRPr>
          </a:p>
          <a:p>
            <a:pPr marL="352425" lvl="1" indent="-259715">
              <a:lnSpc>
                <a:spcPct val="100000"/>
              </a:lnSpc>
              <a:buChar char="•"/>
              <a:tabLst>
                <a:tab pos="353060" algn="l"/>
              </a:tabLst>
            </a:pPr>
            <a:r>
              <a:rPr sz="2800" spc="-20" dirty="0">
                <a:latin typeface="Calibri"/>
                <a:cs typeface="Calibri"/>
              </a:rPr>
              <a:t>test</a:t>
            </a:r>
            <a:r>
              <a:rPr sz="2800" spc="-10" dirty="0">
                <a:latin typeface="Calibri"/>
                <a:cs typeface="Calibri"/>
              </a:rPr>
              <a:t> design;</a:t>
            </a:r>
            <a:endParaRPr sz="2800">
              <a:latin typeface="Calibri"/>
              <a:cs typeface="Calibri"/>
            </a:endParaRPr>
          </a:p>
          <a:p>
            <a:pPr marL="352425" lvl="1" indent="-259715">
              <a:lnSpc>
                <a:spcPct val="100000"/>
              </a:lnSpc>
              <a:spcBef>
                <a:spcPts val="5"/>
              </a:spcBef>
              <a:buChar char="•"/>
              <a:tabLst>
                <a:tab pos="353060" algn="l"/>
              </a:tabLst>
            </a:pPr>
            <a:r>
              <a:rPr sz="2800" spc="-20" dirty="0">
                <a:latin typeface="Calibri"/>
                <a:cs typeface="Calibri"/>
              </a:rPr>
              <a:t>test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execution;</a:t>
            </a:r>
            <a:endParaRPr sz="2800">
              <a:latin typeface="Calibri"/>
              <a:cs typeface="Calibri"/>
            </a:endParaRPr>
          </a:p>
          <a:p>
            <a:pPr marL="352425" lvl="1" indent="-259715">
              <a:lnSpc>
                <a:spcPct val="100000"/>
              </a:lnSpc>
              <a:buChar char="•"/>
              <a:tabLst>
                <a:tab pos="353060" algn="l"/>
              </a:tabLst>
            </a:pPr>
            <a:r>
              <a:rPr sz="2800" spc="-20" dirty="0">
                <a:latin typeface="Calibri"/>
                <a:cs typeface="Calibri"/>
              </a:rPr>
              <a:t>test</a:t>
            </a:r>
            <a:r>
              <a:rPr sz="2800" spc="-10" dirty="0">
                <a:latin typeface="Calibri"/>
                <a:cs typeface="Calibri"/>
              </a:rPr>
              <a:t> measurement;</a:t>
            </a:r>
            <a:endParaRPr sz="2800">
              <a:latin typeface="Calibri"/>
              <a:cs typeface="Calibri"/>
            </a:endParaRPr>
          </a:p>
          <a:p>
            <a:pPr marL="271780" indent="-259079">
              <a:lnSpc>
                <a:spcPct val="100000"/>
              </a:lnSpc>
              <a:buChar char="•"/>
              <a:tabLst>
                <a:tab pos="271780" algn="l"/>
              </a:tabLst>
            </a:pPr>
            <a:r>
              <a:rPr sz="2800" spc="-20" dirty="0">
                <a:latin typeface="Calibri"/>
                <a:cs typeface="Calibri"/>
              </a:rPr>
              <a:t>test </a:t>
            </a:r>
            <a:r>
              <a:rPr sz="2800" spc="-10" dirty="0">
                <a:latin typeface="Calibri"/>
                <a:cs typeface="Calibri"/>
              </a:rPr>
              <a:t>monitoring </a:t>
            </a:r>
            <a:r>
              <a:rPr sz="2800" spc="-15" dirty="0">
                <a:latin typeface="Calibri"/>
                <a:cs typeface="Calibri"/>
              </a:rPr>
              <a:t>(tasks, </a:t>
            </a:r>
            <a:r>
              <a:rPr sz="2800" spc="-10" dirty="0">
                <a:latin typeface="Calibri"/>
                <a:cs typeface="Calibri"/>
              </a:rPr>
              <a:t>schedules,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6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costs);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63370"/>
            <a:ext cx="7964805" cy="423291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288925" marR="1037590" indent="-288925">
              <a:lnSpc>
                <a:spcPts val="3240"/>
              </a:lnSpc>
              <a:spcBef>
                <a:spcPts val="505"/>
              </a:spcBef>
              <a:buChar char="•"/>
              <a:tabLst>
                <a:tab pos="288925" algn="l"/>
              </a:tabLst>
            </a:pPr>
            <a:r>
              <a:rPr sz="3000" spc="-20" dirty="0">
                <a:latin typeface="Calibri"/>
                <a:cs typeface="Calibri"/>
              </a:rPr>
              <a:t>defect </a:t>
            </a:r>
            <a:r>
              <a:rPr sz="3000" spc="-5" dirty="0">
                <a:latin typeface="Calibri"/>
                <a:cs typeface="Calibri"/>
              </a:rPr>
              <a:t>tracking,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maintaining </a:t>
            </a:r>
            <a:r>
              <a:rPr sz="3000" dirty="0">
                <a:latin typeface="Calibri"/>
                <a:cs typeface="Calibri"/>
              </a:rPr>
              <a:t>the</a:t>
            </a:r>
            <a:r>
              <a:rPr sz="3000" spc="-110" dirty="0">
                <a:latin typeface="Calibri"/>
                <a:cs typeface="Calibri"/>
              </a:rPr>
              <a:t> </a:t>
            </a:r>
            <a:r>
              <a:rPr sz="3000" spc="-20" dirty="0">
                <a:latin typeface="Calibri"/>
                <a:cs typeface="Calibri"/>
              </a:rPr>
              <a:t>defect  </a:t>
            </a:r>
            <a:r>
              <a:rPr sz="3000" spc="-5" dirty="0">
                <a:latin typeface="Calibri"/>
                <a:cs typeface="Calibri"/>
              </a:rPr>
              <a:t>repository;</a:t>
            </a:r>
            <a:endParaRPr sz="3000">
              <a:latin typeface="Calibri"/>
              <a:cs typeface="Calibri"/>
            </a:endParaRPr>
          </a:p>
          <a:p>
            <a:pPr marL="373380" lvl="1" indent="-276225">
              <a:lnSpc>
                <a:spcPct val="100000"/>
              </a:lnSpc>
              <a:spcBef>
                <a:spcPts val="315"/>
              </a:spcBef>
              <a:buChar char="•"/>
              <a:tabLst>
                <a:tab pos="374015" algn="l"/>
              </a:tabLst>
            </a:pPr>
            <a:r>
              <a:rPr sz="3000" spc="-5" dirty="0">
                <a:latin typeface="Calibri"/>
                <a:cs typeface="Calibri"/>
              </a:rPr>
              <a:t>acquisition of </a:t>
            </a:r>
            <a:r>
              <a:rPr sz="3000" spc="-15" dirty="0">
                <a:latin typeface="Calibri"/>
                <a:cs typeface="Calibri"/>
              </a:rPr>
              <a:t>test </a:t>
            </a:r>
            <a:r>
              <a:rPr sz="3000" spc="-5" dirty="0">
                <a:latin typeface="Calibri"/>
                <a:cs typeface="Calibri"/>
              </a:rPr>
              <a:t>tools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-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equipment;</a:t>
            </a:r>
            <a:endParaRPr sz="3000">
              <a:latin typeface="Calibri"/>
              <a:cs typeface="Calibri"/>
            </a:endParaRPr>
          </a:p>
          <a:p>
            <a:pPr marL="355600" marR="103505" lvl="1" indent="-257810">
              <a:lnSpc>
                <a:spcPts val="3240"/>
              </a:lnSpc>
              <a:spcBef>
                <a:spcPts val="770"/>
              </a:spcBef>
              <a:buChar char="•"/>
              <a:tabLst>
                <a:tab pos="374015" algn="l"/>
              </a:tabLst>
            </a:pPr>
            <a:r>
              <a:rPr sz="3000" spc="-5" dirty="0">
                <a:latin typeface="Calibri"/>
                <a:cs typeface="Calibri"/>
              </a:rPr>
              <a:t>identifying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applying </a:t>
            </a:r>
            <a:r>
              <a:rPr sz="3000" spc="-10" dirty="0">
                <a:latin typeface="Calibri"/>
                <a:cs typeface="Calibri"/>
              </a:rPr>
              <a:t>new testing techniques,  tools, </a:t>
            </a:r>
            <a:r>
              <a:rPr sz="3000" dirty="0">
                <a:latin typeface="Calibri"/>
                <a:cs typeface="Calibri"/>
              </a:rPr>
              <a:t>and methodologies;</a:t>
            </a:r>
            <a:endParaRPr sz="3000">
              <a:latin typeface="Calibri"/>
              <a:cs typeface="Calibri"/>
            </a:endParaRPr>
          </a:p>
          <a:p>
            <a:pPr marL="288290" indent="-276225">
              <a:lnSpc>
                <a:spcPct val="100000"/>
              </a:lnSpc>
              <a:spcBef>
                <a:spcPts val="315"/>
              </a:spcBef>
              <a:buChar char="•"/>
              <a:tabLst>
                <a:tab pos="288925" algn="l"/>
              </a:tabLst>
            </a:pPr>
            <a:r>
              <a:rPr sz="3000" spc="-10" dirty="0">
                <a:latin typeface="Calibri"/>
                <a:cs typeface="Calibri"/>
              </a:rPr>
              <a:t>mentoring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0" dirty="0">
                <a:latin typeface="Calibri"/>
                <a:cs typeface="Calibri"/>
              </a:rPr>
              <a:t>training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spc="-10" dirty="0">
                <a:latin typeface="Calibri"/>
                <a:cs typeface="Calibri"/>
              </a:rPr>
              <a:t>new </a:t>
            </a:r>
            <a:r>
              <a:rPr sz="3000" spc="-20" dirty="0">
                <a:latin typeface="Calibri"/>
                <a:cs typeface="Calibri"/>
              </a:rPr>
              <a:t>test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personnel;</a:t>
            </a:r>
            <a:endParaRPr sz="3000">
              <a:latin typeface="Calibri"/>
              <a:cs typeface="Calibri"/>
            </a:endParaRPr>
          </a:p>
          <a:p>
            <a:pPr marL="373380" lvl="1" indent="-276225">
              <a:lnSpc>
                <a:spcPct val="100000"/>
              </a:lnSpc>
              <a:spcBef>
                <a:spcPts val="359"/>
              </a:spcBef>
              <a:buChar char="•"/>
              <a:tabLst>
                <a:tab pos="374015" algn="l"/>
              </a:tabLst>
            </a:pPr>
            <a:r>
              <a:rPr sz="3000" spc="-20" dirty="0">
                <a:latin typeface="Calibri"/>
                <a:cs typeface="Calibri"/>
              </a:rPr>
              <a:t>test</a:t>
            </a:r>
            <a:r>
              <a:rPr sz="3000" spc="-5" dirty="0">
                <a:latin typeface="Calibri"/>
                <a:cs typeface="Calibri"/>
              </a:rPr>
              <a:t> reporting.</a:t>
            </a:r>
            <a:endParaRPr sz="3000">
              <a:latin typeface="Calibri"/>
              <a:cs typeface="Calibri"/>
            </a:endParaRPr>
          </a:p>
          <a:p>
            <a:pPr marL="355600" marR="5080" indent="1270">
              <a:lnSpc>
                <a:spcPts val="3240"/>
              </a:lnSpc>
              <a:spcBef>
                <a:spcPts val="765"/>
              </a:spcBef>
            </a:pPr>
            <a:r>
              <a:rPr sz="3000" spc="-5" dirty="0">
                <a:latin typeface="Calibri"/>
                <a:cs typeface="Calibri"/>
              </a:rPr>
              <a:t>The </a:t>
            </a:r>
            <a:r>
              <a:rPr sz="3000" spc="-25" dirty="0">
                <a:latin typeface="Calibri"/>
                <a:cs typeface="Calibri"/>
              </a:rPr>
              <a:t>staff </a:t>
            </a:r>
            <a:r>
              <a:rPr sz="3000" spc="-10" dirty="0">
                <a:latin typeface="Calibri"/>
                <a:cs typeface="Calibri"/>
              </a:rPr>
              <a:t>members </a:t>
            </a:r>
            <a:r>
              <a:rPr sz="3000" spc="-5" dirty="0">
                <a:latin typeface="Calibri"/>
                <a:cs typeface="Calibri"/>
              </a:rPr>
              <a:t>of such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15" dirty="0">
                <a:latin typeface="Calibri"/>
                <a:cs typeface="Calibri"/>
              </a:rPr>
              <a:t>group are </a:t>
            </a:r>
            <a:r>
              <a:rPr sz="3000" spc="-10" dirty="0">
                <a:latin typeface="Calibri"/>
                <a:cs typeface="Calibri"/>
              </a:rPr>
              <a:t>called </a:t>
            </a:r>
            <a:r>
              <a:rPr sz="3000" spc="-20" dirty="0">
                <a:latin typeface="Calibri"/>
                <a:cs typeface="Calibri"/>
              </a:rPr>
              <a:t>test  </a:t>
            </a:r>
            <a:r>
              <a:rPr sz="3000" spc="-10" dirty="0">
                <a:latin typeface="Calibri"/>
                <a:cs typeface="Calibri"/>
              </a:rPr>
              <a:t>specialists </a:t>
            </a:r>
            <a:r>
              <a:rPr sz="3000" spc="-5" dirty="0">
                <a:latin typeface="Calibri"/>
                <a:cs typeface="Calibri"/>
              </a:rPr>
              <a:t>or </a:t>
            </a:r>
            <a:r>
              <a:rPr sz="3000" spc="-20" dirty="0">
                <a:latin typeface="Calibri"/>
                <a:cs typeface="Calibri"/>
              </a:rPr>
              <a:t>test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engineers.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466" y="461899"/>
            <a:ext cx="74231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Skills </a:t>
            </a:r>
            <a:r>
              <a:rPr sz="4400" dirty="0"/>
              <a:t>needed </a:t>
            </a:r>
            <a:r>
              <a:rPr sz="4400" spc="-20" dirty="0"/>
              <a:t>by </a:t>
            </a:r>
            <a:r>
              <a:rPr sz="4400" dirty="0"/>
              <a:t>a </a:t>
            </a:r>
            <a:r>
              <a:rPr sz="4400" spc="-25" dirty="0"/>
              <a:t>test</a:t>
            </a:r>
            <a:r>
              <a:rPr sz="4400" spc="-65" dirty="0"/>
              <a:t> </a:t>
            </a:r>
            <a:r>
              <a:rPr sz="4400" spc="-5" dirty="0"/>
              <a:t>specialist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45081"/>
            <a:ext cx="7622540" cy="48266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080" indent="-342900">
              <a:lnSpc>
                <a:spcPts val="2400"/>
              </a:lnSpc>
              <a:spcBef>
                <a:spcPts val="675"/>
              </a:spcBef>
            </a:pPr>
            <a:r>
              <a:rPr sz="2500" spc="-5" dirty="0">
                <a:latin typeface="Calibri"/>
                <a:cs typeface="Calibri"/>
              </a:rPr>
              <a:t>On the </a:t>
            </a:r>
            <a:r>
              <a:rPr sz="2500" i="1" spc="-10" dirty="0">
                <a:solidFill>
                  <a:srgbClr val="FF0000"/>
                </a:solidFill>
                <a:latin typeface="Calibri"/>
                <a:cs typeface="Calibri"/>
              </a:rPr>
              <a:t>personal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2500" i="1" spc="-5" dirty="0">
                <a:solidFill>
                  <a:srgbClr val="FF0000"/>
                </a:solidFill>
                <a:latin typeface="Calibri"/>
                <a:cs typeface="Calibri"/>
              </a:rPr>
              <a:t>managerial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level </a:t>
            </a:r>
            <a:r>
              <a:rPr sz="2500" spc="-5" dirty="0">
                <a:latin typeface="Calibri"/>
                <a:cs typeface="Calibri"/>
              </a:rPr>
              <a:t>a </a:t>
            </a:r>
            <a:r>
              <a:rPr sz="2500" spc="-15" dirty="0">
                <a:latin typeface="Calibri"/>
                <a:cs typeface="Calibri"/>
              </a:rPr>
              <a:t>test </a:t>
            </a:r>
            <a:r>
              <a:rPr sz="2500" spc="-10" dirty="0">
                <a:latin typeface="Calibri"/>
                <a:cs typeface="Calibri"/>
              </a:rPr>
              <a:t>specialist </a:t>
            </a:r>
            <a:r>
              <a:rPr sz="2500" spc="-15" dirty="0">
                <a:latin typeface="Calibri"/>
                <a:cs typeface="Calibri"/>
              </a:rPr>
              <a:t>must  have: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Calibri"/>
              <a:cs typeface="Calibri"/>
            </a:endParaRPr>
          </a:p>
          <a:p>
            <a:pPr marL="242570" indent="-230504">
              <a:lnSpc>
                <a:spcPct val="100000"/>
              </a:lnSpc>
              <a:buChar char="•"/>
              <a:tabLst>
                <a:tab pos="243204" algn="l"/>
              </a:tabLst>
            </a:pPr>
            <a:r>
              <a:rPr sz="2500" spc="-15" dirty="0">
                <a:latin typeface="Calibri"/>
                <a:cs typeface="Calibri"/>
              </a:rPr>
              <a:t>organizational,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spc="-10" dirty="0">
                <a:latin typeface="Calibri"/>
                <a:cs typeface="Calibri"/>
              </a:rPr>
              <a:t>planning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skills;</a:t>
            </a:r>
            <a:endParaRPr sz="2500">
              <a:latin typeface="Calibri"/>
              <a:cs typeface="Calibri"/>
            </a:endParaRPr>
          </a:p>
          <a:p>
            <a:pPr marL="314325" lvl="1" indent="-231140">
              <a:lnSpc>
                <a:spcPct val="100000"/>
              </a:lnSpc>
              <a:buChar char="•"/>
              <a:tabLst>
                <a:tab pos="314960" algn="l"/>
              </a:tabLst>
            </a:pP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dirty="0">
                <a:latin typeface="Calibri"/>
                <a:cs typeface="Calibri"/>
              </a:rPr>
              <a:t>ability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25" dirty="0">
                <a:latin typeface="Calibri"/>
                <a:cs typeface="Calibri"/>
              </a:rPr>
              <a:t>keep </a:t>
            </a:r>
            <a:r>
              <a:rPr sz="2500" spc="-10" dirty="0">
                <a:latin typeface="Calibri"/>
                <a:cs typeface="Calibri"/>
              </a:rPr>
              <a:t>track </a:t>
            </a:r>
            <a:r>
              <a:rPr sz="2500" spc="-55" dirty="0">
                <a:latin typeface="Calibri"/>
                <a:cs typeface="Calibri"/>
              </a:rPr>
              <a:t>of,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spc="-20" dirty="0">
                <a:latin typeface="Calibri"/>
                <a:cs typeface="Calibri"/>
              </a:rPr>
              <a:t>pay </a:t>
            </a:r>
            <a:r>
              <a:rPr sz="2500" spc="-15" dirty="0">
                <a:latin typeface="Calibri"/>
                <a:cs typeface="Calibri"/>
              </a:rPr>
              <a:t>attention </a:t>
            </a:r>
            <a:r>
              <a:rPr sz="2500" spc="-25" dirty="0">
                <a:latin typeface="Calibri"/>
                <a:cs typeface="Calibri"/>
              </a:rPr>
              <a:t>to,</a:t>
            </a:r>
            <a:r>
              <a:rPr sz="2500" spc="17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details;</a:t>
            </a:r>
            <a:endParaRPr sz="2500">
              <a:latin typeface="Calibri"/>
              <a:cs typeface="Calibri"/>
            </a:endParaRPr>
          </a:p>
          <a:p>
            <a:pPr marL="314325" lvl="1" indent="-231140">
              <a:lnSpc>
                <a:spcPct val="100000"/>
              </a:lnSpc>
              <a:buChar char="•"/>
              <a:tabLst>
                <a:tab pos="314960" algn="l"/>
              </a:tabLst>
            </a:pPr>
            <a:r>
              <a:rPr sz="2500" spc="-5" dirty="0">
                <a:latin typeface="Calibri"/>
                <a:cs typeface="Calibri"/>
              </a:rPr>
              <a:t>the determination </a:t>
            </a:r>
            <a:r>
              <a:rPr sz="2500" spc="-15" dirty="0">
                <a:latin typeface="Calibri"/>
                <a:cs typeface="Calibri"/>
              </a:rPr>
              <a:t>to discover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spc="-10" dirty="0">
                <a:latin typeface="Calibri"/>
                <a:cs typeface="Calibri"/>
              </a:rPr>
              <a:t>solve</a:t>
            </a:r>
            <a:r>
              <a:rPr sz="2500" spc="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problems;</a:t>
            </a:r>
            <a:endParaRPr sz="2500">
              <a:latin typeface="Calibri"/>
              <a:cs typeface="Calibri"/>
            </a:endParaRPr>
          </a:p>
          <a:p>
            <a:pPr marL="243204" marR="565150" indent="-243204">
              <a:lnSpc>
                <a:spcPts val="2400"/>
              </a:lnSpc>
              <a:spcBef>
                <a:spcPts val="585"/>
              </a:spcBef>
              <a:buChar char="•"/>
              <a:tabLst>
                <a:tab pos="243204" algn="l"/>
              </a:tabLst>
            </a:pPr>
            <a:r>
              <a:rPr sz="2500" spc="-5" dirty="0">
                <a:latin typeface="Calibri"/>
                <a:cs typeface="Calibri"/>
              </a:rPr>
              <a:t>the ability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latin typeface="Calibri"/>
                <a:cs typeface="Calibri"/>
              </a:rPr>
              <a:t>work </a:t>
            </a:r>
            <a:r>
              <a:rPr sz="2500" spc="-5" dirty="0">
                <a:latin typeface="Calibri"/>
                <a:cs typeface="Calibri"/>
              </a:rPr>
              <a:t>with </a:t>
            </a:r>
            <a:r>
              <a:rPr sz="2500" spc="-15" dirty="0">
                <a:latin typeface="Calibri"/>
                <a:cs typeface="Calibri"/>
              </a:rPr>
              <a:t>others </a:t>
            </a:r>
            <a:r>
              <a:rPr sz="2500" spc="-5" dirty="0">
                <a:latin typeface="Calibri"/>
                <a:cs typeface="Calibri"/>
              </a:rPr>
              <a:t>and be able </a:t>
            </a:r>
            <a:r>
              <a:rPr sz="2500" spc="-15" dirty="0">
                <a:latin typeface="Calibri"/>
                <a:cs typeface="Calibri"/>
              </a:rPr>
              <a:t>to resolve  </a:t>
            </a:r>
            <a:r>
              <a:rPr sz="2500" spc="-10" dirty="0">
                <a:latin typeface="Calibri"/>
                <a:cs typeface="Calibri"/>
              </a:rPr>
              <a:t>conflicts;</a:t>
            </a:r>
            <a:endParaRPr sz="2500">
              <a:latin typeface="Calibri"/>
              <a:cs typeface="Calibri"/>
            </a:endParaRPr>
          </a:p>
          <a:p>
            <a:pPr marL="314325" lvl="1" indent="-231140">
              <a:lnSpc>
                <a:spcPct val="100000"/>
              </a:lnSpc>
              <a:spcBef>
                <a:spcPts val="20"/>
              </a:spcBef>
              <a:buChar char="•"/>
              <a:tabLst>
                <a:tab pos="314960" algn="l"/>
              </a:tabLst>
            </a:pP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dirty="0">
                <a:latin typeface="Calibri"/>
                <a:cs typeface="Calibri"/>
              </a:rPr>
              <a:t>ability </a:t>
            </a:r>
            <a:r>
              <a:rPr sz="2500" spc="-15" dirty="0">
                <a:latin typeface="Calibri"/>
                <a:cs typeface="Calibri"/>
              </a:rPr>
              <a:t>to mentor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spc="-10" dirty="0">
                <a:latin typeface="Calibri"/>
                <a:cs typeface="Calibri"/>
              </a:rPr>
              <a:t>train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others;</a:t>
            </a:r>
            <a:endParaRPr sz="2500">
              <a:latin typeface="Calibri"/>
              <a:cs typeface="Calibri"/>
            </a:endParaRPr>
          </a:p>
          <a:p>
            <a:pPr marL="314325" lvl="1" indent="-231140">
              <a:lnSpc>
                <a:spcPct val="100000"/>
              </a:lnSpc>
              <a:buChar char="•"/>
              <a:tabLst>
                <a:tab pos="314960" algn="l"/>
              </a:tabLst>
            </a:pP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dirty="0">
                <a:latin typeface="Calibri"/>
                <a:cs typeface="Calibri"/>
              </a:rPr>
              <a:t>ability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latin typeface="Calibri"/>
                <a:cs typeface="Calibri"/>
              </a:rPr>
              <a:t>work </a:t>
            </a:r>
            <a:r>
              <a:rPr sz="2500" spc="-5" dirty="0">
                <a:latin typeface="Calibri"/>
                <a:cs typeface="Calibri"/>
              </a:rPr>
              <a:t>with </a:t>
            </a:r>
            <a:r>
              <a:rPr sz="2500" spc="-15" dirty="0">
                <a:latin typeface="Calibri"/>
                <a:cs typeface="Calibri"/>
              </a:rPr>
              <a:t>users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clients;</a:t>
            </a:r>
            <a:endParaRPr sz="2500">
              <a:latin typeface="Calibri"/>
              <a:cs typeface="Calibri"/>
            </a:endParaRPr>
          </a:p>
          <a:p>
            <a:pPr marL="314325" lvl="1" indent="-231140">
              <a:lnSpc>
                <a:spcPct val="100000"/>
              </a:lnSpc>
              <a:buChar char="•"/>
              <a:tabLst>
                <a:tab pos="314960" algn="l"/>
              </a:tabLst>
            </a:pPr>
            <a:r>
              <a:rPr sz="2500" spc="-15" dirty="0">
                <a:latin typeface="Calibri"/>
                <a:cs typeface="Calibri"/>
              </a:rPr>
              <a:t>strong </a:t>
            </a:r>
            <a:r>
              <a:rPr sz="2500" spc="-10" dirty="0">
                <a:latin typeface="Calibri"/>
                <a:cs typeface="Calibri"/>
              </a:rPr>
              <a:t>written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spc="-15" dirty="0">
                <a:latin typeface="Calibri"/>
                <a:cs typeface="Calibri"/>
              </a:rPr>
              <a:t>oral </a:t>
            </a:r>
            <a:r>
              <a:rPr sz="2500" spc="-10" dirty="0">
                <a:latin typeface="Calibri"/>
                <a:cs typeface="Calibri"/>
              </a:rPr>
              <a:t>communication</a:t>
            </a:r>
            <a:r>
              <a:rPr sz="2500" spc="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skills;</a:t>
            </a:r>
            <a:endParaRPr sz="2500">
              <a:latin typeface="Calibri"/>
              <a:cs typeface="Calibri"/>
            </a:endParaRPr>
          </a:p>
          <a:p>
            <a:pPr marL="314325" lvl="1" indent="-231140">
              <a:lnSpc>
                <a:spcPct val="100000"/>
              </a:lnSpc>
              <a:buChar char="•"/>
              <a:tabLst>
                <a:tab pos="314960" algn="l"/>
              </a:tabLst>
            </a:pP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dirty="0">
                <a:latin typeface="Calibri"/>
                <a:cs typeface="Calibri"/>
              </a:rPr>
              <a:t>ability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latin typeface="Calibri"/>
                <a:cs typeface="Calibri"/>
              </a:rPr>
              <a:t>work </a:t>
            </a:r>
            <a:r>
              <a:rPr sz="2500" spc="-5" dirty="0">
                <a:latin typeface="Calibri"/>
                <a:cs typeface="Calibri"/>
              </a:rPr>
              <a:t>in a variety of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environments;</a:t>
            </a:r>
            <a:endParaRPr sz="2500">
              <a:latin typeface="Calibri"/>
              <a:cs typeface="Calibri"/>
            </a:endParaRPr>
          </a:p>
          <a:p>
            <a:pPr marL="242570" indent="-230504">
              <a:lnSpc>
                <a:spcPct val="100000"/>
              </a:lnSpc>
              <a:buChar char="•"/>
              <a:tabLst>
                <a:tab pos="243204" algn="l"/>
              </a:tabLst>
            </a:pPr>
            <a:r>
              <a:rPr sz="2500" spc="-5" dirty="0">
                <a:latin typeface="Calibri"/>
                <a:cs typeface="Calibri"/>
              </a:rPr>
              <a:t>the ability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5" dirty="0">
                <a:latin typeface="Calibri"/>
                <a:cs typeface="Calibri"/>
              </a:rPr>
              <a:t>think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creatively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97865"/>
            <a:ext cx="8049895" cy="6363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5" dirty="0">
                <a:latin typeface="Calibri"/>
                <a:cs typeface="Calibri"/>
              </a:rPr>
              <a:t>On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i="1" spc="-5" dirty="0">
                <a:solidFill>
                  <a:srgbClr val="FF0000"/>
                </a:solidFill>
                <a:latin typeface="Calibri"/>
                <a:cs typeface="Calibri"/>
              </a:rPr>
              <a:t>technical </a:t>
            </a:r>
            <a:r>
              <a:rPr sz="2700" spc="-5" dirty="0">
                <a:solidFill>
                  <a:srgbClr val="FF0000"/>
                </a:solidFill>
                <a:latin typeface="Calibri"/>
                <a:cs typeface="Calibri"/>
              </a:rPr>
              <a:t>level </a:t>
            </a:r>
            <a:r>
              <a:rPr sz="2700" spc="-25" dirty="0">
                <a:latin typeface="Calibri"/>
                <a:cs typeface="Calibri"/>
              </a:rPr>
              <a:t>testers </a:t>
            </a:r>
            <a:r>
              <a:rPr sz="2700" spc="-5" dirty="0">
                <a:latin typeface="Calibri"/>
                <a:cs typeface="Calibri"/>
              </a:rPr>
              <a:t>need </a:t>
            </a:r>
            <a:r>
              <a:rPr sz="2700" spc="-15" dirty="0">
                <a:latin typeface="Calibri"/>
                <a:cs typeface="Calibri"/>
              </a:rPr>
              <a:t>to</a:t>
            </a:r>
            <a:r>
              <a:rPr sz="2700" spc="-8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have: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150">
              <a:latin typeface="Calibri"/>
              <a:cs typeface="Calibri"/>
            </a:endParaRPr>
          </a:p>
          <a:p>
            <a:pPr marL="339725" marR="5080" indent="-339725">
              <a:lnSpc>
                <a:spcPct val="80000"/>
              </a:lnSpc>
              <a:buChar char="•"/>
              <a:tabLst>
                <a:tab pos="339725" algn="l"/>
                <a:tab pos="340360" algn="l"/>
              </a:tabLst>
            </a:pPr>
            <a:r>
              <a:rPr sz="2700" dirty="0">
                <a:latin typeface="Calibri"/>
                <a:cs typeface="Calibri"/>
              </a:rPr>
              <a:t>An </a:t>
            </a:r>
            <a:r>
              <a:rPr sz="2700" spc="-5" dirty="0">
                <a:latin typeface="Calibri"/>
                <a:cs typeface="Calibri"/>
              </a:rPr>
              <a:t>education </a:t>
            </a:r>
            <a:r>
              <a:rPr sz="2700" spc="-10" dirty="0">
                <a:latin typeface="Calibri"/>
                <a:cs typeface="Calibri"/>
              </a:rPr>
              <a:t>that </a:t>
            </a:r>
            <a:r>
              <a:rPr sz="2700" spc="-5" dirty="0">
                <a:latin typeface="Calibri"/>
                <a:cs typeface="Calibri"/>
              </a:rPr>
              <a:t>includes </a:t>
            </a:r>
            <a:r>
              <a:rPr sz="2700" dirty="0">
                <a:latin typeface="Calibri"/>
                <a:cs typeface="Calibri"/>
              </a:rPr>
              <a:t>an </a:t>
            </a:r>
            <a:r>
              <a:rPr sz="2700" spc="-15" dirty="0">
                <a:latin typeface="Calibri"/>
                <a:cs typeface="Calibri"/>
              </a:rPr>
              <a:t>understanding </a:t>
            </a:r>
            <a:r>
              <a:rPr sz="2700" spc="-5" dirty="0">
                <a:latin typeface="Calibri"/>
                <a:cs typeface="Calibri"/>
              </a:rPr>
              <a:t>of </a:t>
            </a:r>
            <a:r>
              <a:rPr sz="2700" spc="-15" dirty="0">
                <a:latin typeface="Calibri"/>
                <a:cs typeface="Calibri"/>
              </a:rPr>
              <a:t>general  software </a:t>
            </a:r>
            <a:r>
              <a:rPr sz="2700" spc="-5" dirty="0">
                <a:latin typeface="Calibri"/>
                <a:cs typeface="Calibri"/>
              </a:rPr>
              <a:t>engineering principles, </a:t>
            </a:r>
            <a:r>
              <a:rPr sz="2700" spc="-10" dirty="0">
                <a:latin typeface="Calibri"/>
                <a:cs typeface="Calibri"/>
              </a:rPr>
              <a:t>practices, </a:t>
            </a:r>
            <a:r>
              <a:rPr sz="2700" dirty="0">
                <a:latin typeface="Calibri"/>
                <a:cs typeface="Calibri"/>
              </a:rPr>
              <a:t>and  methodologies;</a:t>
            </a:r>
            <a:endParaRPr sz="2700">
              <a:latin typeface="Calibri"/>
              <a:cs typeface="Calibri"/>
            </a:endParaRPr>
          </a:p>
          <a:p>
            <a:pPr marL="355600" marR="859790" lvl="1" indent="-265430">
              <a:lnSpc>
                <a:spcPts val="2590"/>
              </a:lnSpc>
              <a:spcBef>
                <a:spcPts val="630"/>
              </a:spcBef>
              <a:buChar char="•"/>
              <a:tabLst>
                <a:tab pos="340360" algn="l"/>
              </a:tabLst>
            </a:pPr>
            <a:r>
              <a:rPr sz="2700" spc="-20" dirty="0">
                <a:latin typeface="Calibri"/>
                <a:cs typeface="Calibri"/>
              </a:rPr>
              <a:t>strong </a:t>
            </a:r>
            <a:r>
              <a:rPr sz="2700" spc="-5" dirty="0">
                <a:latin typeface="Calibri"/>
                <a:cs typeface="Calibri"/>
              </a:rPr>
              <a:t>coding skills </a:t>
            </a:r>
            <a:r>
              <a:rPr sz="2700" dirty="0">
                <a:latin typeface="Calibri"/>
                <a:cs typeface="Calibri"/>
              </a:rPr>
              <a:t>and an </a:t>
            </a:r>
            <a:r>
              <a:rPr sz="2700" spc="-15" dirty="0">
                <a:latin typeface="Calibri"/>
                <a:cs typeface="Calibri"/>
              </a:rPr>
              <a:t>understanding </a:t>
            </a:r>
            <a:r>
              <a:rPr sz="2700" spc="-5" dirty="0">
                <a:latin typeface="Calibri"/>
                <a:cs typeface="Calibri"/>
              </a:rPr>
              <a:t>of </a:t>
            </a:r>
            <a:r>
              <a:rPr sz="2700" spc="-10" dirty="0">
                <a:latin typeface="Calibri"/>
                <a:cs typeface="Calibri"/>
              </a:rPr>
              <a:t>code  </a:t>
            </a:r>
            <a:r>
              <a:rPr sz="2700" spc="-15" dirty="0">
                <a:latin typeface="Calibri"/>
                <a:cs typeface="Calibri"/>
              </a:rPr>
              <a:t>structure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behavior;</a:t>
            </a:r>
            <a:endParaRPr sz="2700">
              <a:latin typeface="Calibri"/>
              <a:cs typeface="Calibri"/>
            </a:endParaRPr>
          </a:p>
          <a:p>
            <a:pPr marL="355600" marR="1261110" lvl="1" indent="-265430">
              <a:lnSpc>
                <a:spcPts val="2590"/>
              </a:lnSpc>
              <a:spcBef>
                <a:spcPts val="655"/>
              </a:spcBef>
              <a:buChar char="•"/>
              <a:tabLst>
                <a:tab pos="340360" algn="l"/>
              </a:tabLst>
            </a:pPr>
            <a:r>
              <a:rPr sz="2700" dirty="0">
                <a:latin typeface="Calibri"/>
                <a:cs typeface="Calibri"/>
              </a:rPr>
              <a:t>a </a:t>
            </a:r>
            <a:r>
              <a:rPr sz="2700" spc="-10" dirty="0">
                <a:latin typeface="Calibri"/>
                <a:cs typeface="Calibri"/>
              </a:rPr>
              <a:t>good </a:t>
            </a:r>
            <a:r>
              <a:rPr sz="2700" spc="-15" dirty="0">
                <a:latin typeface="Calibri"/>
                <a:cs typeface="Calibri"/>
              </a:rPr>
              <a:t>understanding </a:t>
            </a:r>
            <a:r>
              <a:rPr sz="2700" spc="-5" dirty="0">
                <a:latin typeface="Calibri"/>
                <a:cs typeface="Calibri"/>
              </a:rPr>
              <a:t>of </a:t>
            </a:r>
            <a:r>
              <a:rPr sz="2700" spc="-10" dirty="0">
                <a:latin typeface="Calibri"/>
                <a:cs typeface="Calibri"/>
              </a:rPr>
              <a:t>testing </a:t>
            </a:r>
            <a:r>
              <a:rPr sz="2700" spc="-5" dirty="0">
                <a:latin typeface="Calibri"/>
                <a:cs typeface="Calibri"/>
              </a:rPr>
              <a:t>principles </a:t>
            </a:r>
            <a:r>
              <a:rPr sz="2700" dirty="0">
                <a:latin typeface="Calibri"/>
                <a:cs typeface="Calibri"/>
              </a:rPr>
              <a:t>and  </a:t>
            </a:r>
            <a:r>
              <a:rPr sz="2700" spc="-10" dirty="0">
                <a:latin typeface="Calibri"/>
                <a:cs typeface="Calibri"/>
              </a:rPr>
              <a:t>practices;</a:t>
            </a:r>
            <a:endParaRPr sz="2700">
              <a:latin typeface="Calibri"/>
              <a:cs typeface="Calibri"/>
            </a:endParaRPr>
          </a:p>
          <a:p>
            <a:pPr marL="262890" marR="1085850" indent="-262890">
              <a:lnSpc>
                <a:spcPct val="80000"/>
              </a:lnSpc>
              <a:spcBef>
                <a:spcPts val="675"/>
              </a:spcBef>
              <a:buChar char="•"/>
              <a:tabLst>
                <a:tab pos="262890" algn="l"/>
              </a:tabLst>
            </a:pPr>
            <a:r>
              <a:rPr sz="2700" dirty="0">
                <a:latin typeface="Calibri"/>
                <a:cs typeface="Calibri"/>
              </a:rPr>
              <a:t>a </a:t>
            </a:r>
            <a:r>
              <a:rPr sz="2700" spc="-10" dirty="0">
                <a:latin typeface="Calibri"/>
                <a:cs typeface="Calibri"/>
              </a:rPr>
              <a:t>good </a:t>
            </a:r>
            <a:r>
              <a:rPr sz="2700" spc="-15" dirty="0">
                <a:latin typeface="Calibri"/>
                <a:cs typeface="Calibri"/>
              </a:rPr>
              <a:t>understanding </a:t>
            </a:r>
            <a:r>
              <a:rPr sz="2700" spc="-5" dirty="0">
                <a:latin typeface="Calibri"/>
                <a:cs typeface="Calibri"/>
              </a:rPr>
              <a:t>of basic </a:t>
            </a:r>
            <a:r>
              <a:rPr sz="2700" spc="-10" dirty="0">
                <a:latin typeface="Calibri"/>
                <a:cs typeface="Calibri"/>
              </a:rPr>
              <a:t>testing </a:t>
            </a:r>
            <a:r>
              <a:rPr sz="2700" spc="-20" dirty="0">
                <a:latin typeface="Calibri"/>
                <a:cs typeface="Calibri"/>
              </a:rPr>
              <a:t>strategies,  </a:t>
            </a:r>
            <a:r>
              <a:rPr sz="2700" spc="-5" dirty="0">
                <a:latin typeface="Calibri"/>
                <a:cs typeface="Calibri"/>
              </a:rPr>
              <a:t>methods, </a:t>
            </a:r>
            <a:r>
              <a:rPr sz="2700" dirty="0">
                <a:latin typeface="Calibri"/>
                <a:cs typeface="Calibri"/>
              </a:rPr>
              <a:t>and</a:t>
            </a:r>
            <a:r>
              <a:rPr sz="2700" spc="-3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techniques;</a:t>
            </a:r>
            <a:endParaRPr sz="2700">
              <a:latin typeface="Calibri"/>
              <a:cs typeface="Calibri"/>
            </a:endParaRPr>
          </a:p>
          <a:p>
            <a:pPr marL="355600" marR="660400" lvl="1" indent="-265430">
              <a:lnSpc>
                <a:spcPct val="80000"/>
              </a:lnSpc>
              <a:spcBef>
                <a:spcPts val="645"/>
              </a:spcBef>
              <a:buFont typeface="Calibri"/>
              <a:buChar char="•"/>
              <a:tabLst>
                <a:tab pos="573405" algn="l"/>
                <a:tab pos="574040" algn="l"/>
              </a:tabLst>
            </a:pPr>
            <a:r>
              <a:rPr dirty="0"/>
              <a:t>	</a:t>
            </a:r>
            <a:r>
              <a:rPr sz="2700" dirty="0">
                <a:latin typeface="Calibri"/>
                <a:cs typeface="Calibri"/>
              </a:rPr>
              <a:t>the ability and </a:t>
            </a:r>
            <a:r>
              <a:rPr sz="2700" spc="-10" dirty="0">
                <a:latin typeface="Calibri"/>
                <a:cs typeface="Calibri"/>
              </a:rPr>
              <a:t>experience </a:t>
            </a:r>
            <a:r>
              <a:rPr sz="2700" spc="-15" dirty="0">
                <a:latin typeface="Calibri"/>
                <a:cs typeface="Calibri"/>
              </a:rPr>
              <a:t>to </a:t>
            </a:r>
            <a:r>
              <a:rPr sz="2700" spc="-5" dirty="0">
                <a:latin typeface="Calibri"/>
                <a:cs typeface="Calibri"/>
              </a:rPr>
              <a:t>plan, design, </a:t>
            </a:r>
            <a:r>
              <a:rPr sz="2700" dirty="0">
                <a:latin typeface="Calibri"/>
                <a:cs typeface="Calibri"/>
              </a:rPr>
              <a:t>and  </a:t>
            </a:r>
            <a:r>
              <a:rPr sz="2700" spc="-20" dirty="0">
                <a:latin typeface="Calibri"/>
                <a:cs typeface="Calibri"/>
              </a:rPr>
              <a:t>execute test </a:t>
            </a:r>
            <a:r>
              <a:rPr sz="2700" spc="-5" dirty="0">
                <a:latin typeface="Calibri"/>
                <a:cs typeface="Calibri"/>
              </a:rPr>
              <a:t>cases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15" dirty="0">
                <a:latin typeface="Calibri"/>
                <a:cs typeface="Calibri"/>
              </a:rPr>
              <a:t>procedures </a:t>
            </a:r>
            <a:r>
              <a:rPr sz="2700" spc="-5" dirty="0">
                <a:latin typeface="Calibri"/>
                <a:cs typeface="Calibri"/>
              </a:rPr>
              <a:t>on multiple  levels (unit, </a:t>
            </a:r>
            <a:r>
              <a:rPr sz="2700" spc="-15" dirty="0">
                <a:latin typeface="Calibri"/>
                <a:cs typeface="Calibri"/>
              </a:rPr>
              <a:t>integration,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etc.);</a:t>
            </a:r>
            <a:endParaRPr sz="2700">
              <a:latin typeface="Calibri"/>
              <a:cs typeface="Calibri"/>
            </a:endParaRPr>
          </a:p>
          <a:p>
            <a:pPr marL="340360" lvl="1" indent="-250190">
              <a:lnSpc>
                <a:spcPct val="100000"/>
              </a:lnSpc>
              <a:buChar char="•"/>
              <a:tabLst>
                <a:tab pos="340360" algn="l"/>
              </a:tabLst>
            </a:pPr>
            <a:r>
              <a:rPr sz="2700" dirty="0">
                <a:latin typeface="Calibri"/>
                <a:cs typeface="Calibri"/>
              </a:rPr>
              <a:t>a </a:t>
            </a:r>
            <a:r>
              <a:rPr sz="2700" spc="-5" dirty="0">
                <a:latin typeface="Calibri"/>
                <a:cs typeface="Calibri"/>
              </a:rPr>
              <a:t>knowledge of </a:t>
            </a:r>
            <a:r>
              <a:rPr sz="2700" spc="-10" dirty="0">
                <a:latin typeface="Calibri"/>
                <a:cs typeface="Calibri"/>
              </a:rPr>
              <a:t>process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issues;</a:t>
            </a:r>
            <a:endParaRPr sz="2700">
              <a:latin typeface="Calibri"/>
              <a:cs typeface="Calibri"/>
            </a:endParaRPr>
          </a:p>
          <a:p>
            <a:pPr marL="355600" marR="367030" lvl="1" indent="-265430">
              <a:lnSpc>
                <a:spcPct val="80000"/>
              </a:lnSpc>
              <a:spcBef>
                <a:spcPts val="650"/>
              </a:spcBef>
              <a:buFont typeface="Calibri"/>
              <a:buChar char="•"/>
              <a:tabLst>
                <a:tab pos="495934" algn="l"/>
                <a:tab pos="496570" algn="l"/>
              </a:tabLst>
            </a:pPr>
            <a:r>
              <a:rPr dirty="0"/>
              <a:t>	</a:t>
            </a:r>
            <a:r>
              <a:rPr sz="2700" spc="-5" dirty="0">
                <a:latin typeface="Calibri"/>
                <a:cs typeface="Calibri"/>
              </a:rPr>
              <a:t>knowledge of how </a:t>
            </a:r>
            <a:r>
              <a:rPr sz="2700" spc="-15" dirty="0">
                <a:latin typeface="Calibri"/>
                <a:cs typeface="Calibri"/>
              </a:rPr>
              <a:t>networks, </a:t>
            </a:r>
            <a:r>
              <a:rPr sz="2700" spc="-10" dirty="0">
                <a:latin typeface="Calibri"/>
                <a:cs typeface="Calibri"/>
              </a:rPr>
              <a:t>databases, </a:t>
            </a:r>
            <a:r>
              <a:rPr sz="2700" dirty="0">
                <a:latin typeface="Calibri"/>
                <a:cs typeface="Calibri"/>
              </a:rPr>
              <a:t>and  </a:t>
            </a:r>
            <a:r>
              <a:rPr sz="2700" spc="-15" dirty="0">
                <a:latin typeface="Calibri"/>
                <a:cs typeface="Calibri"/>
              </a:rPr>
              <a:t>operating </a:t>
            </a:r>
            <a:r>
              <a:rPr sz="2700" spc="-20" dirty="0">
                <a:latin typeface="Calibri"/>
                <a:cs typeface="Calibri"/>
              </a:rPr>
              <a:t>systems </a:t>
            </a:r>
            <a:r>
              <a:rPr sz="2700" spc="-15" dirty="0">
                <a:latin typeface="Calibri"/>
                <a:cs typeface="Calibri"/>
              </a:rPr>
              <a:t>are </a:t>
            </a:r>
            <a:r>
              <a:rPr sz="2700" spc="-20" dirty="0">
                <a:latin typeface="Calibri"/>
                <a:cs typeface="Calibri"/>
              </a:rPr>
              <a:t>organized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5" dirty="0">
                <a:latin typeface="Calibri"/>
                <a:cs typeface="Calibri"/>
              </a:rPr>
              <a:t>how they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work;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67990" marR="5080" indent="-295402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Organization </a:t>
            </a:r>
            <a:r>
              <a:rPr spc="-15" dirty="0"/>
              <a:t>structures </a:t>
            </a:r>
            <a:r>
              <a:rPr spc="-25" dirty="0"/>
              <a:t>for </a:t>
            </a:r>
            <a:r>
              <a:rPr spc="-20" dirty="0"/>
              <a:t>testing  teams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783830" cy="1978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goal can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be described as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(i)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statement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of  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intent,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or (ii) a </a:t>
            </a:r>
            <a:r>
              <a:rPr sz="3200" b="1" spc="-20" dirty="0">
                <a:solidFill>
                  <a:srgbClr val="FF0000"/>
                </a:solidFill>
                <a:latin typeface="Calibri"/>
                <a:cs typeface="Calibri"/>
              </a:rPr>
              <a:t>statement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of a 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accomplishment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that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an individual or an 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organization wants </a:t>
            </a: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32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achieve.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09978"/>
            <a:ext cx="7901305" cy="44653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07975" indent="-295910" algn="just">
              <a:lnSpc>
                <a:spcPct val="100000"/>
              </a:lnSpc>
              <a:spcBef>
                <a:spcPts val="484"/>
              </a:spcBef>
              <a:buChar char="•"/>
              <a:tabLst>
                <a:tab pos="308610" algn="l"/>
              </a:tabLst>
            </a:pP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knowledge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15" dirty="0">
                <a:latin typeface="Calibri"/>
                <a:cs typeface="Calibri"/>
              </a:rPr>
              <a:t>configuration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management;</a:t>
            </a:r>
            <a:endParaRPr sz="3200">
              <a:latin typeface="Calibri"/>
              <a:cs typeface="Calibri"/>
            </a:endParaRPr>
          </a:p>
          <a:p>
            <a:pPr marL="355600" marR="240665" lvl="1" indent="-251460" algn="just">
              <a:lnSpc>
                <a:spcPts val="3460"/>
              </a:lnSpc>
              <a:spcBef>
                <a:spcPts val="819"/>
              </a:spcBef>
              <a:buFont typeface="Calibri"/>
              <a:buChar char="•"/>
              <a:tabLst>
                <a:tab pos="400050" algn="l"/>
              </a:tabLst>
            </a:pPr>
            <a:r>
              <a:rPr dirty="0"/>
              <a:t>	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knowledge of </a:t>
            </a:r>
            <a:r>
              <a:rPr sz="3200" spc="-20" dirty="0">
                <a:latin typeface="Calibri"/>
                <a:cs typeface="Calibri"/>
              </a:rPr>
              <a:t>test-related </a:t>
            </a:r>
            <a:r>
              <a:rPr sz="3200" spc="-10" dirty="0">
                <a:latin typeface="Calibri"/>
                <a:cs typeface="Calibri"/>
              </a:rPr>
              <a:t>documents </a:t>
            </a:r>
            <a:r>
              <a:rPr sz="3200" dirty="0">
                <a:latin typeface="Calibri"/>
                <a:cs typeface="Calibri"/>
              </a:rPr>
              <a:t>and  the </a:t>
            </a:r>
            <a:r>
              <a:rPr sz="3200" spc="-15" dirty="0">
                <a:latin typeface="Calibri"/>
                <a:cs typeface="Calibri"/>
              </a:rPr>
              <a:t>role </a:t>
            </a:r>
            <a:r>
              <a:rPr sz="3200" dirty="0">
                <a:latin typeface="Calibri"/>
                <a:cs typeface="Calibri"/>
              </a:rPr>
              <a:t>each </a:t>
            </a:r>
            <a:r>
              <a:rPr sz="3200" spc="-5" dirty="0">
                <a:latin typeface="Calibri"/>
                <a:cs typeface="Calibri"/>
              </a:rPr>
              <a:t>documents </a:t>
            </a:r>
            <a:r>
              <a:rPr sz="3200" spc="-20" dirty="0">
                <a:latin typeface="Calibri"/>
                <a:cs typeface="Calibri"/>
              </a:rPr>
              <a:t>plays </a:t>
            </a:r>
            <a:r>
              <a:rPr sz="3200" dirty="0">
                <a:latin typeface="Calibri"/>
                <a:cs typeface="Calibri"/>
              </a:rPr>
              <a:t>in the </a:t>
            </a:r>
            <a:r>
              <a:rPr sz="3200" spc="-10" dirty="0">
                <a:latin typeface="Calibri"/>
                <a:cs typeface="Calibri"/>
              </a:rPr>
              <a:t>testing  process;</a:t>
            </a:r>
            <a:endParaRPr sz="3200">
              <a:latin typeface="Calibri"/>
              <a:cs typeface="Calibri"/>
            </a:endParaRPr>
          </a:p>
          <a:p>
            <a:pPr marL="355600" marR="5080" lvl="1" indent="-251460">
              <a:lnSpc>
                <a:spcPts val="3460"/>
              </a:lnSpc>
              <a:spcBef>
                <a:spcPts val="760"/>
              </a:spcBef>
              <a:buFont typeface="Calibri"/>
              <a:buChar char="•"/>
              <a:tabLst>
                <a:tab pos="400050" algn="l"/>
              </a:tabLst>
            </a:pPr>
            <a:r>
              <a:rPr dirty="0"/>
              <a:t>	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ability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10" dirty="0">
                <a:latin typeface="Calibri"/>
                <a:cs typeface="Calibri"/>
              </a:rPr>
              <a:t>define, </a:t>
            </a:r>
            <a:r>
              <a:rPr sz="3200" spc="-5" dirty="0">
                <a:latin typeface="Calibri"/>
                <a:cs typeface="Calibri"/>
              </a:rPr>
              <a:t>collect,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5" dirty="0">
                <a:latin typeface="Calibri"/>
                <a:cs typeface="Calibri"/>
              </a:rPr>
              <a:t>analyze </a:t>
            </a:r>
            <a:r>
              <a:rPr sz="3200" spc="-20" dirty="0">
                <a:latin typeface="Calibri"/>
                <a:cs typeface="Calibri"/>
              </a:rPr>
              <a:t>test-  </a:t>
            </a:r>
            <a:r>
              <a:rPr sz="3200" spc="-15" dirty="0">
                <a:latin typeface="Calibri"/>
                <a:cs typeface="Calibri"/>
              </a:rPr>
              <a:t>related</a:t>
            </a:r>
            <a:r>
              <a:rPr sz="3200" spc="-5" dirty="0">
                <a:latin typeface="Calibri"/>
                <a:cs typeface="Calibri"/>
              </a:rPr>
              <a:t> measurements;</a:t>
            </a:r>
            <a:endParaRPr sz="3200">
              <a:latin typeface="Calibri"/>
              <a:cs typeface="Calibri"/>
            </a:endParaRPr>
          </a:p>
          <a:p>
            <a:pPr marL="355600" marR="322580" lvl="1" indent="-251460">
              <a:lnSpc>
                <a:spcPts val="3460"/>
              </a:lnSpc>
              <a:spcBef>
                <a:spcPts val="760"/>
              </a:spcBef>
              <a:buFont typeface="Calibri"/>
              <a:buChar char="•"/>
              <a:tabLst>
                <a:tab pos="400050" algn="l"/>
              </a:tabLst>
            </a:pPr>
            <a:r>
              <a:rPr dirty="0"/>
              <a:t>	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35" dirty="0">
                <a:latin typeface="Calibri"/>
                <a:cs typeface="Calibri"/>
              </a:rPr>
              <a:t>ability, </a:t>
            </a:r>
            <a:r>
              <a:rPr sz="3200" spc="-5" dirty="0">
                <a:latin typeface="Calibri"/>
                <a:cs typeface="Calibri"/>
              </a:rPr>
              <a:t>training,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motivation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10" dirty="0">
                <a:latin typeface="Calibri"/>
                <a:cs typeface="Calibri"/>
              </a:rPr>
              <a:t>work  </a:t>
            </a:r>
            <a:r>
              <a:rPr sz="3200" dirty="0">
                <a:latin typeface="Calibri"/>
                <a:cs typeface="Calibri"/>
              </a:rPr>
              <a:t>with </a:t>
            </a:r>
            <a:r>
              <a:rPr sz="3200" spc="-15" dirty="0">
                <a:latin typeface="Calibri"/>
                <a:cs typeface="Calibri"/>
              </a:rPr>
              <a:t>testing </a:t>
            </a:r>
            <a:r>
              <a:rPr sz="3200" spc="-10" dirty="0">
                <a:latin typeface="Calibri"/>
                <a:cs typeface="Calibri"/>
              </a:rPr>
              <a:t>tools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equipment;</a:t>
            </a:r>
            <a:endParaRPr sz="3200">
              <a:latin typeface="Calibri"/>
              <a:cs typeface="Calibri"/>
            </a:endParaRPr>
          </a:p>
          <a:p>
            <a:pPr marL="307975" indent="-295910">
              <a:lnSpc>
                <a:spcPct val="100000"/>
              </a:lnSpc>
              <a:spcBef>
                <a:spcPts val="330"/>
              </a:spcBef>
              <a:buChar char="•"/>
              <a:tabLst>
                <a:tab pos="308610" algn="l"/>
              </a:tabLst>
            </a:pP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knowledge of quality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issues.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9106" y="114538"/>
            <a:ext cx="8365787" cy="6643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8513" y="461899"/>
            <a:ext cx="55118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Building a </a:t>
            </a:r>
            <a:r>
              <a:rPr sz="4400" spc="-20" dirty="0"/>
              <a:t>testing</a:t>
            </a:r>
            <a:r>
              <a:rPr sz="4400" spc="-105" dirty="0"/>
              <a:t> </a:t>
            </a:r>
            <a:r>
              <a:rPr sz="4400" spc="-10" dirty="0"/>
              <a:t>group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29461"/>
            <a:ext cx="8063865" cy="405955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organizing, staffing,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0" dirty="0">
                <a:latin typeface="Calibri"/>
                <a:cs typeface="Calibri"/>
              </a:rPr>
              <a:t>directing </a:t>
            </a:r>
            <a:r>
              <a:rPr sz="2700" spc="-15" dirty="0">
                <a:latin typeface="Calibri"/>
                <a:cs typeface="Calibri"/>
              </a:rPr>
              <a:t>were </a:t>
            </a:r>
            <a:r>
              <a:rPr sz="2700" dirty="0">
                <a:latin typeface="Calibri"/>
                <a:cs typeface="Calibri"/>
              </a:rPr>
              <a:t>major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activities</a:t>
            </a:r>
            <a:endParaRPr sz="2700">
              <a:latin typeface="Calibri"/>
              <a:cs typeface="Calibri"/>
            </a:endParaRPr>
          </a:p>
          <a:p>
            <a:pPr marL="355600" marR="257175" indent="-342900">
              <a:lnSpc>
                <a:spcPts val="2920"/>
              </a:lnSpc>
              <a:spcBef>
                <a:spcPts val="6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5" dirty="0">
                <a:latin typeface="Calibri"/>
                <a:cs typeface="Calibri"/>
              </a:rPr>
              <a:t>Staffing </a:t>
            </a:r>
            <a:r>
              <a:rPr sz="2700" dirty="0">
                <a:latin typeface="Calibri"/>
                <a:cs typeface="Calibri"/>
              </a:rPr>
              <a:t>activities include </a:t>
            </a:r>
            <a:r>
              <a:rPr sz="2700" spc="-5" dirty="0">
                <a:latin typeface="Calibri"/>
                <a:cs typeface="Calibri"/>
              </a:rPr>
              <a:t>filling positions, assimilating  new </a:t>
            </a:r>
            <a:r>
              <a:rPr sz="2700" spc="-10" dirty="0">
                <a:latin typeface="Calibri"/>
                <a:cs typeface="Calibri"/>
              </a:rPr>
              <a:t>personnel, </a:t>
            </a:r>
            <a:r>
              <a:rPr sz="2700" spc="-5" dirty="0">
                <a:latin typeface="Calibri"/>
                <a:cs typeface="Calibri"/>
              </a:rPr>
              <a:t>education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0" dirty="0">
                <a:latin typeface="Calibri"/>
                <a:cs typeface="Calibri"/>
              </a:rPr>
              <a:t>training,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25" dirty="0">
                <a:latin typeface="Calibri"/>
                <a:cs typeface="Calibri"/>
              </a:rPr>
              <a:t>staff  </a:t>
            </a:r>
            <a:r>
              <a:rPr sz="2700" spc="-10" dirty="0">
                <a:latin typeface="Calibri"/>
                <a:cs typeface="Calibri"/>
              </a:rPr>
              <a:t>evaluation.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spcBef>
                <a:spcPts val="5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latin typeface="Calibri"/>
                <a:cs typeface="Calibri"/>
              </a:rPr>
              <a:t>Directing </a:t>
            </a:r>
            <a:r>
              <a:rPr sz="2700" dirty="0">
                <a:latin typeface="Calibri"/>
                <a:cs typeface="Calibri"/>
              </a:rPr>
              <a:t>includes </a:t>
            </a:r>
            <a:r>
              <a:rPr sz="2700" spc="-10" dirty="0">
                <a:latin typeface="Calibri"/>
                <a:cs typeface="Calibri"/>
              </a:rPr>
              <a:t>providing leadership, </a:t>
            </a:r>
            <a:r>
              <a:rPr sz="2700" spc="-5" dirty="0">
                <a:latin typeface="Calibri"/>
                <a:cs typeface="Calibri"/>
              </a:rPr>
              <a:t>building teams,  </a:t>
            </a:r>
            <a:r>
              <a:rPr sz="2700" spc="-10" dirty="0">
                <a:latin typeface="Calibri"/>
                <a:cs typeface="Calibri"/>
              </a:rPr>
              <a:t>facilitating </a:t>
            </a:r>
            <a:r>
              <a:rPr sz="2700" spc="-5" dirty="0">
                <a:latin typeface="Calibri"/>
                <a:cs typeface="Calibri"/>
              </a:rPr>
              <a:t>communication, motivating </a:t>
            </a:r>
            <a:r>
              <a:rPr sz="2700" spc="-10" dirty="0">
                <a:latin typeface="Calibri"/>
                <a:cs typeface="Calibri"/>
              </a:rPr>
              <a:t>personnel,  </a:t>
            </a:r>
            <a:r>
              <a:rPr sz="2700" spc="-5" dirty="0">
                <a:latin typeface="Calibri"/>
                <a:cs typeface="Calibri"/>
              </a:rPr>
              <a:t>resolving </a:t>
            </a:r>
            <a:r>
              <a:rPr sz="2700" spc="-10" dirty="0">
                <a:latin typeface="Calibri"/>
                <a:cs typeface="Calibri"/>
              </a:rPr>
              <a:t>conflicts,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0" dirty="0">
                <a:latin typeface="Calibri"/>
                <a:cs typeface="Calibri"/>
              </a:rPr>
              <a:t>delegating</a:t>
            </a:r>
            <a:r>
              <a:rPr sz="2700" spc="-20" dirty="0">
                <a:latin typeface="Calibri"/>
                <a:cs typeface="Calibri"/>
              </a:rPr>
              <a:t> authority.</a:t>
            </a:r>
            <a:endParaRPr sz="2700">
              <a:latin typeface="Calibri"/>
              <a:cs typeface="Calibri"/>
            </a:endParaRPr>
          </a:p>
          <a:p>
            <a:pPr marL="355600" marR="85090" indent="-342900">
              <a:lnSpc>
                <a:spcPct val="90000"/>
              </a:lnSpc>
              <a:spcBef>
                <a:spcPts val="65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5" dirty="0">
                <a:latin typeface="Calibri"/>
                <a:cs typeface="Calibri"/>
              </a:rPr>
              <a:t>Organizing </a:t>
            </a:r>
            <a:r>
              <a:rPr sz="2700" spc="-5" dirty="0">
                <a:latin typeface="Calibri"/>
                <a:cs typeface="Calibri"/>
              </a:rPr>
              <a:t>includes selecting </a:t>
            </a:r>
            <a:r>
              <a:rPr sz="2700" spc="-15" dirty="0">
                <a:latin typeface="Calibri"/>
                <a:cs typeface="Calibri"/>
              </a:rPr>
              <a:t>organizational structures,  </a:t>
            </a:r>
            <a:r>
              <a:rPr sz="2700" spc="-10" dirty="0">
                <a:latin typeface="Calibri"/>
                <a:cs typeface="Calibri"/>
              </a:rPr>
              <a:t>creating </a:t>
            </a:r>
            <a:r>
              <a:rPr sz="2700" spc="-5" dirty="0">
                <a:latin typeface="Calibri"/>
                <a:cs typeface="Calibri"/>
              </a:rPr>
              <a:t>positions, </a:t>
            </a:r>
            <a:r>
              <a:rPr sz="2700" spc="-10" dirty="0">
                <a:latin typeface="Calibri"/>
                <a:cs typeface="Calibri"/>
              </a:rPr>
              <a:t>defining </a:t>
            </a:r>
            <a:r>
              <a:rPr sz="2700" spc="-5" dirty="0">
                <a:latin typeface="Calibri"/>
                <a:cs typeface="Calibri"/>
              </a:rPr>
              <a:t>responsibilities, </a:t>
            </a:r>
            <a:r>
              <a:rPr sz="2700" dirty="0">
                <a:latin typeface="Calibri"/>
                <a:cs typeface="Calibri"/>
              </a:rPr>
              <a:t>and  </a:t>
            </a:r>
            <a:r>
              <a:rPr sz="2700" spc="-10" dirty="0">
                <a:latin typeface="Calibri"/>
                <a:cs typeface="Calibri"/>
              </a:rPr>
              <a:t>delegating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authority.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650824"/>
            <a:ext cx="8058784" cy="519684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654685" indent="-3429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Establishing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10" dirty="0">
                <a:latin typeface="Calibri"/>
                <a:cs typeface="Calibri"/>
              </a:rPr>
              <a:t>specialized </a:t>
            </a:r>
            <a:r>
              <a:rPr sz="3200" spc="-15" dirty="0">
                <a:latin typeface="Calibri"/>
                <a:cs typeface="Calibri"/>
              </a:rPr>
              <a:t>testing </a:t>
            </a:r>
            <a:r>
              <a:rPr sz="3200" spc="-10" dirty="0">
                <a:latin typeface="Calibri"/>
                <a:cs typeface="Calibri"/>
              </a:rPr>
              <a:t>group </a:t>
            </a:r>
            <a:r>
              <a:rPr sz="3200" dirty="0">
                <a:latin typeface="Calibri"/>
                <a:cs typeface="Calibri"/>
              </a:rPr>
              <a:t>is a  major </a:t>
            </a:r>
            <a:r>
              <a:rPr sz="3200" spc="-5" dirty="0">
                <a:latin typeface="Calibri"/>
                <a:cs typeface="Calibri"/>
              </a:rPr>
              <a:t>decision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dirty="0">
                <a:latin typeface="Calibri"/>
                <a:cs typeface="Calibri"/>
              </a:rPr>
              <a:t>an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organization.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ts val="346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upper management </a:t>
            </a:r>
            <a:r>
              <a:rPr sz="3200" dirty="0">
                <a:latin typeface="Calibri"/>
                <a:cs typeface="Calibri"/>
              </a:rPr>
              <a:t>-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decision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to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establish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 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test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group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commit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resources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group.</a:t>
            </a:r>
            <a:endParaRPr sz="3200">
              <a:latin typeface="Calibri"/>
              <a:cs typeface="Calibri"/>
            </a:endParaRPr>
          </a:p>
          <a:p>
            <a:pPr marL="355600" marR="67310" indent="-342900">
              <a:lnSpc>
                <a:spcPts val="346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</a:t>
            </a:r>
            <a:r>
              <a:rPr sz="3200" spc="-5" dirty="0">
                <a:latin typeface="Calibri"/>
                <a:cs typeface="Calibri"/>
              </a:rPr>
              <a:t>hiring </a:t>
            </a:r>
            <a:r>
              <a:rPr sz="3200" spc="-30" dirty="0">
                <a:latin typeface="Calibri"/>
                <a:cs typeface="Calibri"/>
              </a:rPr>
              <a:t>staff </a:t>
            </a:r>
            <a:r>
              <a:rPr sz="3200" dirty="0">
                <a:latin typeface="Calibri"/>
                <a:cs typeface="Calibri"/>
              </a:rPr>
              <a:t>-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educational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skill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levels </a:t>
            </a:r>
            <a:r>
              <a:rPr sz="3200" spc="-10" dirty="0">
                <a:latin typeface="Calibri"/>
                <a:cs typeface="Calibri"/>
              </a:rPr>
              <a:t> required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dirty="0">
                <a:latin typeface="Calibri"/>
                <a:cs typeface="Calibri"/>
              </a:rPr>
              <a:t>each </a:t>
            </a:r>
            <a:r>
              <a:rPr sz="3200" spc="-10" dirty="0">
                <a:latin typeface="Calibri"/>
                <a:cs typeface="Calibri"/>
              </a:rPr>
              <a:t>testing </a:t>
            </a:r>
            <a:r>
              <a:rPr sz="3200" spc="-5" dirty="0">
                <a:latin typeface="Calibri"/>
                <a:cs typeface="Calibri"/>
              </a:rPr>
              <a:t>position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develop 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formal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job descriptions </a:t>
            </a:r>
            <a:r>
              <a:rPr sz="3200" spc="-25" dirty="0">
                <a:latin typeface="Calibri"/>
                <a:cs typeface="Calibri"/>
              </a:rPr>
              <a:t>to </a:t>
            </a:r>
            <a:r>
              <a:rPr sz="3200" spc="-5" dirty="0">
                <a:latin typeface="Calibri"/>
                <a:cs typeface="Calibri"/>
              </a:rPr>
              <a:t>fill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5" dirty="0">
                <a:latin typeface="Calibri"/>
                <a:cs typeface="Calibri"/>
              </a:rPr>
              <a:t>test </a:t>
            </a:r>
            <a:r>
              <a:rPr sz="3200" spc="-15" dirty="0">
                <a:latin typeface="Calibri"/>
                <a:cs typeface="Calibri"/>
              </a:rPr>
              <a:t>group  </a:t>
            </a:r>
            <a:r>
              <a:rPr sz="3200" spc="-5" dirty="0">
                <a:latin typeface="Calibri"/>
                <a:cs typeface="Calibri"/>
              </a:rPr>
              <a:t>slots.</a:t>
            </a:r>
            <a:endParaRPr sz="3200">
              <a:latin typeface="Calibri"/>
              <a:cs typeface="Calibri"/>
            </a:endParaRPr>
          </a:p>
          <a:p>
            <a:pPr marL="355600" marR="245110" indent="-342900">
              <a:lnSpc>
                <a:spcPts val="3460"/>
              </a:lnSpc>
              <a:spcBef>
                <a:spcPts val="75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the job </a:t>
            </a:r>
            <a:r>
              <a:rPr sz="3200" spc="-5" dirty="0">
                <a:latin typeface="Calibri"/>
                <a:cs typeface="Calibri"/>
              </a:rPr>
              <a:t>description has </a:t>
            </a:r>
            <a:r>
              <a:rPr sz="3200" dirty="0">
                <a:latin typeface="Calibri"/>
                <a:cs typeface="Calibri"/>
              </a:rPr>
              <a:t>been </a:t>
            </a:r>
            <a:r>
              <a:rPr sz="3200" spc="-10" dirty="0">
                <a:latin typeface="Calibri"/>
                <a:cs typeface="Calibri"/>
              </a:rPr>
              <a:t>approved 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0" dirty="0">
                <a:latin typeface="Calibri"/>
                <a:cs typeface="Calibri"/>
              </a:rPr>
              <a:t>distributed,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interviewing </a:t>
            </a:r>
            <a:r>
              <a:rPr sz="3200" spc="-10" dirty="0">
                <a:latin typeface="Calibri"/>
                <a:cs typeface="Calibri"/>
              </a:rPr>
              <a:t>process  </a:t>
            </a:r>
            <a:r>
              <a:rPr sz="3200" spc="-30" dirty="0">
                <a:latin typeface="Calibri"/>
                <a:cs typeface="Calibri"/>
              </a:rPr>
              <a:t>takes</a:t>
            </a:r>
            <a:r>
              <a:rPr sz="3200" spc="-5" dirty="0">
                <a:latin typeface="Calibri"/>
                <a:cs typeface="Calibri"/>
              </a:rPr>
              <a:t> place.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67665"/>
            <a:ext cx="7766684" cy="528447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1157605" indent="-342900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Interviews </a:t>
            </a:r>
            <a:r>
              <a:rPr sz="3000" spc="-5" dirty="0">
                <a:latin typeface="Calibri"/>
                <a:cs typeface="Calibri"/>
              </a:rPr>
              <a:t>should be </a:t>
            </a:r>
            <a:r>
              <a:rPr sz="3000" spc="-10" dirty="0">
                <a:latin typeface="Calibri"/>
                <a:cs typeface="Calibri"/>
              </a:rPr>
              <a:t>structured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5" dirty="0">
                <a:latin typeface="Calibri"/>
                <a:cs typeface="Calibri"/>
              </a:rPr>
              <a:t>of </a:t>
            </a:r>
            <a:r>
              <a:rPr sz="3000" dirty="0">
                <a:latin typeface="Calibri"/>
                <a:cs typeface="Calibri"/>
              </a:rPr>
              <a:t>a  </a:t>
            </a:r>
            <a:r>
              <a:rPr sz="3000" spc="-10" dirty="0">
                <a:latin typeface="Calibri"/>
                <a:cs typeface="Calibri"/>
              </a:rPr>
              <a:t>problem-solving </a:t>
            </a:r>
            <a:r>
              <a:rPr sz="3000" spc="-15" dirty="0">
                <a:latin typeface="Calibri"/>
                <a:cs typeface="Calibri"/>
              </a:rPr>
              <a:t>nature.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interviewer </a:t>
            </a:r>
            <a:r>
              <a:rPr sz="3000" spc="-5" dirty="0">
                <a:latin typeface="Calibri"/>
                <a:cs typeface="Calibri"/>
              </a:rPr>
              <a:t>should </a:t>
            </a:r>
            <a:r>
              <a:rPr sz="3000" spc="-15" dirty="0">
                <a:latin typeface="Calibri"/>
                <a:cs typeface="Calibri"/>
              </a:rPr>
              <a:t>prepare </a:t>
            </a:r>
            <a:r>
              <a:rPr sz="3000" dirty="0">
                <a:latin typeface="Calibri"/>
                <a:cs typeface="Calibri"/>
              </a:rPr>
              <a:t>an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extensive list 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of questions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determine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20" dirty="0">
                <a:latin typeface="Calibri"/>
                <a:cs typeface="Calibri"/>
              </a:rPr>
              <a:t>interviewee‘s  </a:t>
            </a:r>
            <a:r>
              <a:rPr sz="3000" spc="-10" dirty="0">
                <a:latin typeface="Calibri"/>
                <a:cs typeface="Calibri"/>
              </a:rPr>
              <a:t>technical background </a:t>
            </a:r>
            <a:r>
              <a:rPr sz="3000" dirty="0">
                <a:latin typeface="Calibri"/>
                <a:cs typeface="Calibri"/>
              </a:rPr>
              <a:t>as </a:t>
            </a:r>
            <a:r>
              <a:rPr sz="3000" spc="-10" dirty="0">
                <a:latin typeface="Calibri"/>
                <a:cs typeface="Calibri"/>
              </a:rPr>
              <a:t>well </a:t>
            </a:r>
            <a:r>
              <a:rPr sz="3000" dirty="0">
                <a:latin typeface="Calibri"/>
                <a:cs typeface="Calibri"/>
              </a:rPr>
              <a:t>as </a:t>
            </a:r>
            <a:r>
              <a:rPr sz="3000" spc="-10" dirty="0">
                <a:latin typeface="Calibri"/>
                <a:cs typeface="Calibri"/>
              </a:rPr>
              <a:t>his </a:t>
            </a:r>
            <a:r>
              <a:rPr sz="3000" spc="-5" dirty="0">
                <a:latin typeface="Calibri"/>
                <a:cs typeface="Calibri"/>
              </a:rPr>
              <a:t>or her  </a:t>
            </a:r>
            <a:r>
              <a:rPr sz="3000" spc="-10" dirty="0">
                <a:latin typeface="Calibri"/>
                <a:cs typeface="Calibri"/>
              </a:rPr>
              <a:t>personal </a:t>
            </a:r>
            <a:r>
              <a:rPr sz="3000" spc="-5" dirty="0">
                <a:latin typeface="Calibri"/>
                <a:cs typeface="Calibri"/>
              </a:rPr>
              <a:t>skills </a:t>
            </a:r>
            <a:r>
              <a:rPr sz="3000" dirty="0">
                <a:latin typeface="Calibri"/>
                <a:cs typeface="Calibri"/>
              </a:rPr>
              <a:t>and</a:t>
            </a:r>
            <a:r>
              <a:rPr sz="3000" spc="5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motivation.</a:t>
            </a:r>
            <a:endParaRPr sz="3000">
              <a:latin typeface="Calibri"/>
              <a:cs typeface="Calibri"/>
            </a:endParaRPr>
          </a:p>
          <a:p>
            <a:pPr marL="355600" marR="425450" indent="-342900">
              <a:lnSpc>
                <a:spcPts val="324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Zawacki </a:t>
            </a:r>
            <a:r>
              <a:rPr sz="3000" spc="-5" dirty="0">
                <a:latin typeface="Calibri"/>
                <a:cs typeface="Calibri"/>
              </a:rPr>
              <a:t>has </a:t>
            </a:r>
            <a:r>
              <a:rPr sz="3000" spc="-10" dirty="0">
                <a:latin typeface="Calibri"/>
                <a:cs typeface="Calibri"/>
              </a:rPr>
              <a:t>developed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20" dirty="0">
                <a:latin typeface="Calibri"/>
                <a:cs typeface="Calibri"/>
              </a:rPr>
              <a:t>general </a:t>
            </a:r>
            <a:r>
              <a:rPr sz="3000" spc="-5" dirty="0">
                <a:latin typeface="Calibri"/>
                <a:cs typeface="Calibri"/>
              </a:rPr>
              <a:t>guide </a:t>
            </a:r>
            <a:r>
              <a:rPr sz="3000" spc="-25" dirty="0">
                <a:latin typeface="Calibri"/>
                <a:cs typeface="Calibri"/>
              </a:rPr>
              <a:t>for  </a:t>
            </a:r>
            <a:r>
              <a:rPr sz="3000" spc="-5" dirty="0">
                <a:latin typeface="Calibri"/>
                <a:cs typeface="Calibri"/>
              </a:rPr>
              <a:t>selecting </a:t>
            </a:r>
            <a:r>
              <a:rPr sz="3000" spc="-10" dirty="0">
                <a:latin typeface="Calibri"/>
                <a:cs typeface="Calibri"/>
              </a:rPr>
              <a:t>technical </a:t>
            </a:r>
            <a:r>
              <a:rPr sz="3000" spc="-25" dirty="0">
                <a:latin typeface="Calibri"/>
                <a:cs typeface="Calibri"/>
              </a:rPr>
              <a:t>staff </a:t>
            </a:r>
            <a:r>
              <a:rPr sz="3000" spc="-10" dirty="0">
                <a:latin typeface="Calibri"/>
                <a:cs typeface="Calibri"/>
              </a:rPr>
              <a:t>members </a:t>
            </a:r>
            <a:r>
              <a:rPr sz="3000" spc="-5" dirty="0">
                <a:latin typeface="Calibri"/>
                <a:cs typeface="Calibri"/>
              </a:rPr>
              <a:t>that </a:t>
            </a:r>
            <a:r>
              <a:rPr sz="3000" spc="-10" dirty="0">
                <a:latin typeface="Calibri"/>
                <a:cs typeface="Calibri"/>
              </a:rPr>
              <a:t>can </a:t>
            </a:r>
            <a:r>
              <a:rPr sz="3000" spc="-5" dirty="0">
                <a:latin typeface="Calibri"/>
                <a:cs typeface="Calibri"/>
              </a:rPr>
              <a:t>be  used </a:t>
            </a:r>
            <a:r>
              <a:rPr sz="3000" spc="-10" dirty="0">
                <a:latin typeface="Calibri"/>
                <a:cs typeface="Calibri"/>
              </a:rPr>
              <a:t>by </a:t>
            </a:r>
            <a:r>
              <a:rPr sz="3000" spc="-20" dirty="0">
                <a:latin typeface="Calibri"/>
                <a:cs typeface="Calibri"/>
              </a:rPr>
              <a:t>test </a:t>
            </a:r>
            <a:r>
              <a:rPr sz="3000" spc="-10" dirty="0">
                <a:latin typeface="Calibri"/>
                <a:cs typeface="Calibri"/>
              </a:rPr>
              <a:t>managers</a:t>
            </a:r>
            <a:r>
              <a:rPr sz="3000" spc="15" dirty="0">
                <a:latin typeface="Calibri"/>
                <a:cs typeface="Calibri"/>
              </a:rPr>
              <a:t> </a:t>
            </a:r>
            <a:r>
              <a:rPr sz="3000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  <a:p>
            <a:pPr marL="355600" marR="108585" indent="-342900">
              <a:lnSpc>
                <a:spcPts val="3240"/>
              </a:lnSpc>
              <a:spcBef>
                <a:spcPts val="720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dirty="0"/>
              <a:t>	</a:t>
            </a:r>
            <a:r>
              <a:rPr sz="3000" spc="-10" dirty="0">
                <a:latin typeface="Calibri"/>
                <a:cs typeface="Calibri"/>
              </a:rPr>
              <a:t>Dustin describes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5" dirty="0">
                <a:latin typeface="Calibri"/>
                <a:cs typeface="Calibri"/>
              </a:rPr>
              <a:t>kinds of </a:t>
            </a:r>
            <a:r>
              <a:rPr sz="3000" spc="-10" dirty="0">
                <a:latin typeface="Calibri"/>
                <a:cs typeface="Calibri"/>
              </a:rPr>
              <a:t>questions </a:t>
            </a:r>
            <a:r>
              <a:rPr sz="3000" spc="-5" dirty="0">
                <a:latin typeface="Calibri"/>
                <a:cs typeface="Calibri"/>
              </a:rPr>
              <a:t>that </a:t>
            </a:r>
            <a:r>
              <a:rPr sz="3000" dirty="0">
                <a:latin typeface="Calibri"/>
                <a:cs typeface="Calibri"/>
              </a:rPr>
              <a:t>an  </a:t>
            </a:r>
            <a:r>
              <a:rPr sz="3000" spc="-10" dirty="0">
                <a:latin typeface="Calibri"/>
                <a:cs typeface="Calibri"/>
              </a:rPr>
              <a:t>interviewer </a:t>
            </a:r>
            <a:r>
              <a:rPr sz="3000" spc="-5" dirty="0">
                <a:latin typeface="Calibri"/>
                <a:cs typeface="Calibri"/>
              </a:rPr>
              <a:t>should </a:t>
            </a:r>
            <a:r>
              <a:rPr sz="3000" dirty="0">
                <a:latin typeface="Calibri"/>
                <a:cs typeface="Calibri"/>
              </a:rPr>
              <a:t>ask when </a:t>
            </a:r>
            <a:r>
              <a:rPr sz="3000" spc="-5" dirty="0">
                <a:latin typeface="Calibri"/>
                <a:cs typeface="Calibri"/>
              </a:rPr>
              <a:t>selecting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20" dirty="0">
                <a:latin typeface="Calibri"/>
                <a:cs typeface="Calibri"/>
              </a:rPr>
              <a:t>test  </a:t>
            </a:r>
            <a:r>
              <a:rPr sz="3000" spc="-10" dirty="0">
                <a:latin typeface="Calibri"/>
                <a:cs typeface="Calibri"/>
              </a:rPr>
              <a:t>specialist.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67970"/>
            <a:ext cx="7952105" cy="5099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When the </a:t>
            </a:r>
            <a:r>
              <a:rPr sz="3200" spc="-10" dirty="0">
                <a:latin typeface="Calibri"/>
                <a:cs typeface="Calibri"/>
              </a:rPr>
              <a:t>team </a:t>
            </a:r>
            <a:r>
              <a:rPr sz="3200" spc="-5" dirty="0">
                <a:latin typeface="Calibri"/>
                <a:cs typeface="Calibri"/>
              </a:rPr>
              <a:t>has been </a:t>
            </a:r>
            <a:r>
              <a:rPr sz="3200" spc="-10" dirty="0">
                <a:latin typeface="Calibri"/>
                <a:cs typeface="Calibri"/>
              </a:rPr>
              <a:t>selected </a:t>
            </a:r>
            <a:r>
              <a:rPr sz="3200" dirty="0">
                <a:latin typeface="Calibri"/>
                <a:cs typeface="Calibri"/>
              </a:rPr>
              <a:t>and is </a:t>
            </a:r>
            <a:r>
              <a:rPr sz="3200" spc="-5" dirty="0">
                <a:latin typeface="Calibri"/>
                <a:cs typeface="Calibri"/>
              </a:rPr>
              <a:t>up 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working on </a:t>
            </a:r>
            <a:r>
              <a:rPr sz="3200" spc="-10" dirty="0">
                <a:latin typeface="Calibri"/>
                <a:cs typeface="Calibri"/>
              </a:rPr>
              <a:t>projects,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team </a:t>
            </a:r>
            <a:r>
              <a:rPr sz="3200" spc="-5" dirty="0">
                <a:latin typeface="Calibri"/>
                <a:cs typeface="Calibri"/>
              </a:rPr>
              <a:t>manager </a:t>
            </a:r>
            <a:r>
              <a:rPr sz="3200" dirty="0">
                <a:latin typeface="Calibri"/>
                <a:cs typeface="Calibri"/>
              </a:rPr>
              <a:t>is  </a:t>
            </a:r>
            <a:r>
              <a:rPr sz="3200" spc="-5" dirty="0">
                <a:latin typeface="Calibri"/>
                <a:cs typeface="Calibri"/>
              </a:rPr>
              <a:t>responsible </a:t>
            </a:r>
            <a:r>
              <a:rPr sz="3200" spc="-30" dirty="0">
                <a:latin typeface="Calibri"/>
                <a:cs typeface="Calibri"/>
              </a:rPr>
              <a:t>for </a:t>
            </a:r>
            <a:r>
              <a:rPr sz="3200" spc="-15" dirty="0">
                <a:latin typeface="Calibri"/>
                <a:cs typeface="Calibri"/>
              </a:rPr>
              <a:t>keeping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10" dirty="0">
                <a:latin typeface="Calibri"/>
                <a:cs typeface="Calibri"/>
              </a:rPr>
              <a:t>team  </a:t>
            </a:r>
            <a:r>
              <a:rPr sz="3200" spc="-5" dirty="0">
                <a:latin typeface="Calibri"/>
                <a:cs typeface="Calibri"/>
              </a:rPr>
              <a:t>positions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filled.</a:t>
            </a:r>
            <a:endParaRPr sz="3200">
              <a:latin typeface="Calibri"/>
              <a:cs typeface="Calibri"/>
            </a:endParaRPr>
          </a:p>
          <a:p>
            <a:pPr marL="355600" marR="351155" indent="-342900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He </a:t>
            </a:r>
            <a:r>
              <a:rPr sz="3200" spc="-10" dirty="0">
                <a:latin typeface="Calibri"/>
                <a:cs typeface="Calibri"/>
              </a:rPr>
              <a:t>must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continually </a:t>
            </a:r>
            <a:r>
              <a:rPr sz="3200" spc="-20" dirty="0">
                <a:solidFill>
                  <a:srgbClr val="FF0000"/>
                </a:solidFill>
                <a:latin typeface="Calibri"/>
                <a:cs typeface="Calibri"/>
              </a:rPr>
              <a:t>evaluate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team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member 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performance.</a:t>
            </a:r>
            <a:endParaRPr sz="3200">
              <a:latin typeface="Calibri"/>
              <a:cs typeface="Calibri"/>
            </a:endParaRPr>
          </a:p>
          <a:p>
            <a:pPr marL="355600" marR="15557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Bartol </a:t>
            </a:r>
            <a:r>
              <a:rPr sz="3200" dirty="0">
                <a:latin typeface="Calibri"/>
                <a:cs typeface="Calibri"/>
              </a:rPr>
              <a:t>and Martin </a:t>
            </a:r>
            <a:r>
              <a:rPr sz="3200" spc="-25" dirty="0">
                <a:latin typeface="Calibri"/>
                <a:cs typeface="Calibri"/>
              </a:rPr>
              <a:t>have </a:t>
            </a:r>
            <a:r>
              <a:rPr sz="3200" spc="-15" dirty="0">
                <a:latin typeface="Calibri"/>
                <a:cs typeface="Calibri"/>
              </a:rPr>
              <a:t>written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paper </a:t>
            </a:r>
            <a:r>
              <a:rPr sz="3200" spc="-10" dirty="0">
                <a:latin typeface="Calibri"/>
                <a:cs typeface="Calibri"/>
              </a:rPr>
              <a:t>that  </a:t>
            </a:r>
            <a:r>
              <a:rPr sz="3200" spc="-15" dirty="0">
                <a:latin typeface="Calibri"/>
                <a:cs typeface="Calibri"/>
              </a:rPr>
              <a:t>contains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guidelines </a:t>
            </a:r>
            <a:r>
              <a:rPr sz="3200" spc="-30" dirty="0">
                <a:solidFill>
                  <a:srgbClr val="FF0000"/>
                </a:solidFill>
                <a:latin typeface="Calibri"/>
                <a:cs typeface="Calibri"/>
              </a:rPr>
              <a:t>for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evaluation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of  employees </a:t>
            </a:r>
            <a:r>
              <a:rPr sz="3200" spc="-10" dirty="0">
                <a:latin typeface="Calibri"/>
                <a:cs typeface="Calibri"/>
              </a:rPr>
              <a:t>that can </a:t>
            </a:r>
            <a:r>
              <a:rPr sz="3200" spc="-5" dirty="0">
                <a:latin typeface="Calibri"/>
                <a:cs typeface="Calibri"/>
              </a:rPr>
              <a:t>be </a:t>
            </a:r>
            <a:r>
              <a:rPr sz="3200" dirty="0">
                <a:latin typeface="Calibri"/>
                <a:cs typeface="Calibri"/>
              </a:rPr>
              <a:t>applied </a:t>
            </a:r>
            <a:r>
              <a:rPr sz="3200" spc="-20" dirty="0">
                <a:latin typeface="Calibri"/>
                <a:cs typeface="Calibri"/>
              </a:rPr>
              <a:t>to any </a:t>
            </a:r>
            <a:r>
              <a:rPr sz="3200" dirty="0">
                <a:latin typeface="Calibri"/>
                <a:cs typeface="Calibri"/>
              </a:rPr>
              <a:t>type </a:t>
            </a:r>
            <a:r>
              <a:rPr sz="3200" spc="-5" dirty="0">
                <a:latin typeface="Calibri"/>
                <a:cs typeface="Calibri"/>
              </a:rPr>
              <a:t>of  </a:t>
            </a:r>
            <a:r>
              <a:rPr sz="3200" spc="-10" dirty="0">
                <a:latin typeface="Calibri"/>
                <a:cs typeface="Calibri"/>
              </a:rPr>
              <a:t>team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5" dirty="0">
                <a:latin typeface="Calibri"/>
                <a:cs typeface="Calibri"/>
              </a:rPr>
              <a:t>organization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63370"/>
            <a:ext cx="8038465" cy="423291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840105" indent="-342900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latin typeface="Calibri"/>
                <a:cs typeface="Calibri"/>
              </a:rPr>
              <a:t>They </a:t>
            </a:r>
            <a:r>
              <a:rPr sz="3000" spc="-5" dirty="0">
                <a:latin typeface="Calibri"/>
                <a:cs typeface="Calibri"/>
              </a:rPr>
              <a:t>describe </a:t>
            </a:r>
            <a:r>
              <a:rPr sz="3000" spc="-20" dirty="0">
                <a:latin typeface="Calibri"/>
                <a:cs typeface="Calibri"/>
              </a:rPr>
              <a:t>four </a:t>
            </a:r>
            <a:r>
              <a:rPr sz="3000" spc="-15" dirty="0">
                <a:latin typeface="Calibri"/>
                <a:cs typeface="Calibri"/>
              </a:rPr>
              <a:t>categories </a:t>
            </a:r>
            <a:r>
              <a:rPr sz="3000" spc="-25" dirty="0">
                <a:latin typeface="Calibri"/>
                <a:cs typeface="Calibri"/>
              </a:rPr>
              <a:t>for </a:t>
            </a:r>
            <a:r>
              <a:rPr sz="3000" spc="-10" dirty="0">
                <a:latin typeface="Calibri"/>
                <a:cs typeface="Calibri"/>
              </a:rPr>
              <a:t>employees  </a:t>
            </a:r>
            <a:r>
              <a:rPr sz="3000" spc="-5" dirty="0">
                <a:latin typeface="Calibri"/>
                <a:cs typeface="Calibri"/>
              </a:rPr>
              <a:t>based on </a:t>
            </a:r>
            <a:r>
              <a:rPr sz="3000" dirty="0">
                <a:latin typeface="Calibri"/>
                <a:cs typeface="Calibri"/>
              </a:rPr>
              <a:t>their </a:t>
            </a:r>
            <a:r>
              <a:rPr sz="3000" spc="-10" dirty="0">
                <a:latin typeface="Calibri"/>
                <a:cs typeface="Calibri"/>
              </a:rPr>
              <a:t>performance:</a:t>
            </a:r>
            <a:endParaRPr sz="3000">
              <a:latin typeface="Calibri"/>
              <a:cs typeface="Calibri"/>
            </a:endParaRPr>
          </a:p>
          <a:p>
            <a:pPr marL="417195" indent="-405130">
              <a:lnSpc>
                <a:spcPct val="100000"/>
              </a:lnSpc>
              <a:spcBef>
                <a:spcPts val="315"/>
              </a:spcBef>
              <a:buAutoNum type="romanLcParenBoth"/>
              <a:tabLst>
                <a:tab pos="417830" algn="l"/>
              </a:tabLst>
            </a:pPr>
            <a:r>
              <a:rPr sz="3000" spc="-15" dirty="0">
                <a:latin typeface="Calibri"/>
                <a:cs typeface="Calibri"/>
              </a:rPr>
              <a:t>retain,</a:t>
            </a:r>
            <a:endParaRPr sz="3000">
              <a:latin typeface="Calibri"/>
              <a:cs typeface="Calibri"/>
            </a:endParaRPr>
          </a:p>
          <a:p>
            <a:pPr marL="503555" indent="-491490">
              <a:lnSpc>
                <a:spcPct val="100000"/>
              </a:lnSpc>
              <a:spcBef>
                <a:spcPts val="360"/>
              </a:spcBef>
              <a:buAutoNum type="romanLcParenBoth"/>
              <a:tabLst>
                <a:tab pos="504190" algn="l"/>
              </a:tabLst>
            </a:pPr>
            <a:r>
              <a:rPr sz="3000" spc="-25" dirty="0">
                <a:latin typeface="Calibri"/>
                <a:cs typeface="Calibri"/>
              </a:rPr>
              <a:t>likely </a:t>
            </a:r>
            <a:r>
              <a:rPr sz="3000" spc="-10" dirty="0">
                <a:latin typeface="Calibri"/>
                <a:cs typeface="Calibri"/>
              </a:rPr>
              <a:t>to</a:t>
            </a:r>
            <a:r>
              <a:rPr sz="3000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retain,</a:t>
            </a:r>
            <a:endParaRPr sz="3000">
              <a:latin typeface="Calibri"/>
              <a:cs typeface="Calibri"/>
            </a:endParaRPr>
          </a:p>
          <a:p>
            <a:pPr marL="591185" indent="-579120">
              <a:lnSpc>
                <a:spcPct val="100000"/>
              </a:lnSpc>
              <a:spcBef>
                <a:spcPts val="365"/>
              </a:spcBef>
              <a:buAutoNum type="romanLcParenBoth"/>
              <a:tabLst>
                <a:tab pos="591820" algn="l"/>
              </a:tabLst>
            </a:pPr>
            <a:r>
              <a:rPr sz="3000" spc="-20" dirty="0">
                <a:latin typeface="Calibri"/>
                <a:cs typeface="Calibri"/>
              </a:rPr>
              <a:t>likely </a:t>
            </a:r>
            <a:r>
              <a:rPr sz="3000" spc="-10" dirty="0">
                <a:latin typeface="Calibri"/>
                <a:cs typeface="Calibri"/>
              </a:rPr>
              <a:t>to</a:t>
            </a:r>
            <a:r>
              <a:rPr sz="3000" spc="10" dirty="0">
                <a:latin typeface="Calibri"/>
                <a:cs typeface="Calibri"/>
              </a:rPr>
              <a:t> </a:t>
            </a:r>
            <a:r>
              <a:rPr sz="3000" spc="-10" dirty="0">
                <a:latin typeface="Calibri"/>
                <a:cs typeface="Calibri"/>
              </a:rPr>
              <a:t>release,</a:t>
            </a:r>
            <a:endParaRPr sz="3000">
              <a:latin typeface="Calibri"/>
              <a:cs typeface="Calibri"/>
            </a:endParaRPr>
          </a:p>
          <a:p>
            <a:pPr marL="588645" indent="-576580">
              <a:lnSpc>
                <a:spcPct val="100000"/>
              </a:lnSpc>
              <a:spcBef>
                <a:spcPts val="359"/>
              </a:spcBef>
              <a:buAutoNum type="romanLcParenBoth"/>
              <a:tabLst>
                <a:tab pos="589280" algn="l"/>
              </a:tabLst>
            </a:pPr>
            <a:r>
              <a:rPr sz="3000" dirty="0">
                <a:latin typeface="Calibri"/>
                <a:cs typeface="Calibri"/>
              </a:rPr>
              <a:t>and</a:t>
            </a:r>
            <a:r>
              <a:rPr sz="3000" spc="-10" dirty="0">
                <a:latin typeface="Calibri"/>
                <a:cs typeface="Calibri"/>
              </a:rPr>
              <a:t> release.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ct val="9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latin typeface="Calibri"/>
                <a:cs typeface="Calibri"/>
              </a:rPr>
              <a:t>For </a:t>
            </a:r>
            <a:r>
              <a:rPr sz="3000" dirty="0">
                <a:latin typeface="Calibri"/>
                <a:cs typeface="Calibri"/>
              </a:rPr>
              <a:t>each </a:t>
            </a:r>
            <a:r>
              <a:rPr sz="3000" spc="-35" dirty="0">
                <a:latin typeface="Calibri"/>
                <a:cs typeface="Calibri"/>
              </a:rPr>
              <a:t>category, </a:t>
            </a:r>
            <a:r>
              <a:rPr sz="3000" spc="-15" dirty="0">
                <a:latin typeface="Calibri"/>
                <a:cs typeface="Calibri"/>
              </a:rPr>
              <a:t>appropriate </a:t>
            </a:r>
            <a:r>
              <a:rPr sz="3000" dirty="0">
                <a:latin typeface="Calibri"/>
                <a:cs typeface="Calibri"/>
              </a:rPr>
              <a:t>actions </a:t>
            </a:r>
            <a:r>
              <a:rPr sz="3000" spc="-5" dirty="0">
                <a:latin typeface="Calibri"/>
                <a:cs typeface="Calibri"/>
              </a:rPr>
              <a:t>need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5" dirty="0">
                <a:latin typeface="Calibri"/>
                <a:cs typeface="Calibri"/>
              </a:rPr>
              <a:t>be  </a:t>
            </a:r>
            <a:r>
              <a:rPr sz="3000" spc="-25" dirty="0">
                <a:latin typeface="Calibri"/>
                <a:cs typeface="Calibri"/>
              </a:rPr>
              <a:t>taken </a:t>
            </a:r>
            <a:r>
              <a:rPr sz="3000" spc="-10" dirty="0">
                <a:latin typeface="Calibri"/>
                <a:cs typeface="Calibri"/>
              </a:rPr>
              <a:t>by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5" dirty="0">
                <a:latin typeface="Calibri"/>
                <a:cs typeface="Calibri"/>
              </a:rPr>
              <a:t>manager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spc="-10" dirty="0">
                <a:latin typeface="Calibri"/>
                <a:cs typeface="Calibri"/>
              </a:rPr>
              <a:t>help employee </a:t>
            </a:r>
            <a:r>
              <a:rPr sz="3000" spc="-5" dirty="0">
                <a:latin typeface="Calibri"/>
                <a:cs typeface="Calibri"/>
              </a:rPr>
              <a:t>and  </a:t>
            </a:r>
            <a:r>
              <a:rPr sz="3000" spc="-40" dirty="0">
                <a:latin typeface="Calibri"/>
                <a:cs typeface="Calibri"/>
              </a:rPr>
              <a:t>employer.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0415" y="288651"/>
            <a:ext cx="7972147" cy="62675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97865"/>
            <a:ext cx="7835265" cy="545846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marR="720090" indent="-32384">
              <a:lnSpc>
                <a:spcPts val="2590"/>
              </a:lnSpc>
              <a:spcBef>
                <a:spcPts val="725"/>
              </a:spcBef>
            </a:pPr>
            <a:r>
              <a:rPr sz="2700" spc="-15" dirty="0">
                <a:latin typeface="Calibri"/>
                <a:cs typeface="Calibri"/>
              </a:rPr>
              <a:t>By investing </a:t>
            </a:r>
            <a:r>
              <a:rPr sz="2700" dirty="0">
                <a:latin typeface="Calibri"/>
                <a:cs typeface="Calibri"/>
              </a:rPr>
              <a:t>in a </a:t>
            </a:r>
            <a:r>
              <a:rPr sz="2700" spc="-15" dirty="0">
                <a:latin typeface="Calibri"/>
                <a:cs typeface="Calibri"/>
              </a:rPr>
              <a:t>test organization </a:t>
            </a:r>
            <a:r>
              <a:rPr sz="2700" dirty="0">
                <a:latin typeface="Calibri"/>
                <a:cs typeface="Calibri"/>
              </a:rPr>
              <a:t>a </a:t>
            </a:r>
            <a:r>
              <a:rPr sz="2700" spc="-15" dirty="0">
                <a:latin typeface="Calibri"/>
                <a:cs typeface="Calibri"/>
              </a:rPr>
              <a:t>company </a:t>
            </a:r>
            <a:r>
              <a:rPr sz="2700" spc="-5" dirty="0">
                <a:latin typeface="Calibri"/>
                <a:cs typeface="Calibri"/>
              </a:rPr>
              <a:t>has  </a:t>
            </a:r>
            <a:r>
              <a:rPr sz="2700" dirty="0">
                <a:latin typeface="Calibri"/>
                <a:cs typeface="Calibri"/>
              </a:rPr>
              <a:t>access </a:t>
            </a:r>
            <a:r>
              <a:rPr sz="2700" spc="-15" dirty="0">
                <a:latin typeface="Calibri"/>
                <a:cs typeface="Calibri"/>
              </a:rPr>
              <a:t>to </a:t>
            </a:r>
            <a:r>
              <a:rPr sz="2700" dirty="0">
                <a:latin typeface="Calibri"/>
                <a:cs typeface="Calibri"/>
              </a:rPr>
              <a:t>a </a:t>
            </a:r>
            <a:r>
              <a:rPr sz="2700" spc="-15" dirty="0">
                <a:latin typeface="Calibri"/>
                <a:cs typeface="Calibri"/>
              </a:rPr>
              <a:t>group </a:t>
            </a:r>
            <a:r>
              <a:rPr sz="2700" dirty="0">
                <a:latin typeface="Calibri"/>
                <a:cs typeface="Calibri"/>
              </a:rPr>
              <a:t>of </a:t>
            </a:r>
            <a:r>
              <a:rPr sz="2700" spc="-5" dirty="0">
                <a:latin typeface="Calibri"/>
                <a:cs typeface="Calibri"/>
              </a:rPr>
              <a:t>specialists </a:t>
            </a:r>
            <a:r>
              <a:rPr sz="2700" dirty="0">
                <a:latin typeface="Calibri"/>
                <a:cs typeface="Calibri"/>
              </a:rPr>
              <a:t>who </a:t>
            </a:r>
            <a:r>
              <a:rPr sz="2700" spc="-20" dirty="0">
                <a:latin typeface="Calibri"/>
                <a:cs typeface="Calibri"/>
              </a:rPr>
              <a:t>have </a:t>
            </a:r>
            <a:r>
              <a:rPr sz="2700" dirty="0">
                <a:latin typeface="Calibri"/>
                <a:cs typeface="Calibri"/>
              </a:rPr>
              <a:t>the  </a:t>
            </a:r>
            <a:r>
              <a:rPr sz="2700" spc="-5" dirty="0">
                <a:latin typeface="Calibri"/>
                <a:cs typeface="Calibri"/>
              </a:rPr>
              <a:t>responsibilities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5" dirty="0">
                <a:latin typeface="Calibri"/>
                <a:cs typeface="Calibri"/>
              </a:rPr>
              <a:t>motivation</a:t>
            </a:r>
            <a:r>
              <a:rPr sz="2700" spc="-60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to: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50">
              <a:latin typeface="Calibri"/>
              <a:cs typeface="Calibri"/>
            </a:endParaRPr>
          </a:p>
          <a:p>
            <a:pPr marL="261620" indent="-249554">
              <a:lnSpc>
                <a:spcPct val="100000"/>
              </a:lnSpc>
              <a:spcBef>
                <a:spcPts val="5"/>
              </a:spcBef>
              <a:buChar char="•"/>
              <a:tabLst>
                <a:tab pos="262255" algn="l"/>
              </a:tabLst>
            </a:pPr>
            <a:r>
              <a:rPr sz="2700" spc="-10" dirty="0">
                <a:latin typeface="Calibri"/>
                <a:cs typeface="Calibri"/>
              </a:rPr>
              <a:t>maintain testing </a:t>
            </a:r>
            <a:r>
              <a:rPr sz="2700" spc="-5" dirty="0">
                <a:latin typeface="Calibri"/>
                <a:cs typeface="Calibri"/>
              </a:rPr>
              <a:t>policy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spc="-15" dirty="0">
                <a:latin typeface="Calibri"/>
                <a:cs typeface="Calibri"/>
              </a:rPr>
              <a:t>statements;</a:t>
            </a:r>
            <a:endParaRPr sz="2700">
              <a:latin typeface="Calibri"/>
              <a:cs typeface="Calibri"/>
            </a:endParaRPr>
          </a:p>
          <a:p>
            <a:pPr marL="340360" lvl="1" indent="-250190">
              <a:lnSpc>
                <a:spcPct val="100000"/>
              </a:lnSpc>
              <a:buChar char="•"/>
              <a:tabLst>
                <a:tab pos="340360" algn="l"/>
              </a:tabLst>
            </a:pPr>
            <a:r>
              <a:rPr sz="2700" spc="-5" dirty="0">
                <a:latin typeface="Calibri"/>
                <a:cs typeface="Calibri"/>
              </a:rPr>
              <a:t>plan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10" dirty="0">
                <a:latin typeface="Calibri"/>
                <a:cs typeface="Calibri"/>
              </a:rPr>
              <a:t>testing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efforts;</a:t>
            </a:r>
            <a:endParaRPr sz="2700">
              <a:latin typeface="Calibri"/>
              <a:cs typeface="Calibri"/>
            </a:endParaRPr>
          </a:p>
          <a:p>
            <a:pPr marL="355600" marR="276225" lvl="1" indent="-265430">
              <a:lnSpc>
                <a:spcPts val="2590"/>
              </a:lnSpc>
              <a:spcBef>
                <a:spcPts val="630"/>
              </a:spcBef>
              <a:buChar char="•"/>
              <a:tabLst>
                <a:tab pos="340360" algn="l"/>
              </a:tabLst>
            </a:pPr>
            <a:r>
              <a:rPr sz="2700" spc="-5" dirty="0">
                <a:latin typeface="Calibri"/>
                <a:cs typeface="Calibri"/>
              </a:rPr>
              <a:t>monitor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5" dirty="0">
                <a:latin typeface="Calibri"/>
                <a:cs typeface="Calibri"/>
              </a:rPr>
              <a:t>track </a:t>
            </a:r>
            <a:r>
              <a:rPr sz="2700" spc="-10" dirty="0">
                <a:latin typeface="Calibri"/>
                <a:cs typeface="Calibri"/>
              </a:rPr>
              <a:t>testing </a:t>
            </a:r>
            <a:r>
              <a:rPr sz="2700" spc="-20" dirty="0">
                <a:latin typeface="Calibri"/>
                <a:cs typeface="Calibri"/>
              </a:rPr>
              <a:t>efforts </a:t>
            </a:r>
            <a:r>
              <a:rPr sz="2700" spc="-5" dirty="0">
                <a:latin typeface="Calibri"/>
                <a:cs typeface="Calibri"/>
              </a:rPr>
              <a:t>so </a:t>
            </a:r>
            <a:r>
              <a:rPr sz="2700" spc="-10" dirty="0">
                <a:latin typeface="Calibri"/>
                <a:cs typeface="Calibri"/>
              </a:rPr>
              <a:t>that </a:t>
            </a:r>
            <a:r>
              <a:rPr sz="2700" spc="-5" dirty="0">
                <a:latin typeface="Calibri"/>
                <a:cs typeface="Calibri"/>
              </a:rPr>
              <a:t>they </a:t>
            </a:r>
            <a:r>
              <a:rPr sz="2700" spc="-15" dirty="0">
                <a:latin typeface="Calibri"/>
                <a:cs typeface="Calibri"/>
              </a:rPr>
              <a:t>are </a:t>
            </a:r>
            <a:r>
              <a:rPr sz="2700" spc="-5" dirty="0">
                <a:latin typeface="Calibri"/>
                <a:cs typeface="Calibri"/>
              </a:rPr>
              <a:t>on  </a:t>
            </a:r>
            <a:r>
              <a:rPr sz="2700" dirty="0">
                <a:latin typeface="Calibri"/>
                <a:cs typeface="Calibri"/>
              </a:rPr>
              <a:t>time and within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budget;</a:t>
            </a:r>
            <a:endParaRPr sz="2700">
              <a:latin typeface="Calibri"/>
              <a:cs typeface="Calibri"/>
            </a:endParaRPr>
          </a:p>
          <a:p>
            <a:pPr marL="340360" lvl="1" indent="-250190">
              <a:lnSpc>
                <a:spcPct val="100000"/>
              </a:lnSpc>
              <a:spcBef>
                <a:spcPts val="25"/>
              </a:spcBef>
              <a:buChar char="•"/>
              <a:tabLst>
                <a:tab pos="340360" algn="l"/>
              </a:tabLst>
            </a:pPr>
            <a:r>
              <a:rPr sz="2700" spc="-10" dirty="0">
                <a:latin typeface="Calibri"/>
                <a:cs typeface="Calibri"/>
              </a:rPr>
              <a:t>measure </a:t>
            </a:r>
            <a:r>
              <a:rPr sz="2700" spc="-15" dirty="0">
                <a:latin typeface="Calibri"/>
                <a:cs typeface="Calibri"/>
              </a:rPr>
              <a:t>process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5" dirty="0">
                <a:latin typeface="Calibri"/>
                <a:cs typeface="Calibri"/>
              </a:rPr>
              <a:t>product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attributes;</a:t>
            </a:r>
            <a:endParaRPr sz="2700">
              <a:latin typeface="Calibri"/>
              <a:cs typeface="Calibri"/>
            </a:endParaRPr>
          </a:p>
          <a:p>
            <a:pPr marL="262890" marR="263525" indent="-262890">
              <a:lnSpc>
                <a:spcPts val="2590"/>
              </a:lnSpc>
              <a:spcBef>
                <a:spcPts val="630"/>
              </a:spcBef>
              <a:buChar char="•"/>
              <a:tabLst>
                <a:tab pos="262890" algn="l"/>
              </a:tabLst>
            </a:pPr>
            <a:r>
              <a:rPr sz="2700" spc="-15" dirty="0">
                <a:latin typeface="Calibri"/>
                <a:cs typeface="Calibri"/>
              </a:rPr>
              <a:t>provide </a:t>
            </a:r>
            <a:r>
              <a:rPr sz="2700" spc="-5" dirty="0">
                <a:latin typeface="Calibri"/>
                <a:cs typeface="Calibri"/>
              </a:rPr>
              <a:t>management </a:t>
            </a:r>
            <a:r>
              <a:rPr sz="2700" dirty="0">
                <a:latin typeface="Calibri"/>
                <a:cs typeface="Calibri"/>
              </a:rPr>
              <a:t>with </a:t>
            </a:r>
            <a:r>
              <a:rPr sz="2700" spc="-5" dirty="0">
                <a:latin typeface="Calibri"/>
                <a:cs typeface="Calibri"/>
              </a:rPr>
              <a:t>independent </a:t>
            </a:r>
            <a:r>
              <a:rPr sz="2700" spc="-15" dirty="0">
                <a:latin typeface="Calibri"/>
                <a:cs typeface="Calibri"/>
              </a:rPr>
              <a:t>product</a:t>
            </a:r>
            <a:r>
              <a:rPr sz="2700" spc="-13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and  </a:t>
            </a:r>
            <a:r>
              <a:rPr sz="2700" spc="-15" dirty="0">
                <a:latin typeface="Calibri"/>
                <a:cs typeface="Calibri"/>
              </a:rPr>
              <a:t>process </a:t>
            </a:r>
            <a:r>
              <a:rPr sz="2700" spc="-5" dirty="0">
                <a:latin typeface="Calibri"/>
                <a:cs typeface="Calibri"/>
              </a:rPr>
              <a:t>quality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information;</a:t>
            </a:r>
            <a:endParaRPr sz="2700">
              <a:latin typeface="Calibri"/>
              <a:cs typeface="Calibri"/>
            </a:endParaRPr>
          </a:p>
          <a:p>
            <a:pPr marL="340360" lvl="1" indent="-250190">
              <a:lnSpc>
                <a:spcPct val="100000"/>
              </a:lnSpc>
              <a:spcBef>
                <a:spcPts val="20"/>
              </a:spcBef>
              <a:buChar char="•"/>
              <a:tabLst>
                <a:tab pos="340360" algn="l"/>
              </a:tabLst>
            </a:pPr>
            <a:r>
              <a:rPr sz="2700" spc="-5" dirty="0">
                <a:latin typeface="Calibri"/>
                <a:cs typeface="Calibri"/>
              </a:rPr>
              <a:t>design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25" dirty="0">
                <a:latin typeface="Calibri"/>
                <a:cs typeface="Calibri"/>
              </a:rPr>
              <a:t>execute </a:t>
            </a:r>
            <a:r>
              <a:rPr sz="2700" spc="-15" dirty="0">
                <a:latin typeface="Calibri"/>
                <a:cs typeface="Calibri"/>
              </a:rPr>
              <a:t>tests </a:t>
            </a:r>
            <a:r>
              <a:rPr sz="2700" dirty="0">
                <a:latin typeface="Calibri"/>
                <a:cs typeface="Calibri"/>
              </a:rPr>
              <a:t>with </a:t>
            </a:r>
            <a:r>
              <a:rPr sz="2700" spc="-5" dirty="0">
                <a:latin typeface="Calibri"/>
                <a:cs typeface="Calibri"/>
              </a:rPr>
              <a:t>no </a:t>
            </a:r>
            <a:r>
              <a:rPr sz="2700" spc="-10" dirty="0">
                <a:latin typeface="Calibri"/>
                <a:cs typeface="Calibri"/>
              </a:rPr>
              <a:t>duplication </a:t>
            </a:r>
            <a:r>
              <a:rPr sz="2700" spc="-5" dirty="0">
                <a:latin typeface="Calibri"/>
                <a:cs typeface="Calibri"/>
              </a:rPr>
              <a:t>of</a:t>
            </a:r>
            <a:r>
              <a:rPr sz="2700" spc="-10" dirty="0">
                <a:latin typeface="Calibri"/>
                <a:cs typeface="Calibri"/>
              </a:rPr>
              <a:t> </a:t>
            </a:r>
            <a:r>
              <a:rPr sz="2700" spc="-20" dirty="0">
                <a:latin typeface="Calibri"/>
                <a:cs typeface="Calibri"/>
              </a:rPr>
              <a:t>effort;</a:t>
            </a:r>
            <a:endParaRPr sz="2700">
              <a:latin typeface="Calibri"/>
              <a:cs typeface="Calibri"/>
            </a:endParaRPr>
          </a:p>
          <a:p>
            <a:pPr marL="340360" lvl="1" indent="-250190">
              <a:lnSpc>
                <a:spcPct val="100000"/>
              </a:lnSpc>
              <a:buChar char="•"/>
              <a:tabLst>
                <a:tab pos="340360" algn="l"/>
              </a:tabLst>
            </a:pPr>
            <a:r>
              <a:rPr sz="2700" spc="-10" dirty="0">
                <a:latin typeface="Calibri"/>
                <a:cs typeface="Calibri"/>
              </a:rPr>
              <a:t>automate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testing;</a:t>
            </a:r>
            <a:endParaRPr sz="2700">
              <a:latin typeface="Calibri"/>
              <a:cs typeface="Calibri"/>
            </a:endParaRPr>
          </a:p>
          <a:p>
            <a:pPr marL="340360" lvl="1" indent="-250190">
              <a:lnSpc>
                <a:spcPct val="100000"/>
              </a:lnSpc>
              <a:spcBef>
                <a:spcPts val="5"/>
              </a:spcBef>
              <a:buChar char="•"/>
              <a:tabLst>
                <a:tab pos="340360" algn="l"/>
              </a:tabLst>
            </a:pPr>
            <a:r>
              <a:rPr sz="2700" spc="-10" dirty="0">
                <a:latin typeface="Calibri"/>
                <a:cs typeface="Calibri"/>
              </a:rPr>
              <a:t>participate </a:t>
            </a:r>
            <a:r>
              <a:rPr sz="2700" dirty="0">
                <a:latin typeface="Calibri"/>
                <a:cs typeface="Calibri"/>
              </a:rPr>
              <a:t>in </a:t>
            </a:r>
            <a:r>
              <a:rPr sz="2700" spc="-15" dirty="0">
                <a:latin typeface="Calibri"/>
                <a:cs typeface="Calibri"/>
              </a:rPr>
              <a:t>reviews to </a:t>
            </a:r>
            <a:r>
              <a:rPr sz="2700" spc="-10" dirty="0">
                <a:latin typeface="Calibri"/>
                <a:cs typeface="Calibri"/>
              </a:rPr>
              <a:t>insure </a:t>
            </a:r>
            <a:r>
              <a:rPr sz="2700" spc="-5" dirty="0">
                <a:latin typeface="Calibri"/>
                <a:cs typeface="Calibri"/>
              </a:rPr>
              <a:t>quality; </a:t>
            </a:r>
            <a:r>
              <a:rPr sz="2700" spc="-15" dirty="0">
                <a:latin typeface="Calibri"/>
                <a:cs typeface="Calibri"/>
              </a:rPr>
              <a:t>are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meet.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4702" y="461899"/>
            <a:ext cx="74498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latin typeface="Calibri"/>
                <a:cs typeface="Calibri"/>
              </a:rPr>
              <a:t>The duties </a:t>
            </a:r>
            <a:r>
              <a:rPr sz="4400" b="0" spc="5" dirty="0">
                <a:latin typeface="Calibri"/>
                <a:cs typeface="Calibri"/>
              </a:rPr>
              <a:t>of </a:t>
            </a:r>
            <a:r>
              <a:rPr sz="4400" b="0" dirty="0">
                <a:latin typeface="Calibri"/>
                <a:cs typeface="Calibri"/>
              </a:rPr>
              <a:t>the </a:t>
            </a:r>
            <a:r>
              <a:rPr sz="4400" b="0" spc="-15" dirty="0">
                <a:latin typeface="Calibri"/>
                <a:cs typeface="Calibri"/>
              </a:rPr>
              <a:t>team</a:t>
            </a:r>
            <a:r>
              <a:rPr sz="4400" b="0" spc="-60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members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68616" y="2129027"/>
            <a:ext cx="4157051" cy="39582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26794"/>
            <a:ext cx="796925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latin typeface="Calibri"/>
                <a:cs typeface="Calibri"/>
              </a:rPr>
              <a:t>At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5" dirty="0">
                <a:latin typeface="Calibri"/>
                <a:cs typeface="Calibri"/>
              </a:rPr>
              <a:t>top </a:t>
            </a:r>
            <a:r>
              <a:rPr sz="3000" spc="-10" dirty="0">
                <a:latin typeface="Calibri"/>
                <a:cs typeface="Calibri"/>
              </a:rPr>
              <a:t>level </a:t>
            </a:r>
            <a:r>
              <a:rPr sz="3000" spc="-15" dirty="0">
                <a:latin typeface="Calibri"/>
                <a:cs typeface="Calibri"/>
              </a:rPr>
              <a:t>are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general organizational</a:t>
            </a:r>
            <a:r>
              <a:rPr sz="30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goals</a:t>
            </a:r>
            <a:r>
              <a:rPr sz="3000" spc="-5" dirty="0">
                <a:latin typeface="Calibri"/>
                <a:cs typeface="Calibri"/>
              </a:rPr>
              <a:t>.</a:t>
            </a:r>
            <a:endParaRPr sz="3000">
              <a:latin typeface="Calibri"/>
              <a:cs typeface="Calibri"/>
            </a:endParaRPr>
          </a:p>
          <a:p>
            <a:pPr marL="355600" marR="390525" indent="-342900">
              <a:lnSpc>
                <a:spcPts val="2880"/>
              </a:lnSpc>
              <a:spcBef>
                <a:spcPts val="6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latin typeface="Calibri"/>
                <a:cs typeface="Calibri"/>
              </a:rPr>
              <a:t>There are </a:t>
            </a:r>
            <a:r>
              <a:rPr sz="3000" spc="-15" dirty="0">
                <a:solidFill>
                  <a:srgbClr val="FF0000"/>
                </a:solidFill>
                <a:latin typeface="Calibri"/>
                <a:cs typeface="Calibri"/>
              </a:rPr>
              <a:t>intermediate-level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goals </a:t>
            </a:r>
            <a:r>
              <a:rPr sz="3000" spc="-10" dirty="0">
                <a:latin typeface="Calibri"/>
                <a:cs typeface="Calibri"/>
              </a:rPr>
              <a:t>that </a:t>
            </a:r>
            <a:r>
              <a:rPr sz="3000" spc="-20" dirty="0">
                <a:latin typeface="Calibri"/>
                <a:cs typeface="Calibri"/>
              </a:rPr>
              <a:t>may </a:t>
            </a:r>
            <a:r>
              <a:rPr sz="3000" spc="-5" dirty="0">
                <a:latin typeface="Calibri"/>
                <a:cs typeface="Calibri"/>
              </a:rPr>
              <a:t>be  associated </a:t>
            </a:r>
            <a:r>
              <a:rPr sz="3000" dirty="0">
                <a:latin typeface="Calibri"/>
                <a:cs typeface="Calibri"/>
              </a:rPr>
              <a:t>with a </a:t>
            </a:r>
            <a:r>
              <a:rPr sz="3000" spc="-5" dirty="0">
                <a:latin typeface="Calibri"/>
                <a:cs typeface="Calibri"/>
              </a:rPr>
              <a:t>particular </a:t>
            </a:r>
            <a:r>
              <a:rPr sz="3000" spc="-15" dirty="0">
                <a:latin typeface="Calibri"/>
                <a:cs typeface="Calibri"/>
              </a:rPr>
              <a:t>organizational  </a:t>
            </a:r>
            <a:r>
              <a:rPr sz="3000" spc="-5" dirty="0">
                <a:latin typeface="Calibri"/>
                <a:cs typeface="Calibri"/>
              </a:rPr>
              <a:t>functional</a:t>
            </a:r>
            <a:r>
              <a:rPr sz="3000" spc="-1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unit.</a:t>
            </a:r>
            <a:endParaRPr sz="3000">
              <a:latin typeface="Calibri"/>
              <a:cs typeface="Calibri"/>
            </a:endParaRPr>
          </a:p>
          <a:p>
            <a:pPr marL="355600" marR="643890" indent="-342900">
              <a:lnSpc>
                <a:spcPts val="2880"/>
              </a:lnSpc>
              <a:spcBef>
                <a:spcPts val="725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dirty="0"/>
              <a:t>	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Individual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projects </a:t>
            </a:r>
            <a:r>
              <a:rPr sz="3000" spc="-25" dirty="0">
                <a:solidFill>
                  <a:srgbClr val="FF0000"/>
                </a:solidFill>
                <a:latin typeface="Calibri"/>
                <a:cs typeface="Calibri"/>
              </a:rPr>
              <a:t>have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specific goals</a:t>
            </a:r>
            <a:r>
              <a:rPr sz="3000" spc="-5" dirty="0">
                <a:latin typeface="Calibri"/>
                <a:cs typeface="Calibri"/>
              </a:rPr>
              <a:t>. These  usually </a:t>
            </a:r>
            <a:r>
              <a:rPr sz="3000" spc="-15" dirty="0">
                <a:latin typeface="Calibri"/>
                <a:cs typeface="Calibri"/>
              </a:rPr>
              <a:t>reflect organizational</a:t>
            </a:r>
            <a:r>
              <a:rPr sz="3000" spc="25" dirty="0">
                <a:latin typeface="Calibri"/>
                <a:cs typeface="Calibri"/>
              </a:rPr>
              <a:t> </a:t>
            </a:r>
            <a:r>
              <a:rPr sz="3000" spc="-15" dirty="0">
                <a:latin typeface="Calibri"/>
                <a:cs typeface="Calibri"/>
              </a:rPr>
              <a:t>goals.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745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dirty="0"/>
              <a:t>	</a:t>
            </a:r>
            <a:r>
              <a:rPr sz="3000" spc="-15" dirty="0">
                <a:latin typeface="Calibri"/>
                <a:cs typeface="Calibri"/>
              </a:rPr>
              <a:t>There are </a:t>
            </a:r>
            <a:r>
              <a:rPr sz="3000" spc="-10" dirty="0">
                <a:solidFill>
                  <a:srgbClr val="FF0000"/>
                </a:solidFill>
                <a:latin typeface="Calibri"/>
                <a:cs typeface="Calibri"/>
              </a:rPr>
              <a:t>personal-level goals </a:t>
            </a:r>
            <a:r>
              <a:rPr sz="3000" dirty="0">
                <a:latin typeface="Calibri"/>
                <a:cs typeface="Calibri"/>
              </a:rPr>
              <a:t>as </a:t>
            </a:r>
            <a:r>
              <a:rPr sz="3000" spc="-10" dirty="0">
                <a:latin typeface="Calibri"/>
                <a:cs typeface="Calibri"/>
              </a:rPr>
              <a:t>well. </a:t>
            </a:r>
            <a:r>
              <a:rPr sz="3000" spc="-15" dirty="0">
                <a:latin typeface="Calibri"/>
                <a:cs typeface="Calibri"/>
              </a:rPr>
              <a:t>Each  </a:t>
            </a:r>
            <a:r>
              <a:rPr sz="3000" spc="-5" dirty="0">
                <a:latin typeface="Calibri"/>
                <a:cs typeface="Calibri"/>
              </a:rPr>
              <a:t>individual </a:t>
            </a:r>
            <a:r>
              <a:rPr sz="3000" dirty="0">
                <a:latin typeface="Calibri"/>
                <a:cs typeface="Calibri"/>
              </a:rPr>
              <a:t>in an </a:t>
            </a:r>
            <a:r>
              <a:rPr sz="3000" spc="-15" dirty="0">
                <a:latin typeface="Calibri"/>
                <a:cs typeface="Calibri"/>
              </a:rPr>
              <a:t>organization </a:t>
            </a:r>
            <a:r>
              <a:rPr sz="3000" spc="-5" dirty="0">
                <a:latin typeface="Calibri"/>
                <a:cs typeface="Calibri"/>
              </a:rPr>
              <a:t>has </a:t>
            </a:r>
            <a:r>
              <a:rPr sz="3000" dirty="0">
                <a:latin typeface="Calibri"/>
                <a:cs typeface="Calibri"/>
              </a:rPr>
              <a:t>a </a:t>
            </a:r>
            <a:r>
              <a:rPr sz="3000" spc="-5" dirty="0">
                <a:latin typeface="Calibri"/>
                <a:cs typeface="Calibri"/>
              </a:rPr>
              <a:t>set of goals </a:t>
            </a:r>
            <a:r>
              <a:rPr sz="3000" spc="-25" dirty="0">
                <a:latin typeface="Calibri"/>
                <a:cs typeface="Calibri"/>
              </a:rPr>
              <a:t>for  </a:t>
            </a:r>
            <a:r>
              <a:rPr sz="3000" spc="-10" dirty="0">
                <a:latin typeface="Calibri"/>
                <a:cs typeface="Calibri"/>
              </a:rPr>
              <a:t>self-improvement </a:t>
            </a:r>
            <a:r>
              <a:rPr sz="3000" spc="-5" dirty="0">
                <a:latin typeface="Calibri"/>
                <a:cs typeface="Calibri"/>
              </a:rPr>
              <a:t>so </a:t>
            </a:r>
            <a:r>
              <a:rPr sz="3000" spc="-10" dirty="0">
                <a:latin typeface="Calibri"/>
                <a:cs typeface="Calibri"/>
              </a:rPr>
              <a:t>that </a:t>
            </a:r>
            <a:r>
              <a:rPr sz="3000" spc="-5" dirty="0">
                <a:latin typeface="Calibri"/>
                <a:cs typeface="Calibri"/>
              </a:rPr>
              <a:t>he or </a:t>
            </a:r>
            <a:r>
              <a:rPr sz="3000" dirty="0">
                <a:latin typeface="Calibri"/>
                <a:cs typeface="Calibri"/>
              </a:rPr>
              <a:t>she </a:t>
            </a:r>
            <a:r>
              <a:rPr sz="3000" spc="-10" dirty="0">
                <a:latin typeface="Calibri"/>
                <a:cs typeface="Calibri"/>
              </a:rPr>
              <a:t>can more  </a:t>
            </a:r>
            <a:r>
              <a:rPr sz="3000" spc="-20" dirty="0">
                <a:latin typeface="Calibri"/>
                <a:cs typeface="Calibri"/>
              </a:rPr>
              <a:t>effectively </a:t>
            </a:r>
            <a:r>
              <a:rPr sz="3000" spc="-10" dirty="0">
                <a:latin typeface="Calibri"/>
                <a:cs typeface="Calibri"/>
              </a:rPr>
              <a:t>contribute </a:t>
            </a:r>
            <a:r>
              <a:rPr sz="3000" spc="-15" dirty="0">
                <a:latin typeface="Calibri"/>
                <a:cs typeface="Calibri"/>
              </a:rPr>
              <a:t>to </a:t>
            </a:r>
            <a:r>
              <a:rPr sz="3000" dirty="0">
                <a:latin typeface="Calibri"/>
                <a:cs typeface="Calibri"/>
              </a:rPr>
              <a:t>the </a:t>
            </a:r>
            <a:r>
              <a:rPr sz="3000" spc="-10" dirty="0">
                <a:latin typeface="Calibri"/>
                <a:cs typeface="Calibri"/>
              </a:rPr>
              <a:t>project, </a:t>
            </a:r>
            <a:r>
              <a:rPr sz="3000" spc="-5" dirty="0">
                <a:latin typeface="Calibri"/>
                <a:cs typeface="Calibri"/>
              </a:rPr>
              <a:t>functional  unit, </a:t>
            </a:r>
            <a:r>
              <a:rPr sz="3000" dirty="0">
                <a:latin typeface="Calibri"/>
                <a:cs typeface="Calibri"/>
              </a:rPr>
              <a:t>and </a:t>
            </a:r>
            <a:r>
              <a:rPr sz="3000" spc="-15" dirty="0">
                <a:latin typeface="Calibri"/>
                <a:cs typeface="Calibri"/>
              </a:rPr>
              <a:t>organization </a:t>
            </a:r>
            <a:r>
              <a:rPr sz="3000" dirty="0">
                <a:latin typeface="Calibri"/>
                <a:cs typeface="Calibri"/>
              </a:rPr>
              <a:t>as a</a:t>
            </a:r>
            <a:r>
              <a:rPr sz="3000" spc="-20" dirty="0">
                <a:latin typeface="Calibri"/>
                <a:cs typeface="Calibri"/>
              </a:rPr>
              <a:t> </a:t>
            </a:r>
            <a:r>
              <a:rPr sz="3000" spc="-5" dirty="0">
                <a:latin typeface="Calibri"/>
                <a:cs typeface="Calibri"/>
              </a:rPr>
              <a:t>whole.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4702" y="461899"/>
            <a:ext cx="74498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" dirty="0">
                <a:latin typeface="Calibri"/>
                <a:cs typeface="Calibri"/>
              </a:rPr>
              <a:t>The duties </a:t>
            </a:r>
            <a:r>
              <a:rPr sz="4400" b="0" spc="5" dirty="0">
                <a:latin typeface="Calibri"/>
                <a:cs typeface="Calibri"/>
              </a:rPr>
              <a:t>of </a:t>
            </a:r>
            <a:r>
              <a:rPr sz="4400" b="0" dirty="0">
                <a:latin typeface="Calibri"/>
                <a:cs typeface="Calibri"/>
              </a:rPr>
              <a:t>the </a:t>
            </a:r>
            <a:r>
              <a:rPr sz="4400" b="0" spc="-15" dirty="0">
                <a:latin typeface="Calibri"/>
                <a:cs typeface="Calibri"/>
              </a:rPr>
              <a:t>team</a:t>
            </a:r>
            <a:r>
              <a:rPr sz="4400" b="0" spc="-60" dirty="0">
                <a:latin typeface="Calibri"/>
                <a:cs typeface="Calibri"/>
              </a:rPr>
              <a:t> </a:t>
            </a:r>
            <a:r>
              <a:rPr sz="4400" b="0" spc="-10" dirty="0">
                <a:latin typeface="Calibri"/>
                <a:cs typeface="Calibri"/>
              </a:rPr>
              <a:t>members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29461"/>
            <a:ext cx="8064500" cy="43478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700" b="1" spc="-5" dirty="0">
                <a:latin typeface="Calibri"/>
                <a:cs typeface="Calibri"/>
              </a:rPr>
              <a:t>The </a:t>
            </a:r>
            <a:r>
              <a:rPr sz="2700" b="1" spc="-70" dirty="0">
                <a:latin typeface="Calibri"/>
                <a:cs typeface="Calibri"/>
              </a:rPr>
              <a:t>Test</a:t>
            </a:r>
            <a:r>
              <a:rPr sz="2700" b="1" spc="10" dirty="0">
                <a:latin typeface="Calibri"/>
                <a:cs typeface="Calibri"/>
              </a:rPr>
              <a:t> </a:t>
            </a:r>
            <a:r>
              <a:rPr sz="2700" b="1" spc="-10" dirty="0">
                <a:latin typeface="Calibri"/>
                <a:cs typeface="Calibri"/>
              </a:rPr>
              <a:t>Manager</a:t>
            </a:r>
            <a:endParaRPr sz="2700">
              <a:latin typeface="Calibri"/>
              <a:cs typeface="Calibri"/>
            </a:endParaRPr>
          </a:p>
          <a:p>
            <a:pPr marL="355600" marR="5080" indent="-342900">
              <a:lnSpc>
                <a:spcPts val="2920"/>
              </a:lnSpc>
              <a:spcBef>
                <a:spcPts val="6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latin typeface="Calibri"/>
                <a:cs typeface="Calibri"/>
              </a:rPr>
              <a:t>In </a:t>
            </a:r>
            <a:r>
              <a:rPr sz="2700" spc="-10" dirty="0">
                <a:latin typeface="Calibri"/>
                <a:cs typeface="Calibri"/>
              </a:rPr>
              <a:t>most </a:t>
            </a:r>
            <a:r>
              <a:rPr sz="2700" spc="-15" dirty="0">
                <a:latin typeface="Calibri"/>
                <a:cs typeface="Calibri"/>
              </a:rPr>
              <a:t>organizations </a:t>
            </a:r>
            <a:r>
              <a:rPr sz="2700" dirty="0">
                <a:latin typeface="Calibri"/>
                <a:cs typeface="Calibri"/>
              </a:rPr>
              <a:t>with a </a:t>
            </a:r>
            <a:r>
              <a:rPr sz="2700" spc="-10" dirty="0">
                <a:latin typeface="Calibri"/>
                <a:cs typeface="Calibri"/>
              </a:rPr>
              <a:t>testing </a:t>
            </a:r>
            <a:r>
              <a:rPr sz="2700" spc="-5" dirty="0">
                <a:latin typeface="Calibri"/>
                <a:cs typeface="Calibri"/>
              </a:rPr>
              <a:t>function,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20" dirty="0">
                <a:latin typeface="Calibri"/>
                <a:cs typeface="Calibri"/>
              </a:rPr>
              <a:t>test  </a:t>
            </a:r>
            <a:r>
              <a:rPr sz="2700" spc="-5" dirty="0">
                <a:latin typeface="Calibri"/>
                <a:cs typeface="Calibri"/>
              </a:rPr>
              <a:t>manager (or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10" dirty="0">
                <a:latin typeface="Calibri"/>
                <a:cs typeface="Calibri"/>
              </a:rPr>
              <a:t>director) </a:t>
            </a:r>
            <a:r>
              <a:rPr sz="2700" dirty="0">
                <a:latin typeface="Calibri"/>
                <a:cs typeface="Calibri"/>
              </a:rPr>
              <a:t>is </a:t>
            </a:r>
            <a:r>
              <a:rPr sz="2700" spc="-5" dirty="0">
                <a:latin typeface="Calibri"/>
                <a:cs typeface="Calibri"/>
              </a:rPr>
              <a:t>the </a:t>
            </a:r>
            <a:r>
              <a:rPr sz="2700" spc="-15" dirty="0">
                <a:latin typeface="Calibri"/>
                <a:cs typeface="Calibri"/>
              </a:rPr>
              <a:t>central person  </a:t>
            </a:r>
            <a:r>
              <a:rPr sz="2700" spc="-5" dirty="0">
                <a:latin typeface="Calibri"/>
                <a:cs typeface="Calibri"/>
              </a:rPr>
              <a:t>concerned </a:t>
            </a:r>
            <a:r>
              <a:rPr sz="2700" dirty="0">
                <a:latin typeface="Calibri"/>
                <a:cs typeface="Calibri"/>
              </a:rPr>
              <a:t>with all aspects </a:t>
            </a:r>
            <a:r>
              <a:rPr sz="2700" spc="-5" dirty="0">
                <a:latin typeface="Calibri"/>
                <a:cs typeface="Calibri"/>
              </a:rPr>
              <a:t>of </a:t>
            </a:r>
            <a:r>
              <a:rPr sz="2700" spc="-10" dirty="0">
                <a:latin typeface="Calibri"/>
                <a:cs typeface="Calibri"/>
              </a:rPr>
              <a:t>testing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5" dirty="0">
                <a:latin typeface="Calibri"/>
                <a:cs typeface="Calibri"/>
              </a:rPr>
              <a:t>quality</a:t>
            </a:r>
            <a:r>
              <a:rPr sz="2700" spc="-9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issues.</a:t>
            </a:r>
            <a:endParaRPr sz="2700">
              <a:latin typeface="Calibri"/>
              <a:cs typeface="Calibri"/>
            </a:endParaRPr>
          </a:p>
          <a:p>
            <a:pPr marL="355600" marR="40640" indent="-342900">
              <a:lnSpc>
                <a:spcPct val="90000"/>
              </a:lnSpc>
              <a:spcBef>
                <a:spcPts val="5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latin typeface="Calibri"/>
                <a:cs typeface="Calibri"/>
              </a:rPr>
              <a:t>The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5" dirty="0">
                <a:latin typeface="Calibri"/>
                <a:cs typeface="Calibri"/>
              </a:rPr>
              <a:t>manager </a:t>
            </a:r>
            <a:r>
              <a:rPr sz="2700" dirty="0">
                <a:latin typeface="Calibri"/>
                <a:cs typeface="Calibri"/>
              </a:rPr>
              <a:t>is </a:t>
            </a:r>
            <a:r>
              <a:rPr sz="2700" spc="-5" dirty="0">
                <a:latin typeface="Calibri"/>
                <a:cs typeface="Calibri"/>
              </a:rPr>
              <a:t>usually responsible </a:t>
            </a:r>
            <a:r>
              <a:rPr sz="2700" spc="-25" dirty="0">
                <a:latin typeface="Calibri"/>
                <a:cs typeface="Calibri"/>
              </a:rPr>
              <a:t>for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5" dirty="0">
                <a:latin typeface="Calibri"/>
                <a:cs typeface="Calibri"/>
              </a:rPr>
              <a:t>policy  </a:t>
            </a:r>
            <a:r>
              <a:rPr sz="2700" spc="5" dirty="0">
                <a:latin typeface="Calibri"/>
                <a:cs typeface="Calibri"/>
              </a:rPr>
              <a:t>making, </a:t>
            </a:r>
            <a:r>
              <a:rPr sz="2700" spc="-10" dirty="0">
                <a:latin typeface="Calibri"/>
                <a:cs typeface="Calibri"/>
              </a:rPr>
              <a:t>customer interaction,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dirty="0">
                <a:latin typeface="Calibri"/>
                <a:cs typeface="Calibri"/>
              </a:rPr>
              <a:t>planning, </a:t>
            </a:r>
            <a:r>
              <a:rPr sz="2700" spc="-20" dirty="0">
                <a:latin typeface="Calibri"/>
                <a:cs typeface="Calibri"/>
              </a:rPr>
              <a:t>test  </a:t>
            </a:r>
            <a:r>
              <a:rPr sz="2700" spc="-10" dirty="0">
                <a:latin typeface="Calibri"/>
                <a:cs typeface="Calibri"/>
              </a:rPr>
              <a:t>documentation, controlling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10" dirty="0">
                <a:latin typeface="Calibri"/>
                <a:cs typeface="Calibri"/>
              </a:rPr>
              <a:t>monitoring </a:t>
            </a:r>
            <a:r>
              <a:rPr sz="2700" spc="-5" dirty="0">
                <a:latin typeface="Calibri"/>
                <a:cs typeface="Calibri"/>
              </a:rPr>
              <a:t>of </a:t>
            </a:r>
            <a:r>
              <a:rPr sz="2700" spc="-15" dirty="0">
                <a:latin typeface="Calibri"/>
                <a:cs typeface="Calibri"/>
              </a:rPr>
              <a:t>tests,  </a:t>
            </a:r>
            <a:r>
              <a:rPr sz="2700" spc="-10" dirty="0">
                <a:latin typeface="Calibri"/>
                <a:cs typeface="Calibri"/>
              </a:rPr>
              <a:t>training,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10" dirty="0">
                <a:latin typeface="Calibri"/>
                <a:cs typeface="Calibri"/>
              </a:rPr>
              <a:t>tool </a:t>
            </a:r>
            <a:r>
              <a:rPr sz="2700" dirty="0">
                <a:latin typeface="Calibri"/>
                <a:cs typeface="Calibri"/>
              </a:rPr>
              <a:t>acquisition, </a:t>
            </a:r>
            <a:r>
              <a:rPr sz="2700" spc="-5" dirty="0">
                <a:latin typeface="Calibri"/>
                <a:cs typeface="Calibri"/>
              </a:rPr>
              <a:t>participation </a:t>
            </a:r>
            <a:r>
              <a:rPr sz="2700" dirty="0">
                <a:latin typeface="Calibri"/>
                <a:cs typeface="Calibri"/>
              </a:rPr>
              <a:t>in  inspections and </a:t>
            </a:r>
            <a:r>
              <a:rPr sz="2700" spc="-10" dirty="0">
                <a:latin typeface="Calibri"/>
                <a:cs typeface="Calibri"/>
              </a:rPr>
              <a:t>walkthroughs, reviewing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10" dirty="0">
                <a:latin typeface="Calibri"/>
                <a:cs typeface="Calibri"/>
              </a:rPr>
              <a:t>work, </a:t>
            </a:r>
            <a:r>
              <a:rPr sz="2700" dirty="0">
                <a:latin typeface="Calibri"/>
                <a:cs typeface="Calibri"/>
              </a:rPr>
              <a:t>the 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25" dirty="0">
                <a:latin typeface="Calibri"/>
                <a:cs typeface="Calibri"/>
              </a:rPr>
              <a:t>repository,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20" dirty="0">
                <a:latin typeface="Calibri"/>
                <a:cs typeface="Calibri"/>
              </a:rPr>
              <a:t>staffing </a:t>
            </a:r>
            <a:r>
              <a:rPr sz="2700" spc="-5" dirty="0">
                <a:latin typeface="Calibri"/>
                <a:cs typeface="Calibri"/>
              </a:rPr>
              <a:t>issues such </a:t>
            </a:r>
            <a:r>
              <a:rPr sz="2700" dirty="0">
                <a:latin typeface="Calibri"/>
                <a:cs typeface="Calibri"/>
              </a:rPr>
              <a:t>as hiring, firing,  and </a:t>
            </a:r>
            <a:r>
              <a:rPr sz="2700" spc="-10" dirty="0">
                <a:latin typeface="Calibri"/>
                <a:cs typeface="Calibri"/>
              </a:rPr>
              <a:t>evaluation </a:t>
            </a:r>
            <a:r>
              <a:rPr sz="2700" spc="-5" dirty="0">
                <a:latin typeface="Calibri"/>
                <a:cs typeface="Calibri"/>
              </a:rPr>
              <a:t>of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20" dirty="0">
                <a:latin typeface="Calibri"/>
                <a:cs typeface="Calibri"/>
              </a:rPr>
              <a:t>test </a:t>
            </a:r>
            <a:r>
              <a:rPr sz="2700" spc="-10" dirty="0">
                <a:latin typeface="Calibri"/>
                <a:cs typeface="Calibri"/>
              </a:rPr>
              <a:t>team</a:t>
            </a:r>
            <a:r>
              <a:rPr sz="2700" spc="-4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members.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91211"/>
            <a:ext cx="22999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The </a:t>
            </a:r>
            <a:r>
              <a:rPr sz="3200" spc="-80" dirty="0"/>
              <a:t>Test</a:t>
            </a:r>
            <a:r>
              <a:rPr sz="3200" spc="-70" dirty="0"/>
              <a:t> </a:t>
            </a:r>
            <a:r>
              <a:rPr sz="3200" dirty="0"/>
              <a:t>Lead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364361"/>
            <a:ext cx="7773670" cy="465963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494665" indent="-3429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dirty="0">
                <a:latin typeface="Calibri"/>
                <a:cs typeface="Calibri"/>
              </a:rPr>
              <a:t>lead </a:t>
            </a:r>
            <a:r>
              <a:rPr sz="3200" spc="-5" dirty="0">
                <a:latin typeface="Calibri"/>
                <a:cs typeface="Calibri"/>
              </a:rPr>
              <a:t>assists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manager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10" dirty="0">
                <a:latin typeface="Calibri"/>
                <a:cs typeface="Calibri"/>
              </a:rPr>
              <a:t>works </a:t>
            </a:r>
            <a:r>
              <a:rPr sz="3200" dirty="0">
                <a:latin typeface="Calibri"/>
                <a:cs typeface="Calibri"/>
              </a:rPr>
              <a:t>with a </a:t>
            </a:r>
            <a:r>
              <a:rPr sz="3200" spc="-10" dirty="0">
                <a:latin typeface="Calibri"/>
                <a:cs typeface="Calibri"/>
              </a:rPr>
              <a:t>team </a:t>
            </a:r>
            <a:r>
              <a:rPr sz="3200" spc="-5" dirty="0">
                <a:latin typeface="Calibri"/>
                <a:cs typeface="Calibri"/>
              </a:rPr>
              <a:t>of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engineers </a:t>
            </a:r>
            <a:r>
              <a:rPr sz="3200" dirty="0">
                <a:latin typeface="Calibri"/>
                <a:cs typeface="Calibri"/>
              </a:rPr>
              <a:t>on  individual</a:t>
            </a:r>
            <a:r>
              <a:rPr sz="3200" spc="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projects.</a:t>
            </a:r>
            <a:endParaRPr sz="32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90000"/>
              </a:lnSpc>
              <a:spcBef>
                <a:spcPts val="705"/>
              </a:spcBef>
              <a:buFont typeface="Arial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He or </a:t>
            </a:r>
            <a:r>
              <a:rPr sz="3200" spc="-5" dirty="0">
                <a:latin typeface="Calibri"/>
                <a:cs typeface="Calibri"/>
              </a:rPr>
              <a:t>she </a:t>
            </a:r>
            <a:r>
              <a:rPr sz="3200" spc="-15" dirty="0">
                <a:latin typeface="Calibri"/>
                <a:cs typeface="Calibri"/>
              </a:rPr>
              <a:t>may </a:t>
            </a:r>
            <a:r>
              <a:rPr sz="3200" dirty="0">
                <a:latin typeface="Calibri"/>
                <a:cs typeface="Calibri"/>
              </a:rPr>
              <a:t>be </a:t>
            </a:r>
            <a:r>
              <a:rPr sz="3200" spc="-5" dirty="0">
                <a:latin typeface="Calibri"/>
                <a:cs typeface="Calibri"/>
              </a:rPr>
              <a:t>responsible </a:t>
            </a:r>
            <a:r>
              <a:rPr sz="3200" spc="-25" dirty="0">
                <a:latin typeface="Calibri"/>
                <a:cs typeface="Calibri"/>
              </a:rPr>
              <a:t>for </a:t>
            </a:r>
            <a:r>
              <a:rPr sz="3200" spc="-5" dirty="0">
                <a:latin typeface="Calibri"/>
                <a:cs typeface="Calibri"/>
              </a:rPr>
              <a:t>duties such  </a:t>
            </a:r>
            <a:r>
              <a:rPr sz="3200" dirty="0">
                <a:latin typeface="Calibri"/>
                <a:cs typeface="Calibri"/>
              </a:rPr>
              <a:t>as </a:t>
            </a:r>
            <a:r>
              <a:rPr sz="3200" spc="-15" dirty="0">
                <a:latin typeface="Calibri"/>
                <a:cs typeface="Calibri"/>
              </a:rPr>
              <a:t>test </a:t>
            </a:r>
            <a:r>
              <a:rPr sz="3200" dirty="0">
                <a:latin typeface="Calibri"/>
                <a:cs typeface="Calibri"/>
              </a:rPr>
              <a:t>planning, </a:t>
            </a:r>
            <a:r>
              <a:rPr sz="3200" spc="-30" dirty="0">
                <a:latin typeface="Calibri"/>
                <a:cs typeface="Calibri"/>
              </a:rPr>
              <a:t>staff </a:t>
            </a:r>
            <a:r>
              <a:rPr sz="3200" dirty="0">
                <a:latin typeface="Calibri"/>
                <a:cs typeface="Calibri"/>
              </a:rPr>
              <a:t>supervision, and </a:t>
            </a:r>
            <a:r>
              <a:rPr sz="3200" spc="-15" dirty="0">
                <a:latin typeface="Calibri"/>
                <a:cs typeface="Calibri"/>
              </a:rPr>
              <a:t>status  </a:t>
            </a:r>
            <a:r>
              <a:rPr sz="3200" spc="-5" dirty="0">
                <a:latin typeface="Calibri"/>
                <a:cs typeface="Calibri"/>
              </a:rPr>
              <a:t>reporting.</a:t>
            </a:r>
            <a:endParaRPr sz="3200">
              <a:latin typeface="Calibri"/>
              <a:cs typeface="Calibri"/>
            </a:endParaRPr>
          </a:p>
          <a:p>
            <a:pPr marL="355600" marR="99060" indent="-342900">
              <a:lnSpc>
                <a:spcPct val="9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dirty="0">
                <a:latin typeface="Calibri"/>
                <a:cs typeface="Calibri"/>
              </a:rPr>
              <a:t>lead also </a:t>
            </a:r>
            <a:r>
              <a:rPr sz="3200" spc="-10" dirty="0">
                <a:latin typeface="Calibri"/>
                <a:cs typeface="Calibri"/>
              </a:rPr>
              <a:t>participates </a:t>
            </a:r>
            <a:r>
              <a:rPr sz="3200" dirty="0">
                <a:latin typeface="Calibri"/>
                <a:cs typeface="Calibri"/>
              </a:rPr>
              <a:t>in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design, 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15" dirty="0">
                <a:latin typeface="Calibri"/>
                <a:cs typeface="Calibri"/>
              </a:rPr>
              <a:t>execution </a:t>
            </a:r>
            <a:r>
              <a:rPr sz="3200" dirty="0">
                <a:latin typeface="Calibri"/>
                <a:cs typeface="Calibri"/>
              </a:rPr>
              <a:t>and reporting, </a:t>
            </a:r>
            <a:r>
              <a:rPr sz="3200" spc="-5" dirty="0">
                <a:latin typeface="Calibri"/>
                <a:cs typeface="Calibri"/>
              </a:rPr>
              <a:t>technical  </a:t>
            </a:r>
            <a:r>
              <a:rPr sz="3200" spc="-10" dirty="0">
                <a:latin typeface="Calibri"/>
                <a:cs typeface="Calibri"/>
              </a:rPr>
              <a:t>reviews, customer interaction,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0" dirty="0">
                <a:latin typeface="Calibri"/>
                <a:cs typeface="Calibri"/>
              </a:rPr>
              <a:t>tool  training.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09941"/>
            <a:ext cx="7907655" cy="37331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3200" b="1" spc="-5" dirty="0">
                <a:latin typeface="Calibri"/>
                <a:cs typeface="Calibri"/>
              </a:rPr>
              <a:t>The </a:t>
            </a:r>
            <a:r>
              <a:rPr sz="3200" b="1" spc="-80" dirty="0">
                <a:latin typeface="Calibri"/>
                <a:cs typeface="Calibri"/>
              </a:rPr>
              <a:t>Test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Engineer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engineers design, develop,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25" dirty="0">
                <a:latin typeface="Calibri"/>
                <a:cs typeface="Calibri"/>
              </a:rPr>
              <a:t>execute </a:t>
            </a:r>
            <a:r>
              <a:rPr sz="3200" spc="-15" dirty="0">
                <a:latin typeface="Calibri"/>
                <a:cs typeface="Calibri"/>
              </a:rPr>
              <a:t>tests, </a:t>
            </a:r>
            <a:r>
              <a:rPr sz="3200" spc="-5" dirty="0">
                <a:latin typeface="Calibri"/>
                <a:cs typeface="Calibri"/>
              </a:rPr>
              <a:t>develop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harnesses,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set  </a:t>
            </a:r>
            <a:r>
              <a:rPr sz="3200" dirty="0">
                <a:latin typeface="Calibri"/>
                <a:cs typeface="Calibri"/>
              </a:rPr>
              <a:t>up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10" dirty="0">
                <a:latin typeface="Calibri"/>
                <a:cs typeface="Calibri"/>
              </a:rPr>
              <a:t>laboratories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environments.</a:t>
            </a:r>
            <a:endParaRPr sz="3200">
              <a:latin typeface="Calibri"/>
              <a:cs typeface="Calibri"/>
            </a:endParaRPr>
          </a:p>
          <a:p>
            <a:pPr marL="355600" marR="35750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They </a:t>
            </a:r>
            <a:r>
              <a:rPr sz="3200" dirty="0">
                <a:latin typeface="Calibri"/>
                <a:cs typeface="Calibri"/>
              </a:rPr>
              <a:t>also </a:t>
            </a:r>
            <a:r>
              <a:rPr sz="3200" spc="-10" dirty="0">
                <a:latin typeface="Calibri"/>
                <a:cs typeface="Calibri"/>
              </a:rPr>
              <a:t>give </a:t>
            </a:r>
            <a:r>
              <a:rPr sz="3200" dirty="0">
                <a:latin typeface="Calibri"/>
                <a:cs typeface="Calibri"/>
              </a:rPr>
              <a:t>input </a:t>
            </a:r>
            <a:r>
              <a:rPr sz="3200" spc="-20" dirty="0">
                <a:latin typeface="Calibri"/>
                <a:cs typeface="Calibri"/>
              </a:rPr>
              <a:t>to test </a:t>
            </a:r>
            <a:r>
              <a:rPr sz="3200" spc="-5" dirty="0">
                <a:latin typeface="Calibri"/>
                <a:cs typeface="Calibri"/>
              </a:rPr>
              <a:t>planning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5" dirty="0">
                <a:latin typeface="Calibri"/>
                <a:cs typeface="Calibri"/>
              </a:rPr>
              <a:t>support maintenance of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20" dirty="0">
                <a:latin typeface="Calibri"/>
                <a:cs typeface="Calibri"/>
              </a:rPr>
              <a:t>defect  </a:t>
            </a:r>
            <a:r>
              <a:rPr sz="3200" spc="-10" dirty="0">
                <a:latin typeface="Calibri"/>
                <a:cs typeface="Calibri"/>
              </a:rPr>
              <a:t>repositories.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09978"/>
            <a:ext cx="7641590" cy="436753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3200" b="1" spc="-5" dirty="0">
                <a:latin typeface="Calibri"/>
                <a:cs typeface="Calibri"/>
              </a:rPr>
              <a:t>The Junior </a:t>
            </a:r>
            <a:r>
              <a:rPr sz="3200" b="1" spc="-85" dirty="0">
                <a:latin typeface="Calibri"/>
                <a:cs typeface="Calibri"/>
              </a:rPr>
              <a:t>Test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Engineer</a:t>
            </a:r>
            <a:endParaRPr sz="3200">
              <a:latin typeface="Calibri"/>
              <a:cs typeface="Calibri"/>
            </a:endParaRPr>
          </a:p>
          <a:p>
            <a:pPr marL="355600" marR="502284" indent="-342900">
              <a:lnSpc>
                <a:spcPts val="3460"/>
              </a:lnSpc>
              <a:spcBef>
                <a:spcPts val="81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The junior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engineers </a:t>
            </a:r>
            <a:r>
              <a:rPr sz="3200" spc="-15" dirty="0">
                <a:latin typeface="Calibri"/>
                <a:cs typeface="Calibri"/>
              </a:rPr>
              <a:t>are </a:t>
            </a:r>
            <a:r>
              <a:rPr sz="3200" spc="-5" dirty="0">
                <a:latin typeface="Calibri"/>
                <a:cs typeface="Calibri"/>
              </a:rPr>
              <a:t>usually new  </a:t>
            </a:r>
            <a:r>
              <a:rPr sz="3200" spc="-10" dirty="0">
                <a:latin typeface="Calibri"/>
                <a:cs typeface="Calibri"/>
              </a:rPr>
              <a:t>hires.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ts val="346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They gain experience </a:t>
            </a:r>
            <a:r>
              <a:rPr sz="3200" spc="-5" dirty="0">
                <a:latin typeface="Calibri"/>
                <a:cs typeface="Calibri"/>
              </a:rPr>
              <a:t>by participating </a:t>
            </a:r>
            <a:r>
              <a:rPr sz="3200" dirty="0">
                <a:latin typeface="Calibri"/>
                <a:cs typeface="Calibri"/>
              </a:rPr>
              <a:t>in </a:t>
            </a:r>
            <a:r>
              <a:rPr sz="3200" spc="-20" dirty="0">
                <a:latin typeface="Calibri"/>
                <a:cs typeface="Calibri"/>
              </a:rPr>
              <a:t>test  </a:t>
            </a:r>
            <a:r>
              <a:rPr sz="3200" spc="-5" dirty="0">
                <a:latin typeface="Calibri"/>
                <a:cs typeface="Calibri"/>
              </a:rPr>
              <a:t>design,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15" dirty="0">
                <a:latin typeface="Calibri"/>
                <a:cs typeface="Calibri"/>
              </a:rPr>
              <a:t>execution,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spc="-5" dirty="0">
                <a:latin typeface="Calibri"/>
                <a:cs typeface="Calibri"/>
              </a:rPr>
              <a:t>harness  development.</a:t>
            </a:r>
            <a:endParaRPr sz="3200">
              <a:latin typeface="Calibri"/>
              <a:cs typeface="Calibri"/>
            </a:endParaRPr>
          </a:p>
          <a:p>
            <a:pPr marL="355600" marR="246379" indent="-342900">
              <a:lnSpc>
                <a:spcPct val="9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They </a:t>
            </a:r>
            <a:r>
              <a:rPr sz="3200" spc="-20" dirty="0">
                <a:latin typeface="Calibri"/>
                <a:cs typeface="Calibri"/>
              </a:rPr>
              <a:t>may </a:t>
            </a:r>
            <a:r>
              <a:rPr sz="3200" dirty="0">
                <a:latin typeface="Calibri"/>
                <a:cs typeface="Calibri"/>
              </a:rPr>
              <a:t>also </a:t>
            </a:r>
            <a:r>
              <a:rPr sz="3200" spc="-5" dirty="0">
                <a:latin typeface="Calibri"/>
                <a:cs typeface="Calibri"/>
              </a:rPr>
              <a:t>be </a:t>
            </a:r>
            <a:r>
              <a:rPr sz="3200" spc="-25" dirty="0">
                <a:latin typeface="Calibri"/>
                <a:cs typeface="Calibri"/>
              </a:rPr>
              <a:t>asked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10" dirty="0">
                <a:latin typeface="Calibri"/>
                <a:cs typeface="Calibri"/>
              </a:rPr>
              <a:t>review </a:t>
            </a:r>
            <a:r>
              <a:rPr sz="3200" spc="-5" dirty="0">
                <a:latin typeface="Calibri"/>
                <a:cs typeface="Calibri"/>
              </a:rPr>
              <a:t>user  </a:t>
            </a:r>
            <a:r>
              <a:rPr sz="3200" dirty="0">
                <a:latin typeface="Calibri"/>
                <a:cs typeface="Calibri"/>
              </a:rPr>
              <a:t>manuals and </a:t>
            </a:r>
            <a:r>
              <a:rPr sz="3200" spc="-5" dirty="0">
                <a:latin typeface="Calibri"/>
                <a:cs typeface="Calibri"/>
              </a:rPr>
              <a:t>user help </a:t>
            </a:r>
            <a:r>
              <a:rPr sz="3200" spc="-10" dirty="0">
                <a:latin typeface="Calibri"/>
                <a:cs typeface="Calibri"/>
              </a:rPr>
              <a:t>facilities </a:t>
            </a:r>
            <a:r>
              <a:rPr sz="3200" spc="-20" dirty="0">
                <a:latin typeface="Calibri"/>
                <a:cs typeface="Calibri"/>
              </a:rPr>
              <a:t>defect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10" dirty="0">
                <a:latin typeface="Calibri"/>
                <a:cs typeface="Calibri"/>
              </a:rPr>
              <a:t>maintain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test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20" dirty="0">
                <a:latin typeface="Calibri"/>
                <a:cs typeface="Calibri"/>
              </a:rPr>
              <a:t>defect</a:t>
            </a:r>
            <a:r>
              <a:rPr sz="3200" spc="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repositories.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77494"/>
            <a:ext cx="7917815" cy="53600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75310" indent="-342900">
              <a:lnSpc>
                <a:spcPts val="2400"/>
              </a:lnSpc>
              <a:spcBef>
                <a:spcPts val="675"/>
              </a:spcBef>
            </a:pPr>
            <a:r>
              <a:rPr sz="2500" spc="-5" dirty="0">
                <a:latin typeface="Calibri"/>
                <a:cs typeface="Calibri"/>
              </a:rPr>
              <a:t>Goal </a:t>
            </a:r>
            <a:r>
              <a:rPr sz="2500" spc="-15" dirty="0">
                <a:latin typeface="Calibri"/>
                <a:cs typeface="Calibri"/>
              </a:rPr>
              <a:t>statements can express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expectations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in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quantitative 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terms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  <a:p>
            <a:pPr marL="355600" marR="517525" indent="13335">
              <a:lnSpc>
                <a:spcPts val="2400"/>
              </a:lnSpc>
              <a:spcBef>
                <a:spcPts val="600"/>
              </a:spcBef>
            </a:pPr>
            <a:r>
              <a:rPr sz="2500" dirty="0">
                <a:latin typeface="Calibri"/>
                <a:cs typeface="Calibri"/>
              </a:rPr>
              <a:t>Goals </a:t>
            </a:r>
            <a:r>
              <a:rPr sz="2500" spc="-5" dirty="0">
                <a:latin typeface="Calibri"/>
                <a:cs typeface="Calibri"/>
              </a:rPr>
              <a:t>1 and 2 </a:t>
            </a:r>
            <a:r>
              <a:rPr sz="2500" spc="-15" dirty="0">
                <a:latin typeface="Calibri"/>
                <a:cs typeface="Calibri"/>
              </a:rPr>
              <a:t>express </a:t>
            </a:r>
            <a:r>
              <a:rPr sz="2500" spc="-10" dirty="0">
                <a:latin typeface="Calibri"/>
                <a:cs typeface="Calibri"/>
              </a:rPr>
              <a:t>what </a:t>
            </a:r>
            <a:r>
              <a:rPr sz="2500" spc="-5" dirty="0">
                <a:latin typeface="Calibri"/>
                <a:cs typeface="Calibri"/>
              </a:rPr>
              <a:t>is </a:t>
            </a:r>
            <a:r>
              <a:rPr sz="2500" spc="-15" dirty="0">
                <a:latin typeface="Calibri"/>
                <a:cs typeface="Calibri"/>
              </a:rPr>
              <a:t>to </a:t>
            </a:r>
            <a:r>
              <a:rPr sz="2500" spc="-10" dirty="0">
                <a:latin typeface="Calibri"/>
                <a:cs typeface="Calibri"/>
              </a:rPr>
              <a:t>be achieved </a:t>
            </a:r>
            <a:r>
              <a:rPr sz="2500" spc="-5" dirty="0">
                <a:latin typeface="Calibri"/>
                <a:cs typeface="Calibri"/>
              </a:rPr>
              <a:t>in a </a:t>
            </a:r>
            <a:r>
              <a:rPr sz="2500" spc="-10" dirty="0">
                <a:latin typeface="Calibri"/>
                <a:cs typeface="Calibri"/>
              </a:rPr>
              <a:t>more  quantitative </a:t>
            </a:r>
            <a:r>
              <a:rPr sz="2500" dirty="0">
                <a:latin typeface="Calibri"/>
                <a:cs typeface="Calibri"/>
              </a:rPr>
              <a:t>manner </a:t>
            </a:r>
            <a:r>
              <a:rPr sz="2500" spc="-5" dirty="0">
                <a:latin typeface="Calibri"/>
                <a:cs typeface="Calibri"/>
              </a:rPr>
              <a:t>than goals 3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4.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>
              <a:latin typeface="Calibri"/>
              <a:cs typeface="Calibri"/>
            </a:endParaRPr>
          </a:p>
          <a:p>
            <a:pPr marL="327660" indent="-315595">
              <a:lnSpc>
                <a:spcPct val="100000"/>
              </a:lnSpc>
              <a:buClr>
                <a:srgbClr val="000000"/>
              </a:buClr>
              <a:buFont typeface="Calibri"/>
              <a:buAutoNum type="arabicPeriod"/>
              <a:tabLst>
                <a:tab pos="328295" algn="l"/>
              </a:tabLst>
            </a:pP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One-hundred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percent </a:t>
            </a:r>
            <a:r>
              <a:rPr sz="2500" spc="-5" dirty="0">
                <a:latin typeface="Calibri"/>
                <a:cs typeface="Calibri"/>
              </a:rPr>
              <a:t>of </a:t>
            </a:r>
            <a:r>
              <a:rPr sz="2500" spc="-10" dirty="0">
                <a:latin typeface="Calibri"/>
                <a:cs typeface="Calibri"/>
              </a:rPr>
              <a:t>testing </a:t>
            </a:r>
            <a:r>
              <a:rPr sz="2500" dirty="0">
                <a:latin typeface="Calibri"/>
                <a:cs typeface="Calibri"/>
              </a:rPr>
              <a:t>activities </a:t>
            </a:r>
            <a:r>
              <a:rPr sz="2500" spc="-15" dirty="0">
                <a:latin typeface="Calibri"/>
                <a:cs typeface="Calibri"/>
              </a:rPr>
              <a:t>are</a:t>
            </a:r>
            <a:r>
              <a:rPr sz="2500" spc="6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planned.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Calibri"/>
              <a:buAutoNum type="arabicPeriod"/>
            </a:pPr>
            <a:endParaRPr sz="2900">
              <a:latin typeface="Calibri"/>
              <a:cs typeface="Calibri"/>
            </a:endParaRPr>
          </a:p>
          <a:p>
            <a:pPr marL="328295" marR="1151255" indent="-328295">
              <a:lnSpc>
                <a:spcPts val="2400"/>
              </a:lnSpc>
              <a:buFont typeface="Calibri"/>
              <a:buAutoNum type="arabicPeriod"/>
              <a:tabLst>
                <a:tab pos="328295" algn="l"/>
              </a:tabLst>
            </a:pPr>
            <a:r>
              <a:rPr sz="2500" spc="-5" dirty="0">
                <a:latin typeface="Calibri"/>
                <a:cs typeface="Calibri"/>
              </a:rPr>
              <a:t>The </a:t>
            </a:r>
            <a:r>
              <a:rPr sz="2500" spc="-10" dirty="0">
                <a:latin typeface="Calibri"/>
                <a:cs typeface="Calibri"/>
              </a:rPr>
              <a:t>degree </a:t>
            </a:r>
            <a:r>
              <a:rPr sz="2500" spc="-5" dirty="0">
                <a:latin typeface="Calibri"/>
                <a:cs typeface="Calibri"/>
              </a:rPr>
              <a:t>of </a:t>
            </a:r>
            <a:r>
              <a:rPr sz="2500" spc="-10" dirty="0">
                <a:latin typeface="Calibri"/>
                <a:cs typeface="Calibri"/>
              </a:rPr>
              <a:t>automation </a:t>
            </a:r>
            <a:r>
              <a:rPr sz="2500" spc="-25" dirty="0">
                <a:latin typeface="Calibri"/>
                <a:cs typeface="Calibri"/>
              </a:rPr>
              <a:t>for </a:t>
            </a:r>
            <a:r>
              <a:rPr sz="2500" spc="-10" dirty="0">
                <a:latin typeface="Calibri"/>
                <a:cs typeface="Calibri"/>
              </a:rPr>
              <a:t>regression testing </a:t>
            </a:r>
            <a:r>
              <a:rPr sz="2500" spc="-5" dirty="0">
                <a:latin typeface="Calibri"/>
                <a:cs typeface="Calibri"/>
              </a:rPr>
              <a:t>is  </a:t>
            </a:r>
            <a:r>
              <a:rPr sz="2500" spc="-10" dirty="0">
                <a:latin typeface="Calibri"/>
                <a:cs typeface="Calibri"/>
              </a:rPr>
              <a:t>increased </a:t>
            </a:r>
            <a:r>
              <a:rPr sz="2500" spc="-15" dirty="0">
                <a:latin typeface="Calibri"/>
                <a:cs typeface="Calibri"/>
              </a:rPr>
              <a:t>from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50%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to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80% </a:t>
            </a:r>
            <a:r>
              <a:rPr sz="2500" spc="-15" dirty="0">
                <a:solidFill>
                  <a:srgbClr val="FF0000"/>
                </a:solidFill>
                <a:latin typeface="Calibri"/>
                <a:cs typeface="Calibri"/>
              </a:rPr>
              <a:t>over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2500" spc="-10" dirty="0">
                <a:solidFill>
                  <a:srgbClr val="FF0000"/>
                </a:solidFill>
                <a:latin typeface="Calibri"/>
                <a:cs typeface="Calibri"/>
              </a:rPr>
              <a:t>next </a:t>
            </a:r>
            <a:r>
              <a:rPr sz="2500" spc="-5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r>
              <a:rPr sz="2500" spc="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0000"/>
                </a:solidFill>
                <a:latin typeface="Calibri"/>
                <a:cs typeface="Calibri"/>
              </a:rPr>
              <a:t>years</a:t>
            </a:r>
            <a:r>
              <a:rPr sz="2500" spc="-20" dirty="0"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2950">
              <a:latin typeface="Calibri"/>
              <a:cs typeface="Calibri"/>
            </a:endParaRPr>
          </a:p>
          <a:p>
            <a:pPr marL="328295" marR="614045" indent="-328295">
              <a:lnSpc>
                <a:spcPts val="2400"/>
              </a:lnSpc>
              <a:spcBef>
                <a:spcPts val="5"/>
              </a:spcBef>
              <a:buFont typeface="Calibri"/>
              <a:buAutoNum type="arabicPeriod"/>
              <a:tabLst>
                <a:tab pos="328295" algn="l"/>
              </a:tabLst>
            </a:pPr>
            <a:r>
              <a:rPr sz="2500" spc="-40" dirty="0">
                <a:latin typeface="Calibri"/>
                <a:cs typeface="Calibri"/>
              </a:rPr>
              <a:t>Testing </a:t>
            </a:r>
            <a:r>
              <a:rPr sz="2500" dirty="0">
                <a:latin typeface="Calibri"/>
                <a:cs typeface="Calibri"/>
              </a:rPr>
              <a:t>activities </a:t>
            </a:r>
            <a:r>
              <a:rPr sz="2500" spc="-15" dirty="0">
                <a:latin typeface="Calibri"/>
                <a:cs typeface="Calibri"/>
              </a:rPr>
              <a:t>are </a:t>
            </a:r>
            <a:r>
              <a:rPr sz="2500" spc="-10" dirty="0">
                <a:latin typeface="Calibri"/>
                <a:cs typeface="Calibri"/>
              </a:rPr>
              <a:t>performed by </a:t>
            </a:r>
            <a:r>
              <a:rPr sz="2500" spc="-5" dirty="0">
                <a:latin typeface="Calibri"/>
                <a:cs typeface="Calibri"/>
              </a:rPr>
              <a:t>a </a:t>
            </a:r>
            <a:r>
              <a:rPr sz="2500" spc="-10" dirty="0">
                <a:latin typeface="Calibri"/>
                <a:cs typeface="Calibri"/>
              </a:rPr>
              <a:t>dedicated testing  </a:t>
            </a:r>
            <a:r>
              <a:rPr sz="2500" spc="-15" dirty="0">
                <a:latin typeface="Calibri"/>
                <a:cs typeface="Calibri"/>
              </a:rPr>
              <a:t>group.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AutoNum type="arabicPeriod"/>
            </a:pPr>
            <a:endParaRPr sz="2950">
              <a:latin typeface="Calibri"/>
              <a:cs typeface="Calibri"/>
            </a:endParaRPr>
          </a:p>
          <a:p>
            <a:pPr marL="328295" marR="5080" indent="-328295">
              <a:lnSpc>
                <a:spcPts val="2400"/>
              </a:lnSpc>
              <a:buFont typeface="Calibri"/>
              <a:buAutoNum type="arabicPeriod"/>
              <a:tabLst>
                <a:tab pos="328295" algn="l"/>
              </a:tabLst>
            </a:pPr>
            <a:r>
              <a:rPr sz="2500" spc="-40" dirty="0">
                <a:latin typeface="Calibri"/>
                <a:cs typeface="Calibri"/>
              </a:rPr>
              <a:t>Testing </a:t>
            </a:r>
            <a:r>
              <a:rPr sz="2500" spc="-10" dirty="0">
                <a:latin typeface="Calibri"/>
                <a:cs typeface="Calibri"/>
              </a:rPr>
              <a:t>group members </a:t>
            </a:r>
            <a:r>
              <a:rPr sz="2500" spc="-20" dirty="0">
                <a:latin typeface="Calibri"/>
                <a:cs typeface="Calibri"/>
              </a:rPr>
              <a:t>have </a:t>
            </a:r>
            <a:r>
              <a:rPr sz="2500" spc="-15" dirty="0">
                <a:latin typeface="Calibri"/>
                <a:cs typeface="Calibri"/>
              </a:rPr>
              <a:t>at </a:t>
            </a:r>
            <a:r>
              <a:rPr sz="2500" spc="-5" dirty="0">
                <a:latin typeface="Calibri"/>
                <a:cs typeface="Calibri"/>
              </a:rPr>
              <a:t>least a </a:t>
            </a:r>
            <a:r>
              <a:rPr sz="2500" spc="-10" dirty="0">
                <a:latin typeface="Calibri"/>
                <a:cs typeface="Calibri"/>
              </a:rPr>
              <a:t>bachelor-level  degree </a:t>
            </a:r>
            <a:r>
              <a:rPr sz="2500" spc="-5" dirty="0">
                <a:latin typeface="Calibri"/>
                <a:cs typeface="Calibri"/>
              </a:rPr>
              <a:t>and </a:t>
            </a:r>
            <a:r>
              <a:rPr sz="2500" spc="-20" dirty="0">
                <a:latin typeface="Calibri"/>
                <a:cs typeface="Calibri"/>
              </a:rPr>
              <a:t>have </a:t>
            </a:r>
            <a:r>
              <a:rPr sz="2500" spc="-25" dirty="0">
                <a:latin typeface="Calibri"/>
                <a:cs typeface="Calibri"/>
              </a:rPr>
              <a:t>taken </a:t>
            </a:r>
            <a:r>
              <a:rPr sz="2500" spc="-5" dirty="0">
                <a:latin typeface="Calibri"/>
                <a:cs typeface="Calibri"/>
              </a:rPr>
              <a:t>a </a:t>
            </a:r>
            <a:r>
              <a:rPr sz="2500" spc="-15" dirty="0">
                <a:latin typeface="Calibri"/>
                <a:cs typeface="Calibri"/>
              </a:rPr>
              <a:t>formal </a:t>
            </a:r>
            <a:r>
              <a:rPr sz="2500" spc="-20" dirty="0">
                <a:latin typeface="Calibri"/>
                <a:cs typeface="Calibri"/>
              </a:rPr>
              <a:t>course </a:t>
            </a:r>
            <a:r>
              <a:rPr sz="2500" spc="-5" dirty="0">
                <a:latin typeface="Calibri"/>
                <a:cs typeface="Calibri"/>
              </a:rPr>
              <a:t>in </a:t>
            </a:r>
            <a:r>
              <a:rPr sz="2500" spc="-10" dirty="0">
                <a:latin typeface="Calibri"/>
                <a:cs typeface="Calibri"/>
              </a:rPr>
              <a:t>software</a:t>
            </a:r>
            <a:r>
              <a:rPr sz="2500" spc="2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testing.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07261"/>
            <a:ext cx="7854315" cy="35388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latin typeface="Calibri"/>
                <a:cs typeface="Calibri"/>
              </a:rPr>
              <a:t>Quantitative goals </a:t>
            </a:r>
            <a:r>
              <a:rPr sz="3200" spc="-15" dirty="0">
                <a:latin typeface="Calibri"/>
                <a:cs typeface="Calibri"/>
              </a:rPr>
              <a:t>are </a:t>
            </a:r>
            <a:r>
              <a:rPr sz="3200" spc="-10" dirty="0">
                <a:latin typeface="Calibri"/>
                <a:cs typeface="Calibri"/>
              </a:rPr>
              <a:t>more useful. </a:t>
            </a:r>
            <a:r>
              <a:rPr sz="3200" spc="-5" dirty="0">
                <a:latin typeface="Calibri"/>
                <a:cs typeface="Calibri"/>
              </a:rPr>
              <a:t>These </a:t>
            </a:r>
            <a:r>
              <a:rPr sz="3200" spc="-15" dirty="0">
                <a:latin typeface="Calibri"/>
                <a:cs typeface="Calibri"/>
              </a:rPr>
              <a:t>are  </a:t>
            </a:r>
            <a:r>
              <a:rPr sz="3200" spc="-5" dirty="0">
                <a:latin typeface="Calibri"/>
                <a:cs typeface="Calibri"/>
              </a:rPr>
              <a:t>measurable </a:t>
            </a:r>
            <a:r>
              <a:rPr sz="3200" spc="-10" dirty="0">
                <a:latin typeface="Calibri"/>
                <a:cs typeface="Calibri"/>
              </a:rPr>
              <a:t>goals,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10" dirty="0">
                <a:latin typeface="Calibri"/>
                <a:cs typeface="Calibri"/>
              </a:rPr>
              <a:t>give </a:t>
            </a:r>
            <a:r>
              <a:rPr sz="3200" dirty="0">
                <a:latin typeface="Calibri"/>
                <a:cs typeface="Calibri"/>
              </a:rPr>
              <a:t>an </a:t>
            </a:r>
            <a:r>
              <a:rPr sz="3200" spc="-15" dirty="0">
                <a:latin typeface="Calibri"/>
                <a:cs typeface="Calibri"/>
              </a:rPr>
              <a:t>organization,  </a:t>
            </a:r>
            <a:r>
              <a:rPr sz="3200" spc="-10" dirty="0">
                <a:latin typeface="Calibri"/>
                <a:cs typeface="Calibri"/>
              </a:rPr>
              <a:t>group, </a:t>
            </a:r>
            <a:r>
              <a:rPr sz="3200" dirty="0">
                <a:latin typeface="Calibri"/>
                <a:cs typeface="Calibri"/>
              </a:rPr>
              <a:t>or individual the means </a:t>
            </a:r>
            <a:r>
              <a:rPr sz="3200" spc="-20" dirty="0">
                <a:latin typeface="Calibri"/>
                <a:cs typeface="Calibri"/>
              </a:rPr>
              <a:t>to </a:t>
            </a:r>
            <a:r>
              <a:rPr sz="3200" spc="-15" dirty="0">
                <a:latin typeface="Calibri"/>
                <a:cs typeface="Calibri"/>
              </a:rPr>
              <a:t>evaluate  </a:t>
            </a:r>
            <a:r>
              <a:rPr sz="3200" spc="-10" dirty="0">
                <a:latin typeface="Calibri"/>
                <a:cs typeface="Calibri"/>
              </a:rPr>
              <a:t>progress </a:t>
            </a:r>
            <a:r>
              <a:rPr sz="3200" spc="-20" dirty="0">
                <a:latin typeface="Calibri"/>
                <a:cs typeface="Calibri"/>
              </a:rPr>
              <a:t>toward </a:t>
            </a:r>
            <a:r>
              <a:rPr sz="3200" spc="-5" dirty="0">
                <a:latin typeface="Calibri"/>
                <a:cs typeface="Calibri"/>
              </a:rPr>
              <a:t>achieving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goal.</a:t>
            </a:r>
            <a:endParaRPr sz="3200">
              <a:latin typeface="Calibri"/>
              <a:cs typeface="Calibri"/>
            </a:endParaRPr>
          </a:p>
          <a:p>
            <a:pPr marL="355600" marR="716280" indent="-342900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354965" algn="l"/>
                <a:tab pos="355600" algn="l"/>
                <a:tab pos="3284854" algn="l"/>
                <a:tab pos="4643120" algn="l"/>
              </a:tabLst>
            </a:pPr>
            <a:r>
              <a:rPr sz="3200" spc="-65" dirty="0">
                <a:latin typeface="Calibri"/>
                <a:cs typeface="Calibri"/>
              </a:rPr>
              <a:t>Toward </a:t>
            </a:r>
            <a:r>
              <a:rPr sz="3200" spc="-10" dirty="0">
                <a:latin typeface="Calibri"/>
                <a:cs typeface="Calibri"/>
              </a:rPr>
              <a:t>testing </a:t>
            </a:r>
            <a:r>
              <a:rPr sz="3200" spc="-5" dirty="0">
                <a:latin typeface="Calibri"/>
                <a:cs typeface="Calibri"/>
              </a:rPr>
              <a:t>domain, </a:t>
            </a:r>
            <a:r>
              <a:rPr sz="3200" spc="-10" dirty="0">
                <a:latin typeface="Calibri"/>
                <a:cs typeface="Calibri"/>
              </a:rPr>
              <a:t>goal </a:t>
            </a:r>
            <a:r>
              <a:rPr sz="3200" spc="-20" dirty="0">
                <a:latin typeface="Calibri"/>
                <a:cs typeface="Calibri"/>
              </a:rPr>
              <a:t>statements  </a:t>
            </a:r>
            <a:r>
              <a:rPr sz="3200" spc="-5" dirty="0">
                <a:latin typeface="Calibri"/>
                <a:cs typeface="Calibri"/>
              </a:rPr>
              <a:t>should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provide</a:t>
            </a:r>
            <a:r>
              <a:rPr sz="3200" dirty="0">
                <a:latin typeface="Calibri"/>
                <a:cs typeface="Calibri"/>
              </a:rPr>
              <a:t> a	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vision</a:t>
            </a:r>
            <a:r>
              <a:rPr sz="3200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-	with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respect</a:t>
            </a:r>
            <a:r>
              <a:rPr sz="3200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0000"/>
                </a:solidFill>
                <a:latin typeface="Calibri"/>
                <a:cs typeface="Calibri"/>
              </a:rPr>
              <a:t>to 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quality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process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2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product.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3232</Words>
  <Application>Microsoft Office PowerPoint</Application>
  <PresentationFormat>On-screen Show (4:3)</PresentationFormat>
  <Paragraphs>342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7" baseType="lpstr">
      <vt:lpstr>Arial</vt:lpstr>
      <vt:lpstr>Calibri</vt:lpstr>
      <vt:lpstr>Wingdings</vt:lpstr>
      <vt:lpstr>Office Theme</vt:lpstr>
      <vt:lpstr>UNIT-5</vt:lpstr>
      <vt:lpstr>TEST MANAGEMENT</vt:lpstr>
      <vt:lpstr>Slide 3</vt:lpstr>
      <vt:lpstr>Slide 4</vt:lpstr>
      <vt:lpstr>Examples</vt:lpstr>
      <vt:lpstr>Organization structures for testing  teams</vt:lpstr>
      <vt:lpstr>Slide 7</vt:lpstr>
      <vt:lpstr>Slide 8</vt:lpstr>
      <vt:lpstr>Slide 9</vt:lpstr>
      <vt:lpstr>Slide 10</vt:lpstr>
      <vt:lpstr>Testing Policy : Organization X</vt:lpstr>
      <vt:lpstr>Slide 12</vt:lpstr>
      <vt:lpstr>Slide 13</vt:lpstr>
      <vt:lpstr>Slide 14</vt:lpstr>
      <vt:lpstr>Slide 15</vt:lpstr>
      <vt:lpstr>Slide 16</vt:lpstr>
      <vt:lpstr>Debugging Policy : Organization X</vt:lpstr>
      <vt:lpstr>Slide 18</vt:lpstr>
      <vt:lpstr>Slide 19</vt:lpstr>
      <vt:lpstr>Test planning</vt:lpstr>
      <vt:lpstr>Slide 21</vt:lpstr>
      <vt:lpstr>Slide 22</vt:lpstr>
      <vt:lpstr>Slide 23</vt:lpstr>
      <vt:lpstr>Slide 24</vt:lpstr>
      <vt:lpstr>Slide 25</vt:lpstr>
      <vt:lpstr>Test plan components</vt:lpstr>
      <vt:lpstr>Slide 27</vt:lpstr>
      <vt:lpstr>Slide 28</vt:lpstr>
      <vt:lpstr>Slide 29</vt:lpstr>
      <vt:lpstr>8 . Test Deliverables</vt:lpstr>
      <vt:lpstr>Slide 31</vt:lpstr>
      <vt:lpstr>11. Responsibilities</vt:lpstr>
      <vt:lpstr>Slide 33</vt:lpstr>
      <vt:lpstr>15. Testing Costs</vt:lpstr>
      <vt:lpstr>Test plan attachments</vt:lpstr>
      <vt:lpstr>Slide 36</vt:lpstr>
      <vt:lpstr>Test Case Identification</vt:lpstr>
      <vt:lpstr>Slide 38</vt:lpstr>
      <vt:lpstr>Slide 39</vt:lpstr>
      <vt:lpstr>Locating test items</vt:lpstr>
      <vt:lpstr>Reporting test results</vt:lpstr>
      <vt:lpstr>Slide 42</vt:lpstr>
      <vt:lpstr>Slide 43</vt:lpstr>
      <vt:lpstr>Slide 44</vt:lpstr>
      <vt:lpstr>Test Incident Report</vt:lpstr>
      <vt:lpstr>Slide 46</vt:lpstr>
      <vt:lpstr>Test Summary Report</vt:lpstr>
      <vt:lpstr>4. Summary of results: the document author summarizes the testing  results. All resolved incidents and their solutions should be  described. Unresolved incidents should be recorded.</vt:lpstr>
      <vt:lpstr>The role of three groups in test  planning and policy development</vt:lpstr>
      <vt:lpstr>Slide 50</vt:lpstr>
      <vt:lpstr>Slide 51</vt:lpstr>
      <vt:lpstr>Slide 52</vt:lpstr>
      <vt:lpstr>Slide 53</vt:lpstr>
      <vt:lpstr>Slide 54</vt:lpstr>
      <vt:lpstr>Slide 55</vt:lpstr>
      <vt:lpstr>Introducing the test specialist</vt:lpstr>
      <vt:lpstr>Slide 57</vt:lpstr>
      <vt:lpstr>Skills needed by a test specialist</vt:lpstr>
      <vt:lpstr>Slide 59</vt:lpstr>
      <vt:lpstr>Slide 60</vt:lpstr>
      <vt:lpstr>Slide 61</vt:lpstr>
      <vt:lpstr>Building a testing group</vt:lpstr>
      <vt:lpstr>Slide 63</vt:lpstr>
      <vt:lpstr>Slide 64</vt:lpstr>
      <vt:lpstr>Slide 65</vt:lpstr>
      <vt:lpstr>Slide 66</vt:lpstr>
      <vt:lpstr>Slide 67</vt:lpstr>
      <vt:lpstr>Slide 68</vt:lpstr>
      <vt:lpstr>The duties of the team members</vt:lpstr>
      <vt:lpstr>The duties of the team members</vt:lpstr>
      <vt:lpstr>The Test Lead</vt:lpstr>
      <vt:lpstr>Slide 72</vt:lpstr>
      <vt:lpstr>Slide 73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UNIT-5</dc:title>
  <dc:creator>Padma bai</dc:creator>
  <cp:lastModifiedBy>Windows User</cp:lastModifiedBy>
  <cp:revision>6</cp:revision>
  <dcterms:created xsi:type="dcterms:W3CDTF">2020-04-24T01:54:44Z</dcterms:created>
  <dcterms:modified xsi:type="dcterms:W3CDTF">2021-09-28T18:53:58Z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2018-11-27T00:00:00Z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2020-04-24T00:00:00Z</vt:filetime>
  </property>
</Properties>
</file>