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96" r:id="rId6"/>
    <p:sldId id="261" r:id="rId7"/>
    <p:sldId id="260"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80" r:id="rId24"/>
    <p:sldId id="277" r:id="rId25"/>
    <p:sldId id="278"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1DDE21CE-785C-4F94-AF26-8C09CD37F537}" type="datetimeFigureOut">
              <a:rPr lang="en-IN" smtClean="0"/>
              <a:pPr/>
              <a:t>06-10-2021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6DEF3F7-4682-4BE6-AE20-3A5239C85277}" type="slidenum">
              <a:rPr lang="en-IN" smtClean="0"/>
              <a:pPr/>
              <a:t>‹#›</a:t>
            </a:fld>
            <a:endParaRPr lang="en-IN"/>
          </a:p>
        </p:txBody>
      </p:sp>
    </p:spTree>
    <p:extLst>
      <p:ext uri="{BB962C8B-B14F-4D97-AF65-F5344CB8AC3E}">
        <p14:creationId xmlns:p14="http://schemas.microsoft.com/office/powerpoint/2010/main" xmlns="" val="492517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1DDE21CE-785C-4F94-AF26-8C09CD37F537}" type="datetimeFigureOut">
              <a:rPr lang="en-IN" smtClean="0"/>
              <a:pPr/>
              <a:t>06-10-2021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6DEF3F7-4682-4BE6-AE20-3A5239C85277}" type="slidenum">
              <a:rPr lang="en-IN" smtClean="0"/>
              <a:pPr/>
              <a:t>‹#›</a:t>
            </a:fld>
            <a:endParaRPr lang="en-IN"/>
          </a:p>
        </p:txBody>
      </p:sp>
    </p:spTree>
    <p:extLst>
      <p:ext uri="{BB962C8B-B14F-4D97-AF65-F5344CB8AC3E}">
        <p14:creationId xmlns:p14="http://schemas.microsoft.com/office/powerpoint/2010/main" xmlns="" val="3179917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1DDE21CE-785C-4F94-AF26-8C09CD37F537}" type="datetimeFigureOut">
              <a:rPr lang="en-IN" smtClean="0"/>
              <a:pPr/>
              <a:t>06-10-2021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6DEF3F7-4682-4BE6-AE20-3A5239C85277}" type="slidenum">
              <a:rPr lang="en-IN" smtClean="0"/>
              <a:pPr/>
              <a:t>‹#›</a:t>
            </a:fld>
            <a:endParaRPr lang="en-IN"/>
          </a:p>
        </p:txBody>
      </p:sp>
    </p:spTree>
    <p:extLst>
      <p:ext uri="{BB962C8B-B14F-4D97-AF65-F5344CB8AC3E}">
        <p14:creationId xmlns:p14="http://schemas.microsoft.com/office/powerpoint/2010/main" xmlns="" val="19697378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1DDE21CE-785C-4F94-AF26-8C09CD37F537}" type="datetimeFigureOut">
              <a:rPr lang="en-IN" smtClean="0"/>
              <a:pPr/>
              <a:t>06-10-2021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6DEF3F7-4682-4BE6-AE20-3A5239C85277}" type="slidenum">
              <a:rPr lang="en-IN" smtClean="0"/>
              <a:pPr/>
              <a:t>‹#›</a:t>
            </a:fld>
            <a:endParaRPr lang="en-IN"/>
          </a:p>
        </p:txBody>
      </p:sp>
    </p:spTree>
    <p:extLst>
      <p:ext uri="{BB962C8B-B14F-4D97-AF65-F5344CB8AC3E}">
        <p14:creationId xmlns:p14="http://schemas.microsoft.com/office/powerpoint/2010/main" xmlns="" val="3499988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DE21CE-785C-4F94-AF26-8C09CD37F537}" type="datetimeFigureOut">
              <a:rPr lang="en-IN" smtClean="0"/>
              <a:pPr/>
              <a:t>06-10-2021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6DEF3F7-4682-4BE6-AE20-3A5239C85277}" type="slidenum">
              <a:rPr lang="en-IN" smtClean="0"/>
              <a:pPr/>
              <a:t>‹#›</a:t>
            </a:fld>
            <a:endParaRPr lang="en-IN"/>
          </a:p>
        </p:txBody>
      </p:sp>
    </p:spTree>
    <p:extLst>
      <p:ext uri="{BB962C8B-B14F-4D97-AF65-F5344CB8AC3E}">
        <p14:creationId xmlns:p14="http://schemas.microsoft.com/office/powerpoint/2010/main" xmlns="" val="733070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1DDE21CE-785C-4F94-AF26-8C09CD37F537}" type="datetimeFigureOut">
              <a:rPr lang="en-IN" smtClean="0"/>
              <a:pPr/>
              <a:t>06-10-2021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6DEF3F7-4682-4BE6-AE20-3A5239C85277}" type="slidenum">
              <a:rPr lang="en-IN" smtClean="0"/>
              <a:pPr/>
              <a:t>‹#›</a:t>
            </a:fld>
            <a:endParaRPr lang="en-IN"/>
          </a:p>
        </p:txBody>
      </p:sp>
    </p:spTree>
    <p:extLst>
      <p:ext uri="{BB962C8B-B14F-4D97-AF65-F5344CB8AC3E}">
        <p14:creationId xmlns:p14="http://schemas.microsoft.com/office/powerpoint/2010/main" xmlns="" val="18946778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1DDE21CE-785C-4F94-AF26-8C09CD37F537}" type="datetimeFigureOut">
              <a:rPr lang="en-IN" smtClean="0"/>
              <a:pPr/>
              <a:t>06-10-2021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46DEF3F7-4682-4BE6-AE20-3A5239C85277}" type="slidenum">
              <a:rPr lang="en-IN" smtClean="0"/>
              <a:pPr/>
              <a:t>‹#›</a:t>
            </a:fld>
            <a:endParaRPr lang="en-IN"/>
          </a:p>
        </p:txBody>
      </p:sp>
    </p:spTree>
    <p:extLst>
      <p:ext uri="{BB962C8B-B14F-4D97-AF65-F5344CB8AC3E}">
        <p14:creationId xmlns:p14="http://schemas.microsoft.com/office/powerpoint/2010/main" xmlns="" val="37518224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1DDE21CE-785C-4F94-AF26-8C09CD37F537}" type="datetimeFigureOut">
              <a:rPr lang="en-IN" smtClean="0"/>
              <a:pPr/>
              <a:t>06-10-2021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46DEF3F7-4682-4BE6-AE20-3A5239C85277}" type="slidenum">
              <a:rPr lang="en-IN" smtClean="0"/>
              <a:pPr/>
              <a:t>‹#›</a:t>
            </a:fld>
            <a:endParaRPr lang="en-IN"/>
          </a:p>
        </p:txBody>
      </p:sp>
    </p:spTree>
    <p:extLst>
      <p:ext uri="{BB962C8B-B14F-4D97-AF65-F5344CB8AC3E}">
        <p14:creationId xmlns:p14="http://schemas.microsoft.com/office/powerpoint/2010/main" xmlns="" val="933521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DE21CE-785C-4F94-AF26-8C09CD37F537}" type="datetimeFigureOut">
              <a:rPr lang="en-IN" smtClean="0"/>
              <a:pPr/>
              <a:t>06-10-2021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46DEF3F7-4682-4BE6-AE20-3A5239C85277}" type="slidenum">
              <a:rPr lang="en-IN" smtClean="0"/>
              <a:pPr/>
              <a:t>‹#›</a:t>
            </a:fld>
            <a:endParaRPr lang="en-IN"/>
          </a:p>
        </p:txBody>
      </p:sp>
    </p:spTree>
    <p:extLst>
      <p:ext uri="{BB962C8B-B14F-4D97-AF65-F5344CB8AC3E}">
        <p14:creationId xmlns:p14="http://schemas.microsoft.com/office/powerpoint/2010/main" xmlns="" val="3836064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DE21CE-785C-4F94-AF26-8C09CD37F537}" type="datetimeFigureOut">
              <a:rPr lang="en-IN" smtClean="0"/>
              <a:pPr/>
              <a:t>06-10-2021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6DEF3F7-4682-4BE6-AE20-3A5239C85277}" type="slidenum">
              <a:rPr lang="en-IN" smtClean="0"/>
              <a:pPr/>
              <a:t>‹#›</a:t>
            </a:fld>
            <a:endParaRPr lang="en-IN"/>
          </a:p>
        </p:txBody>
      </p:sp>
    </p:spTree>
    <p:extLst>
      <p:ext uri="{BB962C8B-B14F-4D97-AF65-F5344CB8AC3E}">
        <p14:creationId xmlns:p14="http://schemas.microsoft.com/office/powerpoint/2010/main" xmlns="" val="2813209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DE21CE-785C-4F94-AF26-8C09CD37F537}" type="datetimeFigureOut">
              <a:rPr lang="en-IN" smtClean="0"/>
              <a:pPr/>
              <a:t>06-10-2021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6DEF3F7-4682-4BE6-AE20-3A5239C85277}" type="slidenum">
              <a:rPr lang="en-IN" smtClean="0"/>
              <a:pPr/>
              <a:t>‹#›</a:t>
            </a:fld>
            <a:endParaRPr lang="en-IN"/>
          </a:p>
        </p:txBody>
      </p:sp>
    </p:spTree>
    <p:extLst>
      <p:ext uri="{BB962C8B-B14F-4D97-AF65-F5344CB8AC3E}">
        <p14:creationId xmlns:p14="http://schemas.microsoft.com/office/powerpoint/2010/main" xmlns="" val="2433010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DE21CE-785C-4F94-AF26-8C09CD37F537}" type="datetimeFigureOut">
              <a:rPr lang="en-IN" smtClean="0"/>
              <a:pPr/>
              <a:t>06-10-2021</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DEF3F7-4682-4BE6-AE20-3A5239C85277}" type="slidenum">
              <a:rPr lang="en-IN" smtClean="0"/>
              <a:pPr/>
              <a:t>‹#›</a:t>
            </a:fld>
            <a:endParaRPr lang="en-IN"/>
          </a:p>
        </p:txBody>
      </p:sp>
    </p:spTree>
    <p:extLst>
      <p:ext uri="{BB962C8B-B14F-4D97-AF65-F5344CB8AC3E}">
        <p14:creationId xmlns:p14="http://schemas.microsoft.com/office/powerpoint/2010/main" xmlns="" val="2950000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hyperlink" Target="https://testinggenez.com/benefits-of-automation-testing/" TargetMode="Externa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s://www.guru99.com/test-case.html" TargetMode="Externa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hyperlink" Target="https://www.softwaretestingmaterial.com/test-case-template-with-explanation/" TargetMode="Externa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0" y="2130425"/>
            <a:ext cx="7772400" cy="1470025"/>
          </a:xfrm>
        </p:spPr>
        <p:txBody>
          <a:bodyPr/>
          <a:lstStyle/>
          <a:p>
            <a:r>
              <a:rPr lang="en-IN" dirty="0" smtClean="0"/>
              <a:t>     TEST AUTOMATION</a:t>
            </a:r>
            <a:br>
              <a:rPr lang="en-IN" dirty="0" smtClean="0"/>
            </a:br>
            <a:r>
              <a:rPr lang="en-IN" dirty="0" smtClean="0"/>
              <a:t>    UNIT-6</a:t>
            </a:r>
            <a:endParaRPr lang="en-IN" dirty="0"/>
          </a:p>
        </p:txBody>
      </p:sp>
    </p:spTree>
    <p:extLst>
      <p:ext uri="{BB962C8B-B14F-4D97-AF65-F5344CB8AC3E}">
        <p14:creationId xmlns:p14="http://schemas.microsoft.com/office/powerpoint/2010/main" xmlns="" val="20231510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4294967295"/>
          </p:nvPr>
        </p:nvSpPr>
        <p:spPr>
          <a:xfrm>
            <a:off x="467544" y="548680"/>
            <a:ext cx="8496944" cy="5577483"/>
          </a:xfrm>
        </p:spPr>
        <p:txBody>
          <a:bodyPr>
            <a:normAutofit/>
          </a:bodyPr>
          <a:lstStyle/>
          <a:p>
            <a:pPr marL="0" indent="0" fontAlgn="base">
              <a:buNone/>
            </a:pPr>
            <a:r>
              <a:rPr lang="en-US" b="1" dirty="0" smtClean="0"/>
              <a:t>1.What </a:t>
            </a:r>
            <a:r>
              <a:rPr lang="en-US" b="1" dirty="0"/>
              <a:t>skills are needed for Automated Testing</a:t>
            </a:r>
            <a:endParaRPr lang="en-US" dirty="0"/>
          </a:p>
          <a:p>
            <a:pPr fontAlgn="base"/>
            <a:r>
              <a:rPr lang="en-US" dirty="0"/>
              <a:t>The skills required depends on what generation of automation the company is in.</a:t>
            </a:r>
          </a:p>
          <a:p>
            <a:pPr fontAlgn="base"/>
            <a:r>
              <a:rPr lang="en-US" dirty="0"/>
              <a:t>1) Capture / playback and test harness tools (first generation).</a:t>
            </a:r>
          </a:p>
          <a:p>
            <a:pPr fontAlgn="base"/>
            <a:r>
              <a:rPr lang="en-US" dirty="0"/>
              <a:t>2) Data driven tools (second generation).</a:t>
            </a:r>
          </a:p>
          <a:p>
            <a:pPr fontAlgn="base"/>
            <a:r>
              <a:rPr lang="en-US" dirty="0"/>
              <a:t>3) Action driven (third generation).</a:t>
            </a:r>
          </a:p>
          <a:p>
            <a:pPr marL="0" indent="0">
              <a:buNone/>
            </a:pPr>
            <a:endParaRPr lang="en-IN" dirty="0"/>
          </a:p>
        </p:txBody>
      </p:sp>
    </p:spTree>
    <p:extLst>
      <p:ext uri="{BB962C8B-B14F-4D97-AF65-F5344CB8AC3E}">
        <p14:creationId xmlns:p14="http://schemas.microsoft.com/office/powerpoint/2010/main" xmlns="" val="31776191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23528" y="333375"/>
            <a:ext cx="7906072" cy="5792788"/>
          </a:xfrm>
        </p:spPr>
        <p:txBody>
          <a:bodyPr>
            <a:normAutofit fontScale="85000" lnSpcReduction="10000"/>
          </a:bodyPr>
          <a:lstStyle/>
          <a:p>
            <a:pPr marL="0" indent="0" fontAlgn="base">
              <a:buNone/>
            </a:pPr>
            <a:r>
              <a:rPr lang="en-US" b="1" dirty="0"/>
              <a:t>The three generations upon which the skills depend are described below one by one</a:t>
            </a:r>
            <a:endParaRPr lang="en-US" dirty="0"/>
          </a:p>
          <a:p>
            <a:pPr marL="0" indent="0" fontAlgn="base">
              <a:buNone/>
            </a:pPr>
            <a:r>
              <a:rPr lang="en-US" b="1" dirty="0"/>
              <a:t>1) Capture / Playback and Test Harness Tools:</a:t>
            </a:r>
            <a:endParaRPr lang="en-US" dirty="0"/>
          </a:p>
          <a:p>
            <a:pPr fontAlgn="base"/>
            <a:r>
              <a:rPr lang="en-US" dirty="0"/>
              <a:t>One of the most boring and time-consuming activity during testing life cycle is to rerun</a:t>
            </a:r>
          </a:p>
          <a:p>
            <a:pPr fontAlgn="base"/>
            <a:r>
              <a:rPr lang="en-US" dirty="0"/>
              <a:t>manual tests number of times. Here, capture/playback tools are of great help to the testers. </a:t>
            </a:r>
            <a:endParaRPr lang="en-US" dirty="0" smtClean="0"/>
          </a:p>
          <a:p>
            <a:pPr fontAlgn="base"/>
            <a:r>
              <a:rPr lang="en-US" dirty="0" smtClean="0"/>
              <a:t>These </a:t>
            </a:r>
            <a:r>
              <a:rPr lang="en-US" dirty="0"/>
              <a:t>tools do this by recording and replaying the test input scripts. As a result, tests can be replayed without attendant for long hours specially during regression testing. Also these recorded test scripts can be edited as per need i.e., whenever changes are made to the software. </a:t>
            </a:r>
            <a:endParaRPr lang="en-IN" dirty="0"/>
          </a:p>
        </p:txBody>
      </p:sp>
    </p:spTree>
    <p:extLst>
      <p:ext uri="{BB962C8B-B14F-4D97-AF65-F5344CB8AC3E}">
        <p14:creationId xmlns:p14="http://schemas.microsoft.com/office/powerpoint/2010/main" xmlns="" val="6341555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899592" y="764704"/>
            <a:ext cx="7330008" cy="5361459"/>
          </a:xfrm>
        </p:spPr>
        <p:txBody>
          <a:bodyPr/>
          <a:lstStyle/>
          <a:p>
            <a:pPr fontAlgn="base"/>
            <a:r>
              <a:rPr lang="en-US" dirty="0" smtClean="0"/>
              <a:t>These tools can even capture human operations e.g., mouse activity, keystrokes etc. A capture / playback tool can be either intrusive or non-intrusive. Intrusive capture / playback tools are also called native tools as they along with software-under-test (SUT), reside on the same machine.</a:t>
            </a:r>
          </a:p>
          <a:p>
            <a:endParaRPr lang="en-IN" dirty="0" smtClean="0"/>
          </a:p>
          <a:p>
            <a:endParaRPr lang="en-IN" dirty="0"/>
          </a:p>
        </p:txBody>
      </p:sp>
    </p:spTree>
    <p:extLst>
      <p:ext uri="{BB962C8B-B14F-4D97-AF65-F5344CB8AC3E}">
        <p14:creationId xmlns:p14="http://schemas.microsoft.com/office/powerpoint/2010/main" xmlns="" val="26747672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899592" y="620713"/>
            <a:ext cx="7330008" cy="5505450"/>
          </a:xfrm>
        </p:spPr>
        <p:txBody>
          <a:bodyPr>
            <a:normAutofit fontScale="85000" lnSpcReduction="10000"/>
          </a:bodyPr>
          <a:lstStyle/>
          <a:p>
            <a:pPr fontAlgn="base"/>
            <a:r>
              <a:rPr lang="en-US" dirty="0"/>
              <a:t>Non-intrusive capture / playback tools on the other hand, reside on the separate machine and is connected to the machine containing software to be tested using special hardware. One advantage of these tools is to capture errors which users frequently make and which developers cannot reproduce.</a:t>
            </a:r>
          </a:p>
          <a:p>
            <a:pPr fontAlgn="base"/>
            <a:r>
              <a:rPr lang="en-US" dirty="0"/>
              <a:t>Test harness tools are the category of capture / playback tools used for capturing and replaying sequence of tests. These tools enable running large volume of tests unattended and help in generating reports by using comparators. These tools are very important at CMM level – 2 and above.</a:t>
            </a:r>
          </a:p>
          <a:p>
            <a:endParaRPr lang="en-IN" dirty="0"/>
          </a:p>
        </p:txBody>
      </p:sp>
    </p:spTree>
    <p:extLst>
      <p:ext uri="{BB962C8B-B14F-4D97-AF65-F5344CB8AC3E}">
        <p14:creationId xmlns:p14="http://schemas.microsoft.com/office/powerpoint/2010/main" xmlns="" val="40702220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39552" y="908050"/>
            <a:ext cx="7690048" cy="5218113"/>
          </a:xfrm>
        </p:spPr>
        <p:txBody>
          <a:bodyPr>
            <a:normAutofit fontScale="92500"/>
          </a:bodyPr>
          <a:lstStyle/>
          <a:p>
            <a:pPr marL="0" indent="0" fontAlgn="base">
              <a:buNone/>
            </a:pPr>
            <a:r>
              <a:rPr lang="en-US" b="1" dirty="0"/>
              <a:t>2) Data-driven Tools:</a:t>
            </a:r>
            <a:endParaRPr lang="en-US" dirty="0"/>
          </a:p>
          <a:p>
            <a:pPr marL="0" indent="0" fontAlgn="base">
              <a:buNone/>
            </a:pPr>
            <a:r>
              <a:rPr lang="en-US" dirty="0" smtClean="0"/>
              <a:t>         This </a:t>
            </a:r>
            <a:r>
              <a:rPr lang="en-US" dirty="0"/>
              <a:t>method help in developing test scripts that generates the set of input conditions and corresponding expected output. The approach takes as much time and effort as the product. However, changes to application do not require the automated test cases to be changed as long as the input conditions and expected output are still valid. This generation of automation focuses on input and output conditions using the black box testing approach.</a:t>
            </a:r>
          </a:p>
          <a:p>
            <a:endParaRPr lang="en-IN" dirty="0"/>
          </a:p>
        </p:txBody>
      </p:sp>
    </p:spTree>
    <p:extLst>
      <p:ext uri="{BB962C8B-B14F-4D97-AF65-F5344CB8AC3E}">
        <p14:creationId xmlns:p14="http://schemas.microsoft.com/office/powerpoint/2010/main" xmlns="" val="2356474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467544" y="476250"/>
            <a:ext cx="7762056" cy="5649913"/>
          </a:xfrm>
        </p:spPr>
        <p:txBody>
          <a:bodyPr>
            <a:normAutofit lnSpcReduction="10000"/>
          </a:bodyPr>
          <a:lstStyle/>
          <a:p>
            <a:pPr marL="0" indent="0" fontAlgn="base">
              <a:buNone/>
            </a:pPr>
            <a:r>
              <a:rPr lang="en-US" b="1" dirty="0"/>
              <a:t>3) Action-driven Tools:</a:t>
            </a:r>
            <a:endParaRPr lang="en-US" dirty="0"/>
          </a:p>
          <a:p>
            <a:pPr fontAlgn="base"/>
            <a:r>
              <a:rPr lang="en-US" dirty="0"/>
              <a:t>This technique enables a layman to create automated tests. There are no input and expected output conditions required for running the tests. All actions that appear on the application are automatically tested, based on a generic set of controls defined for automation.</a:t>
            </a:r>
          </a:p>
          <a:p>
            <a:pPr fontAlgn="base"/>
            <a:r>
              <a:rPr lang="en-US" dirty="0"/>
              <a:t>From the above approaches / generations of automation, it is clear that different levels of skills are needed based on the generation of automation selected.</a:t>
            </a:r>
          </a:p>
          <a:p>
            <a:endParaRPr lang="en-IN" dirty="0"/>
          </a:p>
        </p:txBody>
      </p:sp>
    </p:spTree>
    <p:extLst>
      <p:ext uri="{BB962C8B-B14F-4D97-AF65-F5344CB8AC3E}">
        <p14:creationId xmlns:p14="http://schemas.microsoft.com/office/powerpoint/2010/main" xmlns="" val="5059203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Scope of Automation in Testing</a:t>
            </a:r>
            <a:endParaRPr lang="en-IN" sz="4000" dirty="0"/>
          </a:p>
        </p:txBody>
      </p:sp>
      <p:sp>
        <p:nvSpPr>
          <p:cNvPr id="3" name="Content Placeholder 2"/>
          <p:cNvSpPr>
            <a:spLocks noGrp="1"/>
          </p:cNvSpPr>
          <p:nvPr>
            <p:ph idx="1"/>
          </p:nvPr>
        </p:nvSpPr>
        <p:spPr>
          <a:xfrm>
            <a:off x="457200" y="1196752"/>
            <a:ext cx="8229600" cy="4929411"/>
          </a:xfrm>
        </p:spPr>
        <p:txBody>
          <a:bodyPr>
            <a:normAutofit/>
          </a:bodyPr>
          <a:lstStyle/>
          <a:p>
            <a:pPr marL="0" indent="0">
              <a:buNone/>
            </a:pPr>
            <a:r>
              <a:rPr lang="en-US" dirty="0" smtClean="0"/>
              <a:t>     Automation </a:t>
            </a:r>
            <a:r>
              <a:rPr lang="en-US" dirty="0"/>
              <a:t>is the process of evaluating the AUT(Application under Test) against the specification with the help of a tool. In this article we are gong to discuss the Scope of automation in testing.</a:t>
            </a:r>
          </a:p>
          <a:p>
            <a:r>
              <a:rPr lang="en-US" dirty="0"/>
              <a:t>Depending on the nature of testing there are two main branches under automation. </a:t>
            </a:r>
          </a:p>
          <a:p>
            <a:pPr marL="0" indent="0">
              <a:buNone/>
            </a:pPr>
            <a:r>
              <a:rPr lang="en-US" dirty="0" smtClean="0"/>
              <a:t>1.Functional </a:t>
            </a:r>
            <a:r>
              <a:rPr lang="en-US" dirty="0"/>
              <a:t>testing with automation.</a:t>
            </a:r>
          </a:p>
          <a:p>
            <a:pPr marL="0" indent="0">
              <a:buNone/>
            </a:pPr>
            <a:r>
              <a:rPr lang="en-US" dirty="0" smtClean="0"/>
              <a:t>2.Performance </a:t>
            </a:r>
            <a:r>
              <a:rPr lang="en-US" dirty="0"/>
              <a:t>testing with automation.</a:t>
            </a:r>
          </a:p>
          <a:p>
            <a:pPr marL="0" indent="0">
              <a:buNone/>
            </a:pPr>
            <a:endParaRPr lang="en-IN" dirty="0"/>
          </a:p>
        </p:txBody>
      </p:sp>
    </p:spTree>
    <p:extLst>
      <p:ext uri="{BB962C8B-B14F-4D97-AF65-F5344CB8AC3E}">
        <p14:creationId xmlns:p14="http://schemas.microsoft.com/office/powerpoint/2010/main" xmlns="" val="13430058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899592" y="908720"/>
            <a:ext cx="7330008" cy="5217443"/>
          </a:xfrm>
        </p:spPr>
        <p:txBody>
          <a:bodyPr>
            <a:normAutofit fontScale="92500" lnSpcReduction="20000"/>
          </a:bodyPr>
          <a:lstStyle/>
          <a:p>
            <a:pPr marL="0" indent="0">
              <a:buNone/>
            </a:pPr>
            <a:r>
              <a:rPr lang="en-US" u="sng" dirty="0" smtClean="0"/>
              <a:t>1.Functional </a:t>
            </a:r>
            <a:r>
              <a:rPr lang="en-US" u="sng" dirty="0"/>
              <a:t>Testing with the help of </a:t>
            </a:r>
            <a:r>
              <a:rPr lang="en-US" u="sng" dirty="0" smtClean="0"/>
              <a:t>Automation</a:t>
            </a:r>
            <a:r>
              <a:rPr lang="en-US" dirty="0" smtClean="0"/>
              <a:t>:</a:t>
            </a:r>
          </a:p>
          <a:p>
            <a:pPr marL="0" indent="0">
              <a:buNone/>
            </a:pPr>
            <a:r>
              <a:rPr lang="en-US" dirty="0" smtClean="0"/>
              <a:t>  </a:t>
            </a:r>
            <a:r>
              <a:rPr lang="en-US" dirty="0"/>
              <a:t>Functional automated testing has emerged as a key area in most of the testing processes. The main area where the functional testing tools are used is for regression test </a:t>
            </a:r>
            <a:r>
              <a:rPr lang="en-US" dirty="0" smtClean="0"/>
              <a:t>case execution.</a:t>
            </a:r>
          </a:p>
          <a:p>
            <a:pPr marL="0" indent="0">
              <a:buNone/>
            </a:pPr>
            <a:r>
              <a:rPr lang="en-US" dirty="0" smtClean="0"/>
              <a:t>Mostly </a:t>
            </a:r>
            <a:r>
              <a:rPr lang="en-US" dirty="0"/>
              <a:t>in the agile scrum methodology where frequent releases are happening, it is almost impossible to execute all the regression test cases manually with the short span of time</a:t>
            </a:r>
          </a:p>
          <a:p>
            <a:pPr marL="0" indent="0">
              <a:buNone/>
            </a:pPr>
            <a:r>
              <a:rPr lang="en-US" dirty="0"/>
              <a:t/>
            </a:r>
            <a:br>
              <a:rPr lang="en-US" dirty="0"/>
            </a:br>
            <a:endParaRPr lang="en-IN" dirty="0"/>
          </a:p>
        </p:txBody>
      </p:sp>
    </p:spTree>
    <p:extLst>
      <p:ext uri="{BB962C8B-B14F-4D97-AF65-F5344CB8AC3E}">
        <p14:creationId xmlns:p14="http://schemas.microsoft.com/office/powerpoint/2010/main" xmlns="" val="8427870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251520" y="404813"/>
            <a:ext cx="8640960" cy="5721350"/>
          </a:xfrm>
        </p:spPr>
        <p:txBody>
          <a:bodyPr>
            <a:normAutofit fontScale="92500" lnSpcReduction="10000"/>
          </a:bodyPr>
          <a:lstStyle/>
          <a:p>
            <a:r>
              <a:rPr lang="en-US" dirty="0" smtClean="0"/>
              <a:t>Automation </a:t>
            </a:r>
            <a:r>
              <a:rPr lang="en-US" dirty="0"/>
              <a:t>gives a high ROI(Return of Investment) in this area since it is a one time effort for generating the scripts. </a:t>
            </a:r>
            <a:endParaRPr lang="en-US" dirty="0" smtClean="0"/>
          </a:p>
          <a:p>
            <a:r>
              <a:rPr lang="en-US" dirty="0" smtClean="0"/>
              <a:t>Maintenance </a:t>
            </a:r>
            <a:r>
              <a:rPr lang="en-US" dirty="0"/>
              <a:t>to the existing scripts will be considerably less if the automation follows a good framework which exactly suits the nature of application. </a:t>
            </a:r>
            <a:endParaRPr lang="en-US" dirty="0" smtClean="0"/>
          </a:p>
          <a:p>
            <a:r>
              <a:rPr lang="en-US" dirty="0" smtClean="0"/>
              <a:t>It </a:t>
            </a:r>
            <a:r>
              <a:rPr lang="en-US" dirty="0"/>
              <a:t>is advisable to keep at least 60 to 70 % of regression cases to be automated for being adherent to the timelines of test case execution</a:t>
            </a:r>
            <a:r>
              <a:rPr lang="en-US" dirty="0" smtClean="0"/>
              <a:t>.</a:t>
            </a:r>
          </a:p>
          <a:p>
            <a:r>
              <a:rPr lang="en-US" dirty="0" smtClean="0"/>
              <a:t> </a:t>
            </a:r>
            <a:r>
              <a:rPr lang="en-US" dirty="0"/>
              <a:t>Automating test cases is not desirable if it is a onetime testing. </a:t>
            </a:r>
          </a:p>
          <a:p>
            <a:pPr marL="0" indent="0">
              <a:buNone/>
            </a:pPr>
            <a:endParaRPr lang="en-US" dirty="0"/>
          </a:p>
          <a:p>
            <a:endParaRPr lang="en-IN" dirty="0"/>
          </a:p>
        </p:txBody>
      </p:sp>
    </p:spTree>
    <p:extLst>
      <p:ext uri="{BB962C8B-B14F-4D97-AF65-F5344CB8AC3E}">
        <p14:creationId xmlns:p14="http://schemas.microsoft.com/office/powerpoint/2010/main" xmlns="" val="11923143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95536" y="548680"/>
            <a:ext cx="8410128" cy="5649913"/>
          </a:xfrm>
        </p:spPr>
        <p:txBody>
          <a:bodyPr>
            <a:normAutofit fontScale="92500"/>
          </a:bodyPr>
          <a:lstStyle/>
          <a:p>
            <a:pPr marL="0" indent="0">
              <a:buNone/>
            </a:pPr>
            <a:r>
              <a:rPr lang="en-US" u="sng" dirty="0" smtClean="0"/>
              <a:t>2.Performance </a:t>
            </a:r>
            <a:r>
              <a:rPr lang="en-US" u="sng" dirty="0"/>
              <a:t>Testing with the help </a:t>
            </a:r>
            <a:r>
              <a:rPr lang="en-US" u="sng" dirty="0" smtClean="0"/>
              <a:t>of Automation</a:t>
            </a:r>
            <a:r>
              <a:rPr lang="en-US" u="sng" dirty="0"/>
              <a:t>:</a:t>
            </a:r>
          </a:p>
          <a:p>
            <a:pPr marL="0" indent="0">
              <a:buNone/>
            </a:pPr>
            <a:r>
              <a:rPr lang="en-US" dirty="0" smtClean="0"/>
              <a:t>     Performance </a:t>
            </a:r>
            <a:r>
              <a:rPr lang="en-US" dirty="0"/>
              <a:t>testing is the process of evaluating the application performance which is being a critical requirement of every application now </a:t>
            </a:r>
            <a:r>
              <a:rPr lang="en-US" dirty="0" smtClean="0"/>
              <a:t> a days</a:t>
            </a:r>
            <a:r>
              <a:rPr lang="en-US" dirty="0"/>
              <a:t>. Performance testing is almost impossible by manual means</a:t>
            </a:r>
            <a:r>
              <a:rPr lang="en-US" dirty="0" smtClean="0"/>
              <a:t>.</a:t>
            </a:r>
          </a:p>
          <a:p>
            <a:pPr marL="0" indent="0">
              <a:buNone/>
            </a:pPr>
            <a:r>
              <a:rPr lang="en-US" dirty="0" smtClean="0"/>
              <a:t> </a:t>
            </a:r>
            <a:r>
              <a:rPr lang="en-US" dirty="0"/>
              <a:t>There are different tools used across organizations for evaluating application performance. There are different divisions under performance testing based on the nature of testing.</a:t>
            </a:r>
            <a:r>
              <a:rPr lang="en-US" u="sng" dirty="0"/>
              <a:t/>
            </a:r>
            <a:br>
              <a:rPr lang="en-US" u="sng" dirty="0"/>
            </a:br>
            <a:endParaRPr lang="en-IN" u="sng" dirty="0"/>
          </a:p>
        </p:txBody>
      </p:sp>
    </p:spTree>
    <p:extLst>
      <p:ext uri="{BB962C8B-B14F-4D97-AF65-F5344CB8AC3E}">
        <p14:creationId xmlns:p14="http://schemas.microsoft.com/office/powerpoint/2010/main" xmlns="" val="39557230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What is Automation </a:t>
            </a:r>
            <a:r>
              <a:rPr lang="en-IN" b="1" dirty="0" smtClean="0"/>
              <a:t>Testing?</a:t>
            </a:r>
            <a:br>
              <a:rPr lang="en-IN" b="1" dirty="0" smtClean="0"/>
            </a:br>
            <a:r>
              <a:rPr lang="en-IN" b="1" dirty="0" smtClean="0"/>
              <a:t>INTRODUCTION</a:t>
            </a:r>
            <a:endParaRPr lang="en-IN" dirty="0"/>
          </a:p>
        </p:txBody>
      </p:sp>
      <p:sp>
        <p:nvSpPr>
          <p:cNvPr id="3" name="Content Placeholder 2"/>
          <p:cNvSpPr>
            <a:spLocks noGrp="1"/>
          </p:cNvSpPr>
          <p:nvPr>
            <p:ph idx="1"/>
          </p:nvPr>
        </p:nvSpPr>
        <p:spPr/>
        <p:txBody>
          <a:bodyPr/>
          <a:lstStyle/>
          <a:p>
            <a:r>
              <a:rPr lang="en-US" b="1" dirty="0"/>
              <a:t>Automation testing</a:t>
            </a:r>
            <a:r>
              <a:rPr lang="en-US" dirty="0"/>
              <a:t> </a:t>
            </a:r>
            <a:r>
              <a:rPr lang="en-US" dirty="0" smtClean="0"/>
              <a:t>is a Software</a:t>
            </a:r>
            <a:r>
              <a:rPr lang="en-US" dirty="0"/>
              <a:t> </a:t>
            </a:r>
            <a:r>
              <a:rPr lang="en-US" b="1" dirty="0"/>
              <a:t>testing</a:t>
            </a:r>
            <a:r>
              <a:rPr lang="en-US" dirty="0"/>
              <a:t> technique to </a:t>
            </a:r>
            <a:r>
              <a:rPr lang="en-US" b="1" dirty="0"/>
              <a:t>test</a:t>
            </a:r>
            <a:r>
              <a:rPr lang="en-US" dirty="0"/>
              <a:t> and compare the actual outcome with the expected outcome. This can be achieved by writing </a:t>
            </a:r>
            <a:r>
              <a:rPr lang="en-US" b="1" dirty="0"/>
              <a:t>test</a:t>
            </a:r>
            <a:r>
              <a:rPr lang="en-US" dirty="0"/>
              <a:t> scripts or using any </a:t>
            </a:r>
            <a:r>
              <a:rPr lang="en-US" b="1" dirty="0"/>
              <a:t>automation testing</a:t>
            </a:r>
            <a:r>
              <a:rPr lang="en-US" dirty="0"/>
              <a:t> tool. </a:t>
            </a:r>
            <a:r>
              <a:rPr lang="en-US" b="1" dirty="0"/>
              <a:t>Test automation</a:t>
            </a:r>
            <a:r>
              <a:rPr lang="en-US" dirty="0"/>
              <a:t> is used to </a:t>
            </a:r>
            <a:r>
              <a:rPr lang="en-US" b="1" dirty="0"/>
              <a:t>automate</a:t>
            </a:r>
            <a:r>
              <a:rPr lang="en-US" dirty="0"/>
              <a:t> repetitive tasks and other </a:t>
            </a:r>
            <a:r>
              <a:rPr lang="en-US" b="1" dirty="0"/>
              <a:t>testing</a:t>
            </a:r>
            <a:r>
              <a:rPr lang="en-US" dirty="0"/>
              <a:t> tasks which are difficult to perform manually.</a:t>
            </a:r>
            <a:endParaRPr lang="en-IN" dirty="0"/>
          </a:p>
        </p:txBody>
      </p:sp>
    </p:spTree>
    <p:extLst>
      <p:ext uri="{BB962C8B-B14F-4D97-AF65-F5344CB8AC3E}">
        <p14:creationId xmlns:p14="http://schemas.microsoft.com/office/powerpoint/2010/main" xmlns="" val="32592962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467544" y="765175"/>
            <a:ext cx="7762056" cy="5360988"/>
          </a:xfrm>
        </p:spPr>
        <p:txBody>
          <a:bodyPr>
            <a:normAutofit fontScale="85000" lnSpcReduction="10000"/>
          </a:bodyPr>
          <a:lstStyle/>
          <a:p>
            <a:pPr marL="0" indent="0">
              <a:buNone/>
            </a:pPr>
            <a:r>
              <a:rPr lang="en-IN" sz="3800" u="sng" dirty="0"/>
              <a:t>Load and Stress </a:t>
            </a:r>
            <a:r>
              <a:rPr lang="en-IN" sz="3800" u="sng" dirty="0" smtClean="0"/>
              <a:t>testing</a:t>
            </a:r>
            <a:r>
              <a:rPr lang="en-IN" dirty="0" smtClean="0"/>
              <a:t>:</a:t>
            </a:r>
          </a:p>
          <a:p>
            <a:r>
              <a:rPr lang="en-US" dirty="0"/>
              <a:t>Load testing is performed to confirm that application can withstand the maximum load which is mentioned in the SRS</a:t>
            </a:r>
            <a:r>
              <a:rPr lang="en-US" dirty="0" smtClean="0"/>
              <a:t>.</a:t>
            </a:r>
          </a:p>
          <a:p>
            <a:r>
              <a:rPr lang="en-US" dirty="0" smtClean="0"/>
              <a:t> </a:t>
            </a:r>
            <a:r>
              <a:rPr lang="en-US" dirty="0"/>
              <a:t>Here the application will be tested with the specified load without overloading the application. But in stress testing, here the intention is to find out the maximum load the application can accommodate</a:t>
            </a:r>
            <a:r>
              <a:rPr lang="en-US" dirty="0" smtClean="0"/>
              <a:t>.</a:t>
            </a:r>
          </a:p>
          <a:p>
            <a:r>
              <a:rPr lang="en-US" dirty="0" smtClean="0"/>
              <a:t> </a:t>
            </a:r>
            <a:r>
              <a:rPr lang="en-US" dirty="0"/>
              <a:t>Application will be tested with more load than the specified limit in order to find out the break point</a:t>
            </a:r>
          </a:p>
          <a:p>
            <a:pPr marL="0" indent="0">
              <a:buNone/>
            </a:pPr>
            <a:r>
              <a:rPr lang="en-US" dirty="0"/>
              <a:t/>
            </a:r>
            <a:br>
              <a:rPr lang="en-US" dirty="0"/>
            </a:br>
            <a:endParaRPr lang="en-IN" dirty="0"/>
          </a:p>
        </p:txBody>
      </p:sp>
    </p:spTree>
    <p:extLst>
      <p:ext uri="{BB962C8B-B14F-4D97-AF65-F5344CB8AC3E}">
        <p14:creationId xmlns:p14="http://schemas.microsoft.com/office/powerpoint/2010/main" xmlns="" val="8604521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467544" y="476250"/>
            <a:ext cx="8280920" cy="5649913"/>
          </a:xfrm>
        </p:spPr>
        <p:txBody>
          <a:bodyPr>
            <a:normAutofit fontScale="85000" lnSpcReduction="20000"/>
          </a:bodyPr>
          <a:lstStyle/>
          <a:p>
            <a:r>
              <a:rPr lang="en-US" dirty="0"/>
              <a:t>load and stress testing, large number of concurrent users is needed and multiple computers are required. </a:t>
            </a:r>
            <a:endParaRPr lang="en-US" dirty="0" smtClean="0"/>
          </a:p>
          <a:p>
            <a:r>
              <a:rPr lang="en-US" dirty="0" smtClean="0"/>
              <a:t>In </a:t>
            </a:r>
            <a:r>
              <a:rPr lang="en-US" dirty="0"/>
              <a:t>manual testing it is </a:t>
            </a:r>
            <a:r>
              <a:rPr lang="en-US" dirty="0" smtClean="0"/>
              <a:t>difficult and </a:t>
            </a:r>
            <a:r>
              <a:rPr lang="en-US" dirty="0"/>
              <a:t>almost impossible to run the severe load for several days to identify problems in the application. </a:t>
            </a:r>
            <a:endParaRPr lang="en-US" dirty="0" smtClean="0"/>
          </a:p>
          <a:p>
            <a:r>
              <a:rPr lang="en-US" dirty="0" smtClean="0"/>
              <a:t>While </a:t>
            </a:r>
            <a:r>
              <a:rPr lang="en-US" dirty="0"/>
              <a:t>using automation the testing software (tool) monitors the CPU and memory usage of each test computer</a:t>
            </a:r>
            <a:r>
              <a:rPr lang="en-US" dirty="0" smtClean="0"/>
              <a:t>.</a:t>
            </a:r>
          </a:p>
          <a:p>
            <a:r>
              <a:rPr lang="en-US" dirty="0" smtClean="0"/>
              <a:t>The </a:t>
            </a:r>
            <a:r>
              <a:rPr lang="en-US" dirty="0"/>
              <a:t>tool generates artificial loads by creating virtual users and which will produce a guaranteed test accuracy. The tools can generate number of virtual users on a single computer. </a:t>
            </a:r>
            <a:endParaRPr lang="en-US" dirty="0" smtClean="0"/>
          </a:p>
          <a:p>
            <a:r>
              <a:rPr lang="en-US" dirty="0" smtClean="0"/>
              <a:t>Automation </a:t>
            </a:r>
            <a:r>
              <a:rPr lang="en-US" dirty="0"/>
              <a:t>help us to find out defects as we can run the test using multiple users, multiple environments on several days.</a:t>
            </a:r>
            <a:endParaRPr lang="en-IN" dirty="0"/>
          </a:p>
        </p:txBody>
      </p:sp>
    </p:spTree>
    <p:extLst>
      <p:ext uri="{BB962C8B-B14F-4D97-AF65-F5344CB8AC3E}">
        <p14:creationId xmlns:p14="http://schemas.microsoft.com/office/powerpoint/2010/main" xmlns="" val="15938362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611560" y="260350"/>
            <a:ext cx="7618040" cy="5865813"/>
          </a:xfrm>
        </p:spPr>
        <p:txBody>
          <a:bodyPr>
            <a:normAutofit/>
          </a:bodyPr>
          <a:lstStyle/>
          <a:p>
            <a:r>
              <a:rPr lang="en-US" sz="2800" dirty="0"/>
              <a:t>Automation is an effective means of eliminating/reducing manual effort during regression and functional test case execution. </a:t>
            </a:r>
            <a:endParaRPr lang="en-US" sz="2800" dirty="0" smtClean="0"/>
          </a:p>
          <a:p>
            <a:r>
              <a:rPr lang="en-US" sz="2800" dirty="0" smtClean="0"/>
              <a:t>Also </a:t>
            </a:r>
            <a:r>
              <a:rPr lang="en-US" sz="2800" dirty="0"/>
              <a:t>the chances of defect escape will be reduced </a:t>
            </a:r>
            <a:r>
              <a:rPr lang="en-US" sz="2800" dirty="0" smtClean="0"/>
              <a:t>considerably , since </a:t>
            </a:r>
            <a:r>
              <a:rPr lang="en-US" sz="2800" dirty="0"/>
              <a:t>human mistakes will not occur once the script is fully developed. </a:t>
            </a:r>
            <a:endParaRPr lang="en-US" sz="2800" dirty="0" smtClean="0"/>
          </a:p>
          <a:p>
            <a:r>
              <a:rPr lang="en-US" sz="2800" dirty="0" smtClean="0"/>
              <a:t>Hence </a:t>
            </a:r>
            <a:r>
              <a:rPr lang="en-US" sz="2800" dirty="0"/>
              <a:t>the automation is more economical considering the fact of time and quality.</a:t>
            </a:r>
            <a:endParaRPr lang="en-IN" sz="2800" dirty="0"/>
          </a:p>
        </p:txBody>
      </p:sp>
    </p:spTree>
    <p:extLst>
      <p:ext uri="{BB962C8B-B14F-4D97-AF65-F5344CB8AC3E}">
        <p14:creationId xmlns:p14="http://schemas.microsoft.com/office/powerpoint/2010/main" xmlns="" val="22568248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755576" y="692150"/>
            <a:ext cx="7474024" cy="5434013"/>
          </a:xfrm>
        </p:spPr>
        <p:txBody>
          <a:bodyPr>
            <a:normAutofit fontScale="85000" lnSpcReduction="20000"/>
          </a:bodyPr>
          <a:lstStyle/>
          <a:p>
            <a:r>
              <a:rPr lang="en-US" b="1" dirty="0"/>
              <a:t>Define the scope of Automation</a:t>
            </a:r>
          </a:p>
          <a:p>
            <a:r>
              <a:rPr lang="en-US" dirty="0"/>
              <a:t>The scope of automation is the area of your Application Under Test which will be automated. Following points help determine scope:</a:t>
            </a:r>
          </a:p>
          <a:p>
            <a:r>
              <a:rPr lang="en-US" dirty="0"/>
              <a:t>The features that are important for the business</a:t>
            </a:r>
          </a:p>
          <a:p>
            <a:r>
              <a:rPr lang="en-US" dirty="0"/>
              <a:t>Scenarios which have </a:t>
            </a:r>
            <a:r>
              <a:rPr lang="en-US" b="1" dirty="0"/>
              <a:t>a large amount of data</a:t>
            </a:r>
            <a:endParaRPr lang="en-US" dirty="0"/>
          </a:p>
          <a:p>
            <a:r>
              <a:rPr lang="en-US" b="1" dirty="0"/>
              <a:t>Common functionalities</a:t>
            </a:r>
            <a:r>
              <a:rPr lang="en-US" dirty="0"/>
              <a:t> across applications</a:t>
            </a:r>
          </a:p>
          <a:p>
            <a:r>
              <a:rPr lang="en-US" dirty="0"/>
              <a:t>Technical feasibility</a:t>
            </a:r>
          </a:p>
          <a:p>
            <a:r>
              <a:rPr lang="en-US" dirty="0"/>
              <a:t>The extent to which business components are reused</a:t>
            </a:r>
          </a:p>
          <a:p>
            <a:r>
              <a:rPr lang="en-US" b="1" dirty="0"/>
              <a:t>The complexity</a:t>
            </a:r>
            <a:r>
              <a:rPr lang="en-US" dirty="0"/>
              <a:t> of test cases</a:t>
            </a:r>
          </a:p>
          <a:p>
            <a:r>
              <a:rPr lang="en-US" dirty="0"/>
              <a:t>Ability to use the same test cases for cross-browser testing</a:t>
            </a:r>
          </a:p>
          <a:p>
            <a:endParaRPr lang="en-IN" dirty="0"/>
          </a:p>
        </p:txBody>
      </p:sp>
    </p:spTree>
    <p:extLst>
      <p:ext uri="{BB962C8B-B14F-4D97-AF65-F5344CB8AC3E}">
        <p14:creationId xmlns:p14="http://schemas.microsoft.com/office/powerpoint/2010/main" xmlns="" val="35256923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23528" y="836712"/>
            <a:ext cx="7438528" cy="3744763"/>
          </a:xfrm>
        </p:spPr>
        <p:txBody>
          <a:bodyPr/>
          <a:lstStyle/>
          <a:p>
            <a:pPr marL="0" indent="0">
              <a:buNone/>
            </a:pPr>
            <a:r>
              <a:rPr lang="en-US" b="1" dirty="0"/>
              <a:t>Benefits of Automation Testing</a:t>
            </a:r>
          </a:p>
          <a:p>
            <a:r>
              <a:rPr lang="en-US" dirty="0"/>
              <a:t>Reduces Repetitive Tasks</a:t>
            </a:r>
          </a:p>
          <a:p>
            <a:r>
              <a:rPr lang="en-US" dirty="0"/>
              <a:t>Increases Coverage</a:t>
            </a:r>
          </a:p>
          <a:p>
            <a:r>
              <a:rPr lang="en-US" dirty="0"/>
              <a:t>Test Automation helps in </a:t>
            </a:r>
            <a:r>
              <a:rPr lang="en-US" dirty="0">
                <a:hlinkClick r:id="rId2"/>
              </a:rPr>
              <a:t>Performance Testing</a:t>
            </a:r>
            <a:endParaRPr lang="en-US" dirty="0"/>
          </a:p>
          <a:p>
            <a:r>
              <a:rPr lang="en-US" dirty="0"/>
              <a:t>Automation Testing equals Reusability</a:t>
            </a:r>
          </a:p>
          <a:p>
            <a:endParaRPr lang="en-IN" dirty="0"/>
          </a:p>
        </p:txBody>
      </p:sp>
    </p:spTree>
    <p:extLst>
      <p:ext uri="{BB962C8B-B14F-4D97-AF65-F5344CB8AC3E}">
        <p14:creationId xmlns:p14="http://schemas.microsoft.com/office/powerpoint/2010/main" xmlns="" val="37990570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467544" y="620688"/>
            <a:ext cx="8280920" cy="5505475"/>
          </a:xfrm>
        </p:spPr>
        <p:txBody>
          <a:bodyPr>
            <a:normAutofit fontScale="77500" lnSpcReduction="20000"/>
          </a:bodyPr>
          <a:lstStyle/>
          <a:p>
            <a:pPr marL="0" indent="0" fontAlgn="base">
              <a:buNone/>
            </a:pPr>
            <a:r>
              <a:rPr lang="en-US" b="1" dirty="0"/>
              <a:t>Benefits of Automation </a:t>
            </a:r>
            <a:r>
              <a:rPr lang="en-US" b="1" dirty="0" smtClean="0"/>
              <a:t>Testing</a:t>
            </a:r>
          </a:p>
          <a:p>
            <a:pPr marL="0" indent="0" fontAlgn="base">
              <a:buNone/>
            </a:pPr>
            <a:endParaRPr lang="en-US" b="1" dirty="0"/>
          </a:p>
          <a:p>
            <a:pPr fontAlgn="base"/>
            <a:r>
              <a:rPr lang="en-US" b="1" dirty="0"/>
              <a:t>Fast:</a:t>
            </a:r>
            <a:r>
              <a:rPr lang="en-US" dirty="0"/>
              <a:t> Runs tests significantly faster than human users.</a:t>
            </a:r>
          </a:p>
          <a:p>
            <a:pPr fontAlgn="base"/>
            <a:r>
              <a:rPr lang="en-US" b="1" dirty="0"/>
              <a:t>Repeatable:</a:t>
            </a:r>
            <a:r>
              <a:rPr lang="en-US" dirty="0"/>
              <a:t> Testers can test how the website or software reacts after repeated execution of the same operation.</a:t>
            </a:r>
          </a:p>
          <a:p>
            <a:pPr fontAlgn="base"/>
            <a:r>
              <a:rPr lang="en-US" b="1" dirty="0"/>
              <a:t>Reusable:</a:t>
            </a:r>
            <a:r>
              <a:rPr lang="en-US" dirty="0"/>
              <a:t> Tests can be re-used on different versions of the software.</a:t>
            </a:r>
          </a:p>
          <a:p>
            <a:pPr fontAlgn="base"/>
            <a:r>
              <a:rPr lang="en-US" b="1" dirty="0"/>
              <a:t>Reliable:</a:t>
            </a:r>
            <a:r>
              <a:rPr lang="en-US" dirty="0"/>
              <a:t> Tests perform precisely the same operation each time they are run thereby eliminating human error.</a:t>
            </a:r>
          </a:p>
          <a:p>
            <a:pPr fontAlgn="base"/>
            <a:r>
              <a:rPr lang="en-US" b="1" dirty="0"/>
              <a:t>Comprehensive:</a:t>
            </a:r>
            <a:r>
              <a:rPr lang="en-US" dirty="0"/>
              <a:t> Testers can build test suites of tests that covers every feature in software </a:t>
            </a:r>
            <a:r>
              <a:rPr lang="en-US" dirty="0" smtClean="0"/>
              <a:t> </a:t>
            </a:r>
            <a:r>
              <a:rPr lang="en-US" dirty="0" err="1" smtClean="0"/>
              <a:t>software</a:t>
            </a:r>
            <a:r>
              <a:rPr lang="en-US" dirty="0" smtClean="0"/>
              <a:t> </a:t>
            </a:r>
            <a:r>
              <a:rPr lang="en-US" dirty="0"/>
              <a:t>application.</a:t>
            </a:r>
          </a:p>
          <a:p>
            <a:pPr fontAlgn="base"/>
            <a:r>
              <a:rPr lang="en-US" b="1" dirty="0"/>
              <a:t>Programmable:</a:t>
            </a:r>
            <a:r>
              <a:rPr lang="en-US" dirty="0"/>
              <a:t> Testers can program sophisticated tests that bring hidden information.</a:t>
            </a:r>
          </a:p>
          <a:p>
            <a:pPr marL="0" indent="0">
              <a:buNone/>
            </a:pPr>
            <a:endParaRPr lang="en-IN" b="1" dirty="0"/>
          </a:p>
          <a:p>
            <a:endParaRPr lang="en-IN" dirty="0"/>
          </a:p>
        </p:txBody>
      </p:sp>
    </p:spTree>
    <p:extLst>
      <p:ext uri="{BB962C8B-B14F-4D97-AF65-F5344CB8AC3E}">
        <p14:creationId xmlns:p14="http://schemas.microsoft.com/office/powerpoint/2010/main" xmlns="" val="19667350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620713"/>
            <a:ext cx="8229600" cy="5505450"/>
          </a:xfrm>
        </p:spPr>
        <p:txBody>
          <a:bodyPr>
            <a:normAutofit fontScale="92500"/>
          </a:bodyPr>
          <a:lstStyle/>
          <a:p>
            <a:r>
              <a:rPr lang="en-US" b="1" dirty="0"/>
              <a:t>Planning, Design, and Development</a:t>
            </a:r>
          </a:p>
          <a:p>
            <a:r>
              <a:rPr lang="en-US" dirty="0"/>
              <a:t>During this phase, you create an Automation strategy &amp; plan, which contains the following details-</a:t>
            </a:r>
          </a:p>
          <a:p>
            <a:r>
              <a:rPr lang="en-US" dirty="0"/>
              <a:t>Automation tools selected</a:t>
            </a:r>
          </a:p>
          <a:p>
            <a:r>
              <a:rPr lang="en-US" dirty="0"/>
              <a:t>Framework design and its features</a:t>
            </a:r>
          </a:p>
          <a:p>
            <a:r>
              <a:rPr lang="en-US" dirty="0"/>
              <a:t>In-Scope and Out-of-scope items of automation</a:t>
            </a:r>
          </a:p>
          <a:p>
            <a:r>
              <a:rPr lang="en-US" dirty="0"/>
              <a:t>Automation </a:t>
            </a:r>
            <a:r>
              <a:rPr lang="en-US" dirty="0" err="1"/>
              <a:t>testbed</a:t>
            </a:r>
            <a:r>
              <a:rPr lang="en-US" dirty="0"/>
              <a:t> preparation</a:t>
            </a:r>
          </a:p>
          <a:p>
            <a:r>
              <a:rPr lang="en-US" dirty="0"/>
              <a:t>Schedule and Timeline of scripting and execution</a:t>
            </a:r>
          </a:p>
          <a:p>
            <a:r>
              <a:rPr lang="en-US" dirty="0"/>
              <a:t>Deliverables of Automation Testing</a:t>
            </a:r>
          </a:p>
          <a:p>
            <a:endParaRPr lang="en-IN" dirty="0"/>
          </a:p>
        </p:txBody>
      </p:sp>
    </p:spTree>
    <p:extLst>
      <p:ext uri="{BB962C8B-B14F-4D97-AF65-F5344CB8AC3E}">
        <p14:creationId xmlns:p14="http://schemas.microsoft.com/office/powerpoint/2010/main" xmlns="" val="1373507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39552" y="836613"/>
            <a:ext cx="7690048" cy="5289550"/>
          </a:xfrm>
        </p:spPr>
        <p:txBody>
          <a:bodyPr>
            <a:normAutofit fontScale="85000" lnSpcReduction="20000"/>
          </a:bodyPr>
          <a:lstStyle/>
          <a:p>
            <a:pPr marL="0" indent="0">
              <a:buNone/>
            </a:pPr>
            <a:r>
              <a:rPr lang="en-US" b="1" dirty="0"/>
              <a:t>Test Execution</a:t>
            </a:r>
          </a:p>
          <a:p>
            <a:r>
              <a:rPr lang="en-US" dirty="0"/>
              <a:t>Automation Scripts are executed during this phase. The scripts need input test data before there are set to run. Once executed they provide detailed test reports.</a:t>
            </a:r>
          </a:p>
          <a:p>
            <a:r>
              <a:rPr lang="en-US" dirty="0"/>
              <a:t>Execution can be performed using the automation tool directly or through the Test Management tool which will invoke the automation tool.</a:t>
            </a:r>
          </a:p>
          <a:p>
            <a:r>
              <a:rPr lang="en-US" dirty="0"/>
              <a:t>Example: Quality center is the Test Management tool which in turn it will invoke QTP for execution of automation scripts. Scripts can be executed in a single machine or a group of machines. The execution can be done during the night, to save time.</a:t>
            </a:r>
          </a:p>
          <a:p>
            <a:pPr marL="0" indent="0">
              <a:buNone/>
            </a:pPr>
            <a:endParaRPr lang="en-US" b="1" dirty="0"/>
          </a:p>
          <a:p>
            <a:endParaRPr lang="en-IN" dirty="0"/>
          </a:p>
        </p:txBody>
      </p:sp>
    </p:spTree>
    <p:extLst>
      <p:ext uri="{BB962C8B-B14F-4D97-AF65-F5344CB8AC3E}">
        <p14:creationId xmlns:p14="http://schemas.microsoft.com/office/powerpoint/2010/main" xmlns="" val="34740388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611560" y="549275"/>
            <a:ext cx="7618040" cy="5576888"/>
          </a:xfrm>
        </p:spPr>
        <p:txBody>
          <a:bodyPr>
            <a:normAutofit/>
          </a:bodyPr>
          <a:lstStyle/>
          <a:p>
            <a:pPr marL="0" indent="0">
              <a:buNone/>
            </a:pPr>
            <a:r>
              <a:rPr lang="en-US" sz="2800" b="1" dirty="0"/>
              <a:t>Maintenance</a:t>
            </a:r>
          </a:p>
          <a:p>
            <a:r>
              <a:rPr lang="en-US" sz="2800" dirty="0"/>
              <a:t>As new functionalities are added to the System Under Test with successive cycles, Automation Scripts need to be added, reviewed and maintained for each release cycle.</a:t>
            </a:r>
            <a:r>
              <a:rPr lang="en-US" sz="2800" b="1" dirty="0"/>
              <a:t> </a:t>
            </a:r>
            <a:endParaRPr lang="en-US" sz="2800" b="1" dirty="0" smtClean="0"/>
          </a:p>
          <a:p>
            <a:r>
              <a:rPr lang="en-US" sz="2800" b="1" dirty="0" smtClean="0"/>
              <a:t>Maintenance </a:t>
            </a:r>
            <a:r>
              <a:rPr lang="en-US" sz="2800" b="1" dirty="0"/>
              <a:t>becomes necessary to improve the effectiveness of Automation Scripts.</a:t>
            </a:r>
            <a:endParaRPr lang="en-US" sz="2800" dirty="0"/>
          </a:p>
          <a:p>
            <a:endParaRPr lang="en-IN" sz="2800" dirty="0"/>
          </a:p>
        </p:txBody>
      </p:sp>
    </p:spTree>
    <p:extLst>
      <p:ext uri="{BB962C8B-B14F-4D97-AF65-F5344CB8AC3E}">
        <p14:creationId xmlns:p14="http://schemas.microsoft.com/office/powerpoint/2010/main" xmlns="" val="13739502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48680"/>
            <a:ext cx="8229600" cy="288032"/>
          </a:xfrm>
        </p:spPr>
        <p:txBody>
          <a:bodyPr>
            <a:normAutofit fontScale="90000"/>
          </a:bodyPr>
          <a:lstStyle/>
          <a:p>
            <a:r>
              <a:rPr lang="en-US" dirty="0" smtClean="0"/>
              <a:t>Design and Architecture for Automation</a:t>
            </a:r>
            <a:endParaRPr lang="en-IN" dirty="0"/>
          </a:p>
        </p:txBody>
      </p:sp>
      <p:sp>
        <p:nvSpPr>
          <p:cNvPr id="3" name="Content Placeholder 2"/>
          <p:cNvSpPr>
            <a:spLocks noGrp="1"/>
          </p:cNvSpPr>
          <p:nvPr>
            <p:ph idx="1"/>
          </p:nvPr>
        </p:nvSpPr>
        <p:spPr>
          <a:xfrm>
            <a:off x="457200" y="1412776"/>
            <a:ext cx="8229600" cy="4713387"/>
          </a:xfrm>
        </p:spPr>
        <p:txBody>
          <a:bodyPr>
            <a:normAutofit fontScale="92500"/>
          </a:bodyPr>
          <a:lstStyle/>
          <a:p>
            <a:pPr marL="0" indent="0">
              <a:buNone/>
            </a:pPr>
            <a:r>
              <a:rPr lang="en-US" dirty="0"/>
              <a:t>Automation Frameworks</a:t>
            </a:r>
          </a:p>
          <a:p>
            <a:pPr marL="0" indent="0">
              <a:buNone/>
            </a:pPr>
            <a:r>
              <a:rPr lang="en-US" b="1" dirty="0"/>
              <a:t>What Is an Automation Framework?</a:t>
            </a:r>
            <a:endParaRPr lang="en-US" dirty="0"/>
          </a:p>
          <a:p>
            <a:r>
              <a:rPr lang="en-US" dirty="0"/>
              <a:t>An automation framework is a platform developed by integrating various hardware and software resources and various tools and services based on a qualified set of set of assumptions</a:t>
            </a:r>
            <a:r>
              <a:rPr lang="en-US" dirty="0" smtClean="0"/>
              <a:t>.</a:t>
            </a:r>
          </a:p>
          <a:p>
            <a:r>
              <a:rPr lang="en-US" dirty="0" smtClean="0"/>
              <a:t> </a:t>
            </a:r>
            <a:r>
              <a:rPr lang="en-US" dirty="0"/>
              <a:t>It enables efficient design and development of automated test scripts and reliable analysis of issues for the system under test.</a:t>
            </a:r>
          </a:p>
          <a:p>
            <a:pPr marL="0" indent="0">
              <a:buNone/>
            </a:pPr>
            <a:endParaRPr lang="en-IN" dirty="0"/>
          </a:p>
        </p:txBody>
      </p:sp>
    </p:spTree>
    <p:extLst>
      <p:ext uri="{BB962C8B-B14F-4D97-AF65-F5344CB8AC3E}">
        <p14:creationId xmlns:p14="http://schemas.microsoft.com/office/powerpoint/2010/main" xmlns="" val="36163335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404813"/>
            <a:ext cx="8229600" cy="5721350"/>
          </a:xfrm>
        </p:spPr>
        <p:txBody>
          <a:bodyPr/>
          <a:lstStyle/>
          <a:p>
            <a:r>
              <a:rPr lang="en-US" dirty="0" smtClean="0"/>
              <a:t>Testing </a:t>
            </a:r>
            <a:r>
              <a:rPr lang="en-US" dirty="0"/>
              <a:t>Tools not only helps us to perform regression tests but also helps us to automate data set up generation, product installation, GUI interaction, defect logging, etc. Automation tools are used for both Functional and Non-Functional testing.</a:t>
            </a:r>
            <a:endParaRPr lang="en-IN" dirty="0"/>
          </a:p>
        </p:txBody>
      </p:sp>
    </p:spTree>
    <p:extLst>
      <p:ext uri="{BB962C8B-B14F-4D97-AF65-F5344CB8AC3E}">
        <p14:creationId xmlns:p14="http://schemas.microsoft.com/office/powerpoint/2010/main" xmlns="" val="29461494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914400" y="908050"/>
            <a:ext cx="8229600" cy="5545138"/>
          </a:xfrm>
        </p:spPr>
        <p:txBody>
          <a:bodyPr>
            <a:normAutofit fontScale="92500" lnSpcReduction="20000"/>
          </a:bodyPr>
          <a:lstStyle/>
          <a:p>
            <a:pPr marL="0" indent="0">
              <a:buNone/>
            </a:pPr>
            <a:r>
              <a:rPr lang="en-US" b="1" dirty="0"/>
              <a:t>Framework for Automation</a:t>
            </a:r>
          </a:p>
          <a:p>
            <a:r>
              <a:rPr lang="en-US" dirty="0"/>
              <a:t>A framework is set of automation guidelines which help in</a:t>
            </a:r>
          </a:p>
          <a:p>
            <a:r>
              <a:rPr lang="en-US" dirty="0"/>
              <a:t>Maintaining consistency of Testing</a:t>
            </a:r>
          </a:p>
          <a:p>
            <a:r>
              <a:rPr lang="en-US" dirty="0"/>
              <a:t>Improves test structuring</a:t>
            </a:r>
          </a:p>
          <a:p>
            <a:r>
              <a:rPr lang="en-US" dirty="0"/>
              <a:t>Minimum usage of code</a:t>
            </a:r>
          </a:p>
          <a:p>
            <a:r>
              <a:rPr lang="en-US" dirty="0"/>
              <a:t>Less Maintenance of code</a:t>
            </a:r>
          </a:p>
          <a:p>
            <a:r>
              <a:rPr lang="en-US" dirty="0"/>
              <a:t>Improve re-usability</a:t>
            </a:r>
          </a:p>
          <a:p>
            <a:r>
              <a:rPr lang="en-US" dirty="0"/>
              <a:t>Non Technical testers can be involved in code</a:t>
            </a:r>
          </a:p>
          <a:p>
            <a:r>
              <a:rPr lang="en-US" dirty="0"/>
              <a:t>The training period of using the tool can be reduced</a:t>
            </a:r>
          </a:p>
          <a:p>
            <a:r>
              <a:rPr lang="en-US" dirty="0"/>
              <a:t>Involves Data wherever appropriate</a:t>
            </a:r>
          </a:p>
          <a:p>
            <a:endParaRPr lang="en-IN" dirty="0"/>
          </a:p>
        </p:txBody>
      </p:sp>
    </p:spTree>
    <p:extLst>
      <p:ext uri="{BB962C8B-B14F-4D97-AF65-F5344CB8AC3E}">
        <p14:creationId xmlns:p14="http://schemas.microsoft.com/office/powerpoint/2010/main" xmlns="" val="11009657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39552" y="548680"/>
            <a:ext cx="7690048" cy="5577483"/>
          </a:xfrm>
        </p:spPr>
        <p:txBody>
          <a:bodyPr>
            <a:normAutofit fontScale="85000" lnSpcReduction="10000"/>
          </a:bodyPr>
          <a:lstStyle/>
          <a:p>
            <a:pPr marL="0" indent="0">
              <a:buNone/>
            </a:pPr>
            <a:r>
              <a:rPr lang="en-US" b="1" dirty="0"/>
              <a:t>What Is the Purpose of an Automation Framework?</a:t>
            </a:r>
            <a:endParaRPr lang="en-US" dirty="0"/>
          </a:p>
          <a:p>
            <a:r>
              <a:rPr lang="en-US" dirty="0"/>
              <a:t>An automation framework is primarily designed to do the following:</a:t>
            </a:r>
          </a:p>
          <a:p>
            <a:r>
              <a:rPr lang="en-US" dirty="0"/>
              <a:t>Enhance efficiency during the design and development of automated test scripts by enabling the reuse of components or code</a:t>
            </a:r>
          </a:p>
          <a:p>
            <a:r>
              <a:rPr lang="en-US" dirty="0"/>
              <a:t>Provide a structured development methodology to ensure uniformity of design across multiple test scripts to reduce dependency on individual test-case developers</a:t>
            </a:r>
          </a:p>
          <a:p>
            <a:r>
              <a:rPr lang="en-US" dirty="0"/>
              <a:t>Provide reliable issue detection and efficient root-cause analysis with minimum human intervention for the system under </a:t>
            </a:r>
            <a:r>
              <a:rPr lang="en-US" dirty="0" smtClean="0"/>
              <a:t>test.</a:t>
            </a:r>
            <a:endParaRPr lang="en-US" dirty="0"/>
          </a:p>
        </p:txBody>
      </p:sp>
    </p:spTree>
    <p:extLst>
      <p:ext uri="{BB962C8B-B14F-4D97-AF65-F5344CB8AC3E}">
        <p14:creationId xmlns:p14="http://schemas.microsoft.com/office/powerpoint/2010/main" xmlns="" val="1759171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333375"/>
            <a:ext cx="8229600" cy="4967288"/>
          </a:xfrm>
        </p:spPr>
        <p:txBody>
          <a:bodyPr>
            <a:normAutofit fontScale="92500" lnSpcReduction="10000"/>
          </a:bodyPr>
          <a:lstStyle/>
          <a:p>
            <a:r>
              <a:rPr lang="en-US" dirty="0"/>
              <a:t>Reduce dependence on subject matter experts by automatically selecting the test to execute according to test scenarios and dynamically refining the test scope according to changes in the test strategy or conditions of the system under test</a:t>
            </a:r>
          </a:p>
          <a:p>
            <a:r>
              <a:rPr lang="en-US" dirty="0"/>
              <a:t>Improve the utilization of various resources in each cycle to enable maximum returns on effort and also ensure an uninterrupted automated testing process with minimum human intervention</a:t>
            </a:r>
          </a:p>
          <a:p>
            <a:endParaRPr lang="en-IN" dirty="0"/>
          </a:p>
        </p:txBody>
      </p:sp>
    </p:spTree>
    <p:extLst>
      <p:ext uri="{BB962C8B-B14F-4D97-AF65-F5344CB8AC3E}">
        <p14:creationId xmlns:p14="http://schemas.microsoft.com/office/powerpoint/2010/main" xmlns="" val="9052959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683568" y="260350"/>
            <a:ext cx="7546032" cy="5865813"/>
          </a:xfrm>
        </p:spPr>
        <p:txBody>
          <a:bodyPr>
            <a:normAutofit fontScale="92500" lnSpcReduction="20000"/>
          </a:bodyPr>
          <a:lstStyle/>
          <a:p>
            <a:pPr marL="0" indent="0">
              <a:buNone/>
            </a:pPr>
            <a:r>
              <a:rPr lang="en-US" b="1" dirty="0"/>
              <a:t>The Automation Framework Design Challenge: Balance Quality, Time, and Resources</a:t>
            </a:r>
            <a:endParaRPr lang="en-US" dirty="0"/>
          </a:p>
          <a:p>
            <a:r>
              <a:rPr lang="en-US" dirty="0"/>
              <a:t>The challenge is to build a fit-for-purpose automation framework that is capable of keeping up with quickly changing automation testing technologies and changes in the system under test. </a:t>
            </a:r>
            <a:endParaRPr lang="en-US" dirty="0" smtClean="0"/>
          </a:p>
          <a:p>
            <a:r>
              <a:rPr lang="en-US" dirty="0" smtClean="0"/>
              <a:t>The </a:t>
            </a:r>
            <a:r>
              <a:rPr lang="en-US" dirty="0"/>
              <a:t>challenge is accentuated by the various combinations that are possible using the wide gamut of available automation tools</a:t>
            </a:r>
            <a:r>
              <a:rPr lang="en-US" dirty="0" smtClean="0"/>
              <a:t>.</a:t>
            </a:r>
          </a:p>
          <a:p>
            <a:r>
              <a:rPr lang="en-US" dirty="0" smtClean="0"/>
              <a:t> </a:t>
            </a:r>
            <a:r>
              <a:rPr lang="en-US" dirty="0"/>
              <a:t>Making the right choices in the preliminary design stage is the most critical step of the process, since this can be the differentiator between a successful framework and failed investment.</a:t>
            </a:r>
          </a:p>
          <a:p>
            <a:endParaRPr lang="en-IN" dirty="0"/>
          </a:p>
        </p:txBody>
      </p:sp>
    </p:spTree>
    <p:extLst>
      <p:ext uri="{BB962C8B-B14F-4D97-AF65-F5344CB8AC3E}">
        <p14:creationId xmlns:p14="http://schemas.microsoft.com/office/powerpoint/2010/main" xmlns="" val="17854956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755576" y="476250"/>
            <a:ext cx="7704856" cy="4392613"/>
          </a:xfrm>
        </p:spPr>
        <p:txBody>
          <a:bodyPr>
            <a:normAutofit fontScale="92500" lnSpcReduction="10000"/>
          </a:bodyPr>
          <a:lstStyle/>
          <a:p>
            <a:r>
              <a:rPr lang="en-US" sz="2400" dirty="0"/>
              <a:t>Therefore, it is very important to benchmark the framework, the associated development time, and the required resources to ensure the framework's quality justifies the use of the framework</a:t>
            </a:r>
            <a:r>
              <a:rPr lang="en-US" sz="2400" dirty="0" smtClean="0"/>
              <a:t>.</a:t>
            </a:r>
          </a:p>
          <a:p>
            <a:r>
              <a:rPr lang="en-US" sz="2400" dirty="0"/>
              <a:t>T</a:t>
            </a:r>
            <a:r>
              <a:rPr lang="en-US" sz="2400" dirty="0" smtClean="0"/>
              <a:t>here </a:t>
            </a:r>
            <a:r>
              <a:rPr lang="en-US" sz="2400" dirty="0"/>
              <a:t>are four types of frameworks used in automation software testing:</a:t>
            </a:r>
          </a:p>
          <a:p>
            <a:pPr marL="0" indent="0">
              <a:buNone/>
            </a:pPr>
            <a:r>
              <a:rPr lang="en-IN" sz="2400" dirty="0" smtClean="0"/>
              <a:t>             1.Data </a:t>
            </a:r>
            <a:r>
              <a:rPr lang="en-IN" sz="2400" dirty="0"/>
              <a:t>Driven Automation Framework</a:t>
            </a:r>
          </a:p>
          <a:p>
            <a:pPr marL="0" indent="0">
              <a:buNone/>
            </a:pPr>
            <a:r>
              <a:rPr lang="en-IN" sz="2400" dirty="0" smtClean="0"/>
              <a:t>             2.Keyword </a:t>
            </a:r>
            <a:r>
              <a:rPr lang="en-IN" sz="2400" dirty="0"/>
              <a:t>Driven Automation Framework</a:t>
            </a:r>
          </a:p>
          <a:p>
            <a:pPr marL="0" indent="0">
              <a:buNone/>
            </a:pPr>
            <a:r>
              <a:rPr lang="en-IN" sz="2400" dirty="0" smtClean="0"/>
              <a:t>             3.Modular </a:t>
            </a:r>
            <a:r>
              <a:rPr lang="en-IN" sz="2400" dirty="0"/>
              <a:t>Automation Framework</a:t>
            </a:r>
          </a:p>
          <a:p>
            <a:pPr marL="0" indent="0">
              <a:buNone/>
            </a:pPr>
            <a:r>
              <a:rPr lang="en-IN" sz="2400" dirty="0" smtClean="0"/>
              <a:t>             4.Hybrid </a:t>
            </a:r>
            <a:r>
              <a:rPr lang="en-IN" sz="2400" dirty="0"/>
              <a:t>Automation Framework</a:t>
            </a:r>
          </a:p>
          <a:p>
            <a:pPr marL="0" indent="0">
              <a:buNone/>
            </a:pPr>
            <a:r>
              <a:rPr lang="en-US" sz="2400" dirty="0"/>
              <a:t/>
            </a:r>
            <a:br>
              <a:rPr lang="en-US" sz="2400" dirty="0"/>
            </a:br>
            <a:endParaRPr lang="en-IN" sz="2400" dirty="0"/>
          </a:p>
          <a:p>
            <a:pPr marL="0" indent="0">
              <a:buNone/>
            </a:pPr>
            <a:endParaRPr lang="en-IN" sz="2400" dirty="0"/>
          </a:p>
          <a:p>
            <a:endParaRPr lang="en-IN" sz="2400" dirty="0"/>
          </a:p>
        </p:txBody>
      </p:sp>
    </p:spTree>
    <p:extLst>
      <p:ext uri="{BB962C8B-B14F-4D97-AF65-F5344CB8AC3E}">
        <p14:creationId xmlns:p14="http://schemas.microsoft.com/office/powerpoint/2010/main" xmlns="" val="2086837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endParaRPr lang="en-IN"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55576" y="0"/>
            <a:ext cx="9433048"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0698310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611560" y="333375"/>
            <a:ext cx="8208912" cy="5792788"/>
          </a:xfrm>
        </p:spPr>
        <p:txBody>
          <a:bodyPr>
            <a:normAutofit fontScale="92500" lnSpcReduction="10000"/>
          </a:bodyPr>
          <a:lstStyle/>
          <a:p>
            <a:pPr marL="0" indent="0">
              <a:buNone/>
            </a:pPr>
            <a:r>
              <a:rPr lang="en-US" b="1" dirty="0"/>
              <a:t> The Data-Driven Testing Framework.</a:t>
            </a:r>
          </a:p>
          <a:p>
            <a:r>
              <a:rPr lang="en-US" dirty="0"/>
              <a:t>In this Framework , while</a:t>
            </a:r>
            <a:r>
              <a:rPr lang="en-US" dirty="0">
                <a:hlinkClick r:id="rId2"/>
              </a:rPr>
              <a:t> Test Case </a:t>
            </a:r>
            <a:r>
              <a:rPr lang="en-US" dirty="0"/>
              <a:t>logic resides in Test Scripts, the Test Data is separated and kept outside the Test Scripts. Test Data is read from the external files (Excel Files, Text Files, CSV Files, ODBC Sources, DAO Objects, ADO Objects) and are loaded into the variables inside the Test Script. Variables are used both for Input values and for Verification values. Test Scripts themselves are prepared either using Linear Scripting or Test Library Framework.</a:t>
            </a:r>
          </a:p>
          <a:p>
            <a:r>
              <a:rPr lang="en-US" b="1" dirty="0"/>
              <a:t>Ex:</a:t>
            </a:r>
            <a:r>
              <a:rPr lang="en-US" dirty="0"/>
              <a:t> Developing the Flight Reservation Login script using this method will involve two steps.</a:t>
            </a:r>
          </a:p>
          <a:p>
            <a:endParaRPr lang="en-IN" dirty="0"/>
          </a:p>
        </p:txBody>
      </p:sp>
    </p:spTree>
    <p:extLst>
      <p:ext uri="{BB962C8B-B14F-4D97-AF65-F5344CB8AC3E}">
        <p14:creationId xmlns:p14="http://schemas.microsoft.com/office/powerpoint/2010/main" xmlns="" val="34387831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8229600" cy="1080120"/>
          </a:xfrm>
        </p:spPr>
        <p:txBody>
          <a:bodyPr>
            <a:normAutofit fontScale="90000"/>
          </a:bodyPr>
          <a:lstStyle/>
          <a:p>
            <a:r>
              <a:rPr lang="en-US" sz="2700" b="1" dirty="0"/>
              <a:t>Step</a:t>
            </a:r>
            <a:r>
              <a:rPr lang="en-US" b="1" dirty="0"/>
              <a:t> </a:t>
            </a:r>
            <a:r>
              <a:rPr lang="en-US" sz="3100" b="1" dirty="0" smtClean="0"/>
              <a:t>1:</a:t>
            </a:r>
            <a:r>
              <a:rPr lang="en-US" sz="3100" dirty="0" smtClean="0"/>
              <a:t>Create </a:t>
            </a:r>
            <a:r>
              <a:rPr lang="en-US" sz="3100" dirty="0"/>
              <a:t>a Test - Data file which could be Excel , CSV , or any other database source.</a:t>
            </a:r>
            <a:endParaRPr lang="en-IN" sz="31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3053489600"/>
              </p:ext>
            </p:extLst>
          </p:nvPr>
        </p:nvGraphicFramePr>
        <p:xfrm>
          <a:off x="827584" y="1340768"/>
          <a:ext cx="7058026" cy="1385312"/>
        </p:xfrm>
        <a:graphic>
          <a:graphicData uri="http://schemas.openxmlformats.org/drawingml/2006/table">
            <a:tbl>
              <a:tblPr/>
              <a:tblGrid>
                <a:gridCol w="3529013"/>
                <a:gridCol w="3529013"/>
              </a:tblGrid>
              <a:tr h="562352">
                <a:tc>
                  <a:txBody>
                    <a:bodyPr/>
                    <a:lstStyle/>
                    <a:p>
                      <a:pPr algn="l" fontAlgn="ctr"/>
                      <a:r>
                        <a:rPr lang="en-IN" b="1" dirty="0" err="1">
                          <a:effectLst/>
                        </a:rPr>
                        <a:t>AgentName</a:t>
                      </a:r>
                      <a:endParaRPr lang="en-IN" dirty="0">
                        <a:effectLst/>
                      </a:endParaRPr>
                    </a:p>
                  </a:txBody>
                  <a:tcPr marL="0" marR="0" marT="0" marB="0" anchor="ctr">
                    <a:lnL>
                      <a:noFill/>
                    </a:lnL>
                    <a:lnR>
                      <a:noFill/>
                    </a:lnR>
                    <a:lnT>
                      <a:noFill/>
                    </a:lnT>
                    <a:lnB w="9525" cap="flat" cmpd="sng" algn="ctr">
                      <a:solidFill>
                        <a:srgbClr val="DDDDDD"/>
                      </a:solidFill>
                      <a:prstDash val="solid"/>
                      <a:round/>
                      <a:headEnd type="none" w="med" len="med"/>
                      <a:tailEnd type="none" w="med" len="med"/>
                    </a:lnB>
                    <a:solidFill>
                      <a:srgbClr val="FFFFFF"/>
                    </a:solidFill>
                  </a:tcPr>
                </a:tc>
                <a:tc>
                  <a:txBody>
                    <a:bodyPr/>
                    <a:lstStyle/>
                    <a:p>
                      <a:pPr algn="l" fontAlgn="ctr"/>
                      <a:r>
                        <a:rPr lang="en-IN" b="1">
                          <a:effectLst/>
                        </a:rPr>
                        <a:t>Password</a:t>
                      </a:r>
                      <a:endParaRPr lang="en-IN">
                        <a:effectLst/>
                      </a:endParaRPr>
                    </a:p>
                  </a:txBody>
                  <a:tcPr marL="0" marR="0" marT="0" marB="0" anchor="ctr">
                    <a:lnL>
                      <a:noFill/>
                    </a:lnL>
                    <a:lnR>
                      <a:noFill/>
                    </a:lnR>
                    <a:lnT>
                      <a:noFill/>
                    </a:lnT>
                    <a:lnB w="9525" cap="flat" cmpd="sng" algn="ctr">
                      <a:solidFill>
                        <a:srgbClr val="DDDDDD"/>
                      </a:solidFill>
                      <a:prstDash val="solid"/>
                      <a:round/>
                      <a:headEnd type="none" w="med" len="med"/>
                      <a:tailEnd type="none" w="med" len="med"/>
                    </a:lnB>
                    <a:solidFill>
                      <a:srgbClr val="FFFFFF"/>
                    </a:solidFill>
                  </a:tcPr>
                </a:tc>
              </a:tr>
              <a:tr h="0">
                <a:tc>
                  <a:txBody>
                    <a:bodyPr/>
                    <a:lstStyle/>
                    <a:p>
                      <a:pPr fontAlgn="ctr"/>
                      <a:r>
                        <a:rPr lang="en-IN" dirty="0">
                          <a:effectLst/>
                        </a:rPr>
                        <a:t>Jimmy</a:t>
                      </a:r>
                    </a:p>
                  </a:txBody>
                  <a:tcPr marL="0" marR="0" marT="0" marB="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9F9F9"/>
                    </a:solidFill>
                  </a:tcPr>
                </a:tc>
                <a:tc>
                  <a:txBody>
                    <a:bodyPr/>
                    <a:lstStyle/>
                    <a:p>
                      <a:pPr fontAlgn="ctr"/>
                      <a:r>
                        <a:rPr lang="en-IN">
                          <a:effectLst/>
                        </a:rPr>
                        <a:t>Mercury</a:t>
                      </a:r>
                    </a:p>
                  </a:txBody>
                  <a:tcPr marL="0" marR="0" marT="0" marB="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9F9F9"/>
                    </a:solidFill>
                  </a:tcPr>
                </a:tc>
              </a:tr>
              <a:tr h="0">
                <a:tc>
                  <a:txBody>
                    <a:bodyPr/>
                    <a:lstStyle/>
                    <a:p>
                      <a:pPr fontAlgn="ctr"/>
                      <a:r>
                        <a:rPr lang="en-IN" dirty="0">
                          <a:effectLst/>
                        </a:rPr>
                        <a:t>Tina</a:t>
                      </a:r>
                    </a:p>
                  </a:txBody>
                  <a:tcPr marL="0" marR="0" marT="0" marB="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ctr"/>
                      <a:r>
                        <a:rPr lang="en-IN" dirty="0">
                          <a:effectLst/>
                        </a:rPr>
                        <a:t>MERCURY</a:t>
                      </a:r>
                    </a:p>
                  </a:txBody>
                  <a:tcPr marL="0" marR="0" marT="0" marB="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r>
              <a:tr h="0">
                <a:tc>
                  <a:txBody>
                    <a:bodyPr/>
                    <a:lstStyle/>
                    <a:p>
                      <a:pPr fontAlgn="ctr"/>
                      <a:r>
                        <a:rPr lang="en-IN" dirty="0">
                          <a:effectLst/>
                        </a:rPr>
                        <a:t>Bill</a:t>
                      </a:r>
                    </a:p>
                  </a:txBody>
                  <a:tcPr marL="0" marR="0" marT="0" marB="0" anchor="ctr">
                    <a:lnL>
                      <a:noFill/>
                    </a:lnL>
                    <a:lnR>
                      <a:noFill/>
                    </a:lnR>
                    <a:lnT w="9525" cap="flat" cmpd="sng" algn="ctr">
                      <a:solidFill>
                        <a:srgbClr val="DDDDDD"/>
                      </a:solidFill>
                      <a:prstDash val="solid"/>
                      <a:round/>
                      <a:headEnd type="none" w="med" len="med"/>
                      <a:tailEnd type="none" w="med" len="med"/>
                    </a:lnT>
                    <a:lnB>
                      <a:noFill/>
                    </a:lnB>
                    <a:solidFill>
                      <a:srgbClr val="F9F9F9"/>
                    </a:solidFill>
                  </a:tcPr>
                </a:tc>
                <a:tc>
                  <a:txBody>
                    <a:bodyPr/>
                    <a:lstStyle/>
                    <a:p>
                      <a:pPr fontAlgn="ctr"/>
                      <a:r>
                        <a:rPr lang="en-IN" dirty="0" err="1">
                          <a:effectLst/>
                        </a:rPr>
                        <a:t>MerCURY</a:t>
                      </a:r>
                      <a:endParaRPr lang="en-IN" dirty="0">
                        <a:effectLst/>
                      </a:endParaRPr>
                    </a:p>
                  </a:txBody>
                  <a:tcPr marL="0" marR="0" marT="0" marB="0" anchor="ctr">
                    <a:lnL>
                      <a:noFill/>
                    </a:lnL>
                    <a:lnR>
                      <a:noFill/>
                    </a:lnR>
                    <a:lnT w="9525" cap="flat" cmpd="sng" algn="ctr">
                      <a:solidFill>
                        <a:srgbClr val="DDDDDD"/>
                      </a:solidFill>
                      <a:prstDash val="solid"/>
                      <a:round/>
                      <a:headEnd type="none" w="med" len="med"/>
                      <a:tailEnd type="none" w="med" len="med"/>
                    </a:lnT>
                    <a:lnB>
                      <a:noFill/>
                    </a:lnB>
                    <a:solidFill>
                      <a:srgbClr val="F9F9F9"/>
                    </a:solidFill>
                  </a:tcPr>
                </a:tc>
              </a:tr>
            </a:tbl>
          </a:graphicData>
        </a:graphic>
      </p:graphicFrame>
      <p:sp>
        <p:nvSpPr>
          <p:cNvPr id="6" name="Rectangle 5"/>
          <p:cNvSpPr/>
          <p:nvPr/>
        </p:nvSpPr>
        <p:spPr>
          <a:xfrm>
            <a:off x="539551" y="2852936"/>
            <a:ext cx="8136905" cy="3908762"/>
          </a:xfrm>
          <a:prstGeom prst="rect">
            <a:avLst/>
          </a:prstGeom>
        </p:spPr>
        <p:txBody>
          <a:bodyPr wrap="square">
            <a:spAutoFit/>
          </a:bodyPr>
          <a:lstStyle/>
          <a:p>
            <a:r>
              <a:rPr lang="en-US" sz="2400" b="1" dirty="0"/>
              <a:t>Step </a:t>
            </a:r>
            <a:r>
              <a:rPr lang="en-US" sz="2800" dirty="0" smtClean="0">
                <a:latin typeface="+mj-lt"/>
              </a:rPr>
              <a:t>2:Develop </a:t>
            </a:r>
            <a:r>
              <a:rPr lang="en-US" sz="2800" dirty="0">
                <a:latin typeface="+mj-lt"/>
              </a:rPr>
              <a:t>Test Script and make references to </a:t>
            </a:r>
            <a:r>
              <a:rPr lang="en-US" sz="2800" dirty="0" smtClean="0">
                <a:latin typeface="+mj-lt"/>
              </a:rPr>
              <a:t>         your  Test- Data </a:t>
            </a:r>
            <a:r>
              <a:rPr lang="en-US" sz="2800" dirty="0">
                <a:latin typeface="+mj-lt"/>
              </a:rPr>
              <a:t>source</a:t>
            </a:r>
            <a:r>
              <a:rPr lang="en-US" sz="2400" dirty="0" smtClean="0">
                <a:latin typeface="+mj-lt"/>
              </a:rPr>
              <a:t>.</a:t>
            </a:r>
          </a:p>
          <a:p>
            <a:r>
              <a:rPr lang="en-IN" sz="2400" dirty="0" err="1">
                <a:latin typeface="+mj-lt"/>
              </a:rPr>
              <a:t>SystemUtil.Run</a:t>
            </a:r>
            <a:r>
              <a:rPr lang="en-IN" sz="2400" dirty="0">
                <a:latin typeface="+mj-lt"/>
              </a:rPr>
              <a:t> "flight4a.exe</a:t>
            </a:r>
            <a:r>
              <a:rPr lang="en-IN" sz="2400" dirty="0"/>
              <a:t>","","","open" Dialog("Login").</a:t>
            </a:r>
            <a:r>
              <a:rPr lang="en-IN" sz="2400" dirty="0" err="1"/>
              <a:t>WinEdit</a:t>
            </a:r>
            <a:r>
              <a:rPr lang="en-IN" sz="2400" dirty="0"/>
              <a:t>("Agent Name:").Set </a:t>
            </a:r>
            <a:r>
              <a:rPr lang="en-IN" sz="2400" dirty="0" err="1"/>
              <a:t>DataTable</a:t>
            </a:r>
            <a:r>
              <a:rPr lang="en-IN" sz="2400" dirty="0"/>
              <a:t>("</a:t>
            </a:r>
            <a:r>
              <a:rPr lang="en-IN" sz="2400" dirty="0" err="1"/>
              <a:t>AgentName</a:t>
            </a:r>
            <a:r>
              <a:rPr lang="en-IN" sz="2400" dirty="0"/>
              <a:t>", </a:t>
            </a:r>
            <a:r>
              <a:rPr lang="en-IN" sz="2400" dirty="0" err="1"/>
              <a:t>dtGlobalSheet</a:t>
            </a:r>
            <a:r>
              <a:rPr lang="en-IN" sz="2400" dirty="0"/>
              <a:t>) Dialog("Login").</a:t>
            </a:r>
            <a:r>
              <a:rPr lang="en-IN" sz="2400" dirty="0" err="1"/>
              <a:t>WinEdit</a:t>
            </a:r>
            <a:r>
              <a:rPr lang="en-IN" sz="2400" dirty="0"/>
              <a:t>("Password:").Set </a:t>
            </a:r>
            <a:r>
              <a:rPr lang="en-IN" sz="2400" dirty="0" err="1"/>
              <a:t>DataTable</a:t>
            </a:r>
            <a:r>
              <a:rPr lang="en-IN" sz="2400" dirty="0"/>
              <a:t>("Password", </a:t>
            </a:r>
            <a:r>
              <a:rPr lang="en-IN" sz="2400" dirty="0" err="1"/>
              <a:t>dtGlobalSheet</a:t>
            </a:r>
            <a:r>
              <a:rPr lang="en-IN" sz="2400" dirty="0"/>
              <a:t>) Dialog("Login").</a:t>
            </a:r>
            <a:r>
              <a:rPr lang="en-IN" sz="2400" dirty="0" err="1"/>
              <a:t>WinButton</a:t>
            </a:r>
            <a:r>
              <a:rPr lang="en-IN" sz="2400" dirty="0"/>
              <a:t>("OK").Click 'Check Flight Reservation Window has loaded Window("Flight Reservation").Check </a:t>
            </a:r>
            <a:r>
              <a:rPr lang="en-IN" sz="2400" dirty="0" err="1"/>
              <a:t>CheckPoint</a:t>
            </a:r>
            <a:r>
              <a:rPr lang="en-IN" sz="2400" dirty="0"/>
              <a:t>("Flight Reservation") **Note "</a:t>
            </a:r>
            <a:r>
              <a:rPr lang="en-IN" sz="2400" dirty="0" err="1"/>
              <a:t>dtGlobalSheet</a:t>
            </a:r>
            <a:r>
              <a:rPr lang="en-IN" sz="2400" dirty="0"/>
              <a:t>" is the default excel sheet provided by QTP.</a:t>
            </a:r>
          </a:p>
        </p:txBody>
      </p:sp>
    </p:spTree>
    <p:extLst>
      <p:ext uri="{BB962C8B-B14F-4D97-AF65-F5344CB8AC3E}">
        <p14:creationId xmlns:p14="http://schemas.microsoft.com/office/powerpoint/2010/main" xmlns="" val="17297569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79512" y="333375"/>
            <a:ext cx="8352928" cy="5792788"/>
          </a:xfrm>
        </p:spPr>
        <p:txBody>
          <a:bodyPr>
            <a:normAutofit fontScale="92500" lnSpcReduction="10000"/>
          </a:bodyPr>
          <a:lstStyle/>
          <a:p>
            <a:pPr marL="0" indent="0">
              <a:buNone/>
            </a:pPr>
            <a:r>
              <a:rPr lang="en-US" b="1" dirty="0" smtClean="0"/>
              <a:t>2.The </a:t>
            </a:r>
            <a:r>
              <a:rPr lang="en-US" b="1" dirty="0"/>
              <a:t>Keyword-Driven or Table-Driven Testing Framework.</a:t>
            </a:r>
          </a:p>
          <a:p>
            <a:r>
              <a:rPr lang="en-US" dirty="0"/>
              <a:t>The Keyword-Driven or Table-Driven framework requires the development of data tables and keywords, </a:t>
            </a:r>
            <a:r>
              <a:rPr lang="en-US" b="1" dirty="0"/>
              <a:t>independent of the test automation tool </a:t>
            </a:r>
            <a:r>
              <a:rPr lang="en-US" dirty="0"/>
              <a:t>used to execute them . Tests can be designed with or without the Application. In a keyword-driven test, the functionality of the application-under-test is documented in a table as well as in step-by-step instructions for each test.</a:t>
            </a:r>
          </a:p>
          <a:p>
            <a:r>
              <a:rPr lang="en-US" dirty="0"/>
              <a:t>There are 3 basic components of a Keyword Driven Framework viz. Keyword , Application Map , Component Function.</a:t>
            </a:r>
          </a:p>
          <a:p>
            <a:endParaRPr lang="en-IN" dirty="0"/>
          </a:p>
        </p:txBody>
      </p:sp>
    </p:spTree>
    <p:extLst>
      <p:ext uri="{BB962C8B-B14F-4D97-AF65-F5344CB8AC3E}">
        <p14:creationId xmlns:p14="http://schemas.microsoft.com/office/powerpoint/2010/main" xmlns="" val="41734093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251520" y="188913"/>
            <a:ext cx="7978080" cy="5937250"/>
          </a:xfrm>
        </p:spPr>
        <p:txBody>
          <a:bodyPr>
            <a:normAutofit fontScale="77500" lnSpcReduction="20000"/>
          </a:bodyPr>
          <a:lstStyle/>
          <a:p>
            <a:pPr marL="0" indent="0">
              <a:buNone/>
            </a:pPr>
            <a:r>
              <a:rPr lang="en-US" b="1" dirty="0"/>
              <a:t>What is a Keyword ?</a:t>
            </a:r>
            <a:endParaRPr lang="en-US" dirty="0"/>
          </a:p>
          <a:p>
            <a:r>
              <a:rPr lang="en-US" dirty="0"/>
              <a:t>Keyword is an Action that can be performed on a GUI Component. Ex . For GUI Component Textbox some Keywords ( Action) would be </a:t>
            </a:r>
            <a:r>
              <a:rPr lang="en-US" dirty="0" err="1"/>
              <a:t>InputText</a:t>
            </a:r>
            <a:r>
              <a:rPr lang="en-US" dirty="0"/>
              <a:t>, </a:t>
            </a:r>
            <a:r>
              <a:rPr lang="en-US" dirty="0" err="1"/>
              <a:t>VerifyValue</a:t>
            </a:r>
            <a:r>
              <a:rPr lang="en-US" dirty="0"/>
              <a:t>, </a:t>
            </a:r>
            <a:r>
              <a:rPr lang="en-US" dirty="0" err="1"/>
              <a:t>VerifyProperty</a:t>
            </a:r>
            <a:r>
              <a:rPr lang="en-US" dirty="0"/>
              <a:t> and so on.</a:t>
            </a:r>
          </a:p>
          <a:p>
            <a:pPr marL="0" indent="0">
              <a:buNone/>
            </a:pPr>
            <a:r>
              <a:rPr lang="en-US" b="1" dirty="0"/>
              <a:t>What is the Application Map?</a:t>
            </a:r>
            <a:endParaRPr lang="en-US" dirty="0"/>
          </a:p>
          <a:p>
            <a:r>
              <a:rPr lang="en-US" dirty="0"/>
              <a:t>An Application Map Provides Named References for GUI Components. Application Maps are nothing but "</a:t>
            </a:r>
            <a:r>
              <a:rPr lang="en-US" b="1" dirty="0"/>
              <a:t>Object </a:t>
            </a:r>
            <a:r>
              <a:rPr lang="en-US" b="1" dirty="0" err="1" smtClean="0"/>
              <a:t>Repositry</a:t>
            </a:r>
            <a:r>
              <a:rPr lang="en-US" dirty="0" smtClean="0"/>
              <a:t>“</a:t>
            </a:r>
          </a:p>
          <a:p>
            <a:pPr marL="0" indent="0">
              <a:buNone/>
            </a:pPr>
            <a:r>
              <a:rPr lang="en-US" b="1" dirty="0"/>
              <a:t>What is Component Function?</a:t>
            </a:r>
            <a:endParaRPr lang="en-US" dirty="0"/>
          </a:p>
          <a:p>
            <a:r>
              <a:rPr lang="en-US" dirty="0"/>
              <a:t>Component Functions are those functions that actively manipulate or interrogate the GUI component. An example of a function would be click on web button with all error handling , enter data in a Web Edit with all error handling. Component functions could be application dependent or independent.</a:t>
            </a:r>
          </a:p>
          <a:p>
            <a:endParaRPr lang="en-US" dirty="0"/>
          </a:p>
          <a:p>
            <a:endParaRPr lang="en-IN" dirty="0"/>
          </a:p>
        </p:txBody>
      </p:sp>
    </p:spTree>
    <p:extLst>
      <p:ext uri="{BB962C8B-B14F-4D97-AF65-F5344CB8AC3E}">
        <p14:creationId xmlns:p14="http://schemas.microsoft.com/office/powerpoint/2010/main" xmlns="" val="19650708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15888"/>
            <a:ext cx="8229600" cy="6010275"/>
          </a:xfrm>
        </p:spPr>
        <p:txBody>
          <a:bodyPr>
            <a:normAutofit fontScale="77500" lnSpcReduction="20000"/>
          </a:bodyPr>
          <a:lstStyle/>
          <a:p>
            <a:r>
              <a:rPr lang="en-US" b="1" dirty="0"/>
              <a:t>What is Manual Testing?</a:t>
            </a:r>
            <a:endParaRPr lang="en-US" dirty="0"/>
          </a:p>
          <a:p>
            <a:pPr marL="0" indent="0">
              <a:buNone/>
            </a:pPr>
            <a:r>
              <a:rPr lang="en-US" dirty="0" smtClean="0"/>
              <a:t>            Manual </a:t>
            </a:r>
            <a:r>
              <a:rPr lang="en-US" dirty="0"/>
              <a:t>testing is the process of testing the software manually to find the defects. Tester should have the perspective of an end user and to ensure all the features are working as mentioned in the requirement document. In this process, testers execute the </a:t>
            </a:r>
            <a:r>
              <a:rPr lang="en-US" dirty="0">
                <a:hlinkClick r:id="rId2"/>
              </a:rPr>
              <a:t>test cases</a:t>
            </a:r>
            <a:r>
              <a:rPr lang="en-US" dirty="0"/>
              <a:t> and generate the reports manually without using any automation tools</a:t>
            </a:r>
            <a:r>
              <a:rPr lang="en-US" dirty="0" smtClean="0"/>
              <a:t>.</a:t>
            </a:r>
          </a:p>
          <a:p>
            <a:r>
              <a:rPr lang="en-US" dirty="0" smtClean="0"/>
              <a:t>skills </a:t>
            </a:r>
            <a:r>
              <a:rPr lang="en-US" dirty="0"/>
              <a:t>required: Manual testers should have a working knowledge of the application. But no coding knowledge is necessary</a:t>
            </a:r>
          </a:p>
          <a:p>
            <a:r>
              <a:rPr lang="en-US" b="1" dirty="0"/>
              <a:t>Types of Manual Testing:</a:t>
            </a:r>
            <a:endParaRPr lang="en-US" dirty="0"/>
          </a:p>
          <a:p>
            <a:r>
              <a:rPr lang="en-US" dirty="0"/>
              <a:t>Black Box Testing</a:t>
            </a:r>
          </a:p>
          <a:p>
            <a:r>
              <a:rPr lang="en-US" dirty="0"/>
              <a:t>White Box Testing</a:t>
            </a:r>
          </a:p>
          <a:p>
            <a:r>
              <a:rPr lang="en-US" dirty="0"/>
              <a:t>Unit Testing</a:t>
            </a:r>
          </a:p>
          <a:p>
            <a:r>
              <a:rPr lang="en-US" dirty="0"/>
              <a:t>System Testing</a:t>
            </a:r>
          </a:p>
          <a:p>
            <a:r>
              <a:rPr lang="en-US" dirty="0"/>
              <a:t>Integration Testing</a:t>
            </a:r>
          </a:p>
          <a:p>
            <a:r>
              <a:rPr lang="en-US" dirty="0"/>
              <a:t>Acceptance Testing</a:t>
            </a:r>
          </a:p>
          <a:p>
            <a:endParaRPr lang="en-IN" dirty="0"/>
          </a:p>
        </p:txBody>
      </p:sp>
    </p:spTree>
    <p:extLst>
      <p:ext uri="{BB962C8B-B14F-4D97-AF65-F5344CB8AC3E}">
        <p14:creationId xmlns:p14="http://schemas.microsoft.com/office/powerpoint/2010/main" xmlns="" val="30765745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620713"/>
            <a:ext cx="8229600" cy="5505450"/>
          </a:xfrm>
        </p:spPr>
        <p:txBody>
          <a:bodyPr/>
          <a:lstStyle/>
          <a:p>
            <a:r>
              <a:rPr lang="en-US" b="1" dirty="0"/>
              <a:t>Ex</a:t>
            </a:r>
            <a:r>
              <a:rPr lang="en-US" dirty="0"/>
              <a:t>: To understand Keyword View lets take the same example. It </a:t>
            </a:r>
            <a:r>
              <a:rPr lang="en-US" dirty="0" err="1"/>
              <a:t>invovles</a:t>
            </a:r>
            <a:r>
              <a:rPr lang="en-US" dirty="0"/>
              <a:t> 2 steps</a:t>
            </a:r>
          </a:p>
          <a:p>
            <a:r>
              <a:rPr lang="en-US" b="1" dirty="0"/>
              <a:t>Step 1</a:t>
            </a:r>
            <a:r>
              <a:rPr lang="en-US" dirty="0"/>
              <a:t>: Creating Data Table (Different from Test-Data Table created in Data Driven Framework). This Data Table contains Action to be performed on GUI Objects and corresponding arguments if any. Each row </a:t>
            </a:r>
            <a:r>
              <a:rPr lang="en-US" dirty="0" err="1"/>
              <a:t>respresents</a:t>
            </a:r>
            <a:r>
              <a:rPr lang="en-US" dirty="0"/>
              <a:t> one Test Step.</a:t>
            </a:r>
          </a:p>
          <a:p>
            <a:endParaRPr lang="en-IN" dirty="0"/>
          </a:p>
        </p:txBody>
      </p:sp>
    </p:spTree>
    <p:extLst>
      <p:ext uri="{BB962C8B-B14F-4D97-AF65-F5344CB8AC3E}">
        <p14:creationId xmlns:p14="http://schemas.microsoft.com/office/powerpoint/2010/main" xmlns="" val="21105141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39552" y="1125538"/>
            <a:ext cx="7690048" cy="5000625"/>
          </a:xfrm>
        </p:spPr>
        <p:txBody>
          <a:bodyPr/>
          <a:lstStyle/>
          <a:p>
            <a:pPr marL="0" indent="0">
              <a:buNone/>
            </a:pPr>
            <a:r>
              <a:rPr lang="en-US" dirty="0"/>
              <a:t>Manual testing is good for: </a:t>
            </a:r>
            <a:endParaRPr lang="en-US" dirty="0" smtClean="0"/>
          </a:p>
          <a:p>
            <a:r>
              <a:rPr lang="en-US" dirty="0" smtClean="0"/>
              <a:t> </a:t>
            </a:r>
            <a:r>
              <a:rPr lang="en-US" dirty="0"/>
              <a:t>One-off and ad-hoc testing </a:t>
            </a:r>
            <a:endParaRPr lang="en-US" dirty="0" smtClean="0"/>
          </a:p>
          <a:p>
            <a:r>
              <a:rPr lang="en-US" dirty="0" smtClean="0"/>
              <a:t> </a:t>
            </a:r>
            <a:r>
              <a:rPr lang="en-US" dirty="0"/>
              <a:t>Exploratory testing </a:t>
            </a:r>
          </a:p>
          <a:p>
            <a:r>
              <a:rPr lang="en-US" dirty="0" smtClean="0"/>
              <a:t> </a:t>
            </a:r>
            <a:r>
              <a:rPr lang="en-US" dirty="0"/>
              <a:t>Visual testing </a:t>
            </a:r>
            <a:endParaRPr lang="en-US" dirty="0" smtClean="0"/>
          </a:p>
          <a:p>
            <a:r>
              <a:rPr lang="en-US" dirty="0" smtClean="0"/>
              <a:t> </a:t>
            </a:r>
            <a:r>
              <a:rPr lang="en-US" dirty="0"/>
              <a:t>Usability </a:t>
            </a:r>
            <a:r>
              <a:rPr lang="en-US" dirty="0" smtClean="0"/>
              <a:t>testing</a:t>
            </a:r>
          </a:p>
          <a:p>
            <a:r>
              <a:rPr lang="en-US" dirty="0" smtClean="0"/>
              <a:t> Debugging</a:t>
            </a:r>
            <a:endParaRPr lang="en-IN" dirty="0"/>
          </a:p>
        </p:txBody>
      </p:sp>
    </p:spTree>
    <p:extLst>
      <p:ext uri="{BB962C8B-B14F-4D97-AF65-F5344CB8AC3E}">
        <p14:creationId xmlns:p14="http://schemas.microsoft.com/office/powerpoint/2010/main" xmlns="" val="3482118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753600" cy="73056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4879326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62000" y="990600"/>
            <a:ext cx="7620000" cy="4876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1543728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68560" y="35954"/>
            <a:ext cx="12764054" cy="69214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3710726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57275" y="620688"/>
            <a:ext cx="7029450" cy="5400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6287244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1598</TotalTime>
  <Words>2095</Words>
  <Application>Microsoft Office PowerPoint</Application>
  <PresentationFormat>On-screen Show (4:3)</PresentationFormat>
  <Paragraphs>162</Paragraphs>
  <Slides>40</Slides>
  <Notes>0</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Office Theme</vt:lpstr>
      <vt:lpstr>     TEST AUTOMATION     UNIT-6</vt:lpstr>
      <vt:lpstr>What is Automation Testing? INTRODUCTION</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Scope of Automation in Testing</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Design and Architecture for Automation</vt:lpstr>
      <vt:lpstr>Slide 30</vt:lpstr>
      <vt:lpstr>Slide 31</vt:lpstr>
      <vt:lpstr>Slide 32</vt:lpstr>
      <vt:lpstr>Slide 33</vt:lpstr>
      <vt:lpstr>Slide 34</vt:lpstr>
      <vt:lpstr>Slide 35</vt:lpstr>
      <vt:lpstr>Slide 36</vt:lpstr>
      <vt:lpstr>Step 1:Create a Test - Data file which could be Excel , CSV , or any other database source.</vt:lpstr>
      <vt:lpstr>Slide 38</vt:lpstr>
      <vt:lpstr>Slide 39</vt:lpstr>
      <vt:lpstr>Slide 40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kiran</dc:creator>
  <cp:lastModifiedBy>Windows User</cp:lastModifiedBy>
  <cp:revision>53</cp:revision>
  <dcterms:created xsi:type="dcterms:W3CDTF">2020-04-25T10:36:01Z</dcterms:created>
  <dcterms:modified xsi:type="dcterms:W3CDTF">2021-10-06T22:52:16Z</dcterms:modified>
</cp:coreProperties>
</file>