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hTaIY3/yhBm9UBVIHFO2tTltFG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customschemas.google.com/relationships/presentationmetadata" Target="metadata"/><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this chapter, we study </a:t>
            </a:r>
            <a:endParaRPr/>
          </a:p>
          <a:p>
            <a:pPr indent="0" lvl="0" marL="0" rtl="0" algn="l">
              <a:spcBef>
                <a:spcPts val="0"/>
              </a:spcBef>
              <a:spcAft>
                <a:spcPts val="0"/>
              </a:spcAft>
              <a:buNone/>
            </a:pPr>
            <a:r>
              <a:rPr lang="en-US"/>
              <a:t>- a well-accepted definition of the Data warehouse </a:t>
            </a:r>
            <a:endParaRPr/>
          </a:p>
          <a:p>
            <a:pPr indent="0" lvl="0" marL="0" rtl="0" algn="l">
              <a:spcBef>
                <a:spcPts val="0"/>
              </a:spcBef>
              <a:spcAft>
                <a:spcPts val="0"/>
              </a:spcAft>
              <a:buNone/>
            </a:pPr>
            <a:r>
              <a:rPr lang="en-US"/>
              <a:t>- why more and more organizations are building data warehouses for the analysis of their data (Section 4.1).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We study the data cube, a multidimensional data model for data warehouses and OLAP, as well as OLAP operations such as roll-up, drilldown, slicing, and dicing (Section 4.2).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We also look at data warehouse design and usage (Section 4.3).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discuss multidimensional data mining, a powerful paradigm that integrates data warehouse and OLAP technology with that of data mining. An overview of data warehouse implementation examines general strategies for efﬁcient data cube computation, OLAP data indexing, and OLAP query processing (Section 4.4).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Finally, we study data generalization by attribute-oriented induction (Section 4.5). This method uses concept hierarchies to generalize data to multiple levels of abstraction. </a:t>
            </a:r>
            <a:endParaRPr/>
          </a:p>
        </p:txBody>
      </p:sp>
      <p:sp>
        <p:nvSpPr>
          <p:cNvPr id="78" name="Google Shape;7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48a8e1498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48a8e1498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g248a8e1498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48a8e14985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48a8e14985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248a8e14985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48a8e14985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48a8e14985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g248a8e14985_0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48a8e14985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48a8e14985_0_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248a8e14985_0_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48a8e14985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48a8e14985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g248a8e14985_0_5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48a8e14985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48a8e14985_0_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g248a8e14985_0_6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4906f8fbb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4906f8fbbc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g24906f8fbbc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4906f8fbbc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4906f8fbbc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24906f8fbbc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4906f8fbbc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4906f8fbbc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g24906f8fbbc_0_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4906f8fbbc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4906f8fbbc_0_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24906f8fbbc_0_4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4906f8fbbc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4906f8fbbc_0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g24906f8fbbc_0_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4906f8fbbc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4906f8fbbc_0_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24906f8fbbc_0_5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4906f8fbbc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4906f8fbbc_0_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g24906f8fbbc_0_6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861fadff6c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861fadff6c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g2861fadff6c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861fadff6c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861fadff6c_1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2861fadff6c_1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861fadff6c_1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861fadff6c_1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g2861fadff6c_1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861fadff6c_1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861fadff6c_1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g2861fadff6c_1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861fadff6c_1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861fadff6c_1_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2861fadff6c_1_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861fadff6c_1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861fadff6c_1_4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g2861fadff6c_1_4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86a8899ec6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86a8899ec6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286a8899ec6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86a8899ec6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86a8899ec6_0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g286a8899ec6_0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86a8899ec6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86a8899ec6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g286a8899ec6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86a8899ec6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86a8899ec6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g286a8899ec6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86a8899ec6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86a8899ec6_0_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g286a8899ec6_0_6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86a8899ec6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86a8899ec6_0_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g286a8899ec6_0_7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86a8899ec6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86a8899ec6_0_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g286a8899ec6_0_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86a8899ec6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286a8899ec6_0_8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g286a8899ec6_0_8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86a8899ec6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86a8899ec6_0_9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g286a8899ec6_0_9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1a5e9410a221907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1a5e9410a221907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g21a5e9410a221907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1a5e9410a221907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1a5e9410a221907_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g21a5e9410a221907_2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1a5e9410a221907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1a5e9410a221907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21a5e9410a221907_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4bd6c0b70764b9ff_4"/>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5" name="Google Shape;15;g4bd6c0b70764b9ff_4"/>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g4bd6c0b70764b9ff_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4bd6c0b70764b9ff_8"/>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g4bd6c0b70764b9ff_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4bd6c0b70764b9ff_1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4bd6c0b70764b9ff_1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4bd6c0b70764b9ff_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4bd6c0b70764b9ff_1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6" name="Google Shape;26;g4bd6c0b70764b9ff_1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4bd6c0b70764b9ff_1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g4bd6c0b70764b9ff_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4bd6c0b70764b9ff_2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1" name="Google Shape;31;g4bd6c0b70764b9ff_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4bd6c0b70764b9ff_23"/>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4" name="Google Shape;34;g4bd6c0b70764b9ff_23"/>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5" name="Google Shape;35;g4bd6c0b70764b9ff_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4bd6c0b70764b9ff_27"/>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8" name="Google Shape;38;g4bd6c0b70764b9ff_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4bd6c0b70764b9ff_3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g4bd6c0b70764b9ff_30"/>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2" name="Google Shape;42;g4bd6c0b70764b9ff_30"/>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 name="Google Shape;43;g4bd6c0b70764b9ff_30"/>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4" name="Google Shape;44;g4bd6c0b70764b9ff_3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4bd6c0b70764b9ff_36"/>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7" name="Google Shape;47;g4bd6c0b70764b9ff_3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4bd6c0b70764b9ff_39"/>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g4bd6c0b70764b9ff_39"/>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1" name="Google Shape;51;g4bd6c0b70764b9ff_3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4bd6c0b70764b9ff_4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4bd6c0b70764b9ff_4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56" name="Google Shape;56;g4bd6c0b70764b9ff_4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1600"/>
              </a:spcBef>
              <a:spcAft>
                <a:spcPts val="0"/>
              </a:spcAft>
              <a:buClr>
                <a:schemeClr val="dk1"/>
              </a:buClr>
              <a:buSzPts val="1800"/>
              <a:buChar char="○"/>
              <a:defRPr/>
            </a:lvl2pPr>
            <a:lvl3pPr indent="-342900" lvl="2" marL="1371600" rtl="0" algn="l">
              <a:lnSpc>
                <a:spcPct val="90000"/>
              </a:lnSpc>
              <a:spcBef>
                <a:spcPts val="1600"/>
              </a:spcBef>
              <a:spcAft>
                <a:spcPts val="0"/>
              </a:spcAft>
              <a:buClr>
                <a:schemeClr val="dk1"/>
              </a:buClr>
              <a:buSzPts val="1800"/>
              <a:buChar char="■"/>
              <a:defRPr/>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57" name="Google Shape;57;g4bd6c0b70764b9ff_4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4bd6c0b70764b9ff_4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4bd6c0b70764b9ff_4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g4bd6c0b70764b9ff_51"/>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62" name="Google Shape;62;g4bd6c0b70764b9ff_51"/>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1600"/>
              </a:spcBef>
              <a:spcAft>
                <a:spcPts val="0"/>
              </a:spcAft>
              <a:buClr>
                <a:schemeClr val="dk1"/>
              </a:buClr>
              <a:buSzPts val="2000"/>
              <a:buNone/>
              <a:defRPr b="1" sz="2000"/>
            </a:lvl2pPr>
            <a:lvl3pPr indent="-228600" lvl="2" marL="1371600" rtl="0" algn="l">
              <a:lnSpc>
                <a:spcPct val="90000"/>
              </a:lnSpc>
              <a:spcBef>
                <a:spcPts val="1600"/>
              </a:spcBef>
              <a:spcAft>
                <a:spcPts val="0"/>
              </a:spcAft>
              <a:buClr>
                <a:schemeClr val="dk1"/>
              </a:buClr>
              <a:buSzPts val="1800"/>
              <a:buNone/>
              <a:defRPr b="1" sz="1800"/>
            </a:lvl3pPr>
            <a:lvl4pPr indent="-228600" lvl="3" marL="1828800" rtl="0" algn="l">
              <a:lnSpc>
                <a:spcPct val="90000"/>
              </a:lnSpc>
              <a:spcBef>
                <a:spcPts val="1600"/>
              </a:spcBef>
              <a:spcAft>
                <a:spcPts val="0"/>
              </a:spcAft>
              <a:buClr>
                <a:schemeClr val="dk1"/>
              </a:buClr>
              <a:buSzPts val="1600"/>
              <a:buNone/>
              <a:defRPr b="1" sz="1600"/>
            </a:lvl4pPr>
            <a:lvl5pPr indent="-228600" lvl="4" marL="2286000" rtl="0" algn="l">
              <a:lnSpc>
                <a:spcPct val="90000"/>
              </a:lnSpc>
              <a:spcBef>
                <a:spcPts val="1600"/>
              </a:spcBef>
              <a:spcAft>
                <a:spcPts val="0"/>
              </a:spcAft>
              <a:buClr>
                <a:schemeClr val="dk1"/>
              </a:buClr>
              <a:buSzPts val="1600"/>
              <a:buNone/>
              <a:defRPr b="1" sz="1600"/>
            </a:lvl5pPr>
            <a:lvl6pPr indent="-228600" lvl="5" marL="2743200" rtl="0" algn="l">
              <a:lnSpc>
                <a:spcPct val="90000"/>
              </a:lnSpc>
              <a:spcBef>
                <a:spcPts val="1600"/>
              </a:spcBef>
              <a:spcAft>
                <a:spcPts val="0"/>
              </a:spcAft>
              <a:buClr>
                <a:schemeClr val="dk1"/>
              </a:buClr>
              <a:buSzPts val="1600"/>
              <a:buNone/>
              <a:defRPr b="1" sz="1600"/>
            </a:lvl6pPr>
            <a:lvl7pPr indent="-228600" lvl="6" marL="3200400" rtl="0" algn="l">
              <a:lnSpc>
                <a:spcPct val="90000"/>
              </a:lnSpc>
              <a:spcBef>
                <a:spcPts val="1600"/>
              </a:spcBef>
              <a:spcAft>
                <a:spcPts val="0"/>
              </a:spcAft>
              <a:buClr>
                <a:schemeClr val="dk1"/>
              </a:buClr>
              <a:buSzPts val="1600"/>
              <a:buNone/>
              <a:defRPr b="1" sz="1600"/>
            </a:lvl7pPr>
            <a:lvl8pPr indent="-228600" lvl="7" marL="3657600" rtl="0" algn="l">
              <a:lnSpc>
                <a:spcPct val="90000"/>
              </a:lnSpc>
              <a:spcBef>
                <a:spcPts val="1600"/>
              </a:spcBef>
              <a:spcAft>
                <a:spcPts val="0"/>
              </a:spcAft>
              <a:buClr>
                <a:schemeClr val="dk1"/>
              </a:buClr>
              <a:buSzPts val="1600"/>
              <a:buNone/>
              <a:defRPr b="1" sz="1600"/>
            </a:lvl8pPr>
            <a:lvl9pPr indent="-228600" lvl="8" marL="4114800" rtl="0" algn="l">
              <a:lnSpc>
                <a:spcPct val="90000"/>
              </a:lnSpc>
              <a:spcBef>
                <a:spcPts val="1600"/>
              </a:spcBef>
              <a:spcAft>
                <a:spcPts val="1600"/>
              </a:spcAft>
              <a:buClr>
                <a:schemeClr val="dk1"/>
              </a:buClr>
              <a:buSzPts val="1600"/>
              <a:buNone/>
              <a:defRPr b="1" sz="1600"/>
            </a:lvl9pPr>
          </a:lstStyle>
          <a:p/>
        </p:txBody>
      </p:sp>
      <p:sp>
        <p:nvSpPr>
          <p:cNvPr id="63" name="Google Shape;63;g4bd6c0b70764b9ff_51"/>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1600"/>
              </a:spcBef>
              <a:spcAft>
                <a:spcPts val="0"/>
              </a:spcAft>
              <a:buClr>
                <a:schemeClr val="dk1"/>
              </a:buClr>
              <a:buSzPts val="1800"/>
              <a:buChar char="○"/>
              <a:defRPr/>
            </a:lvl2pPr>
            <a:lvl3pPr indent="-342900" lvl="2" marL="1371600" rtl="0" algn="l">
              <a:lnSpc>
                <a:spcPct val="90000"/>
              </a:lnSpc>
              <a:spcBef>
                <a:spcPts val="1600"/>
              </a:spcBef>
              <a:spcAft>
                <a:spcPts val="0"/>
              </a:spcAft>
              <a:buClr>
                <a:schemeClr val="dk1"/>
              </a:buClr>
              <a:buSzPts val="1800"/>
              <a:buChar char="■"/>
              <a:defRPr/>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64" name="Google Shape;64;g4bd6c0b70764b9ff_51"/>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2400"/>
              <a:buNone/>
              <a:defRPr b="1" sz="2400"/>
            </a:lvl1pPr>
            <a:lvl2pPr indent="-228600" lvl="1" marL="914400" rtl="0" algn="l">
              <a:lnSpc>
                <a:spcPct val="90000"/>
              </a:lnSpc>
              <a:spcBef>
                <a:spcPts val="1600"/>
              </a:spcBef>
              <a:spcAft>
                <a:spcPts val="0"/>
              </a:spcAft>
              <a:buClr>
                <a:schemeClr val="dk1"/>
              </a:buClr>
              <a:buSzPts val="2000"/>
              <a:buNone/>
              <a:defRPr b="1" sz="2000"/>
            </a:lvl2pPr>
            <a:lvl3pPr indent="-228600" lvl="2" marL="1371600" rtl="0" algn="l">
              <a:lnSpc>
                <a:spcPct val="90000"/>
              </a:lnSpc>
              <a:spcBef>
                <a:spcPts val="1600"/>
              </a:spcBef>
              <a:spcAft>
                <a:spcPts val="0"/>
              </a:spcAft>
              <a:buClr>
                <a:schemeClr val="dk1"/>
              </a:buClr>
              <a:buSzPts val="1800"/>
              <a:buNone/>
              <a:defRPr b="1" sz="1800"/>
            </a:lvl3pPr>
            <a:lvl4pPr indent="-228600" lvl="3" marL="1828800" rtl="0" algn="l">
              <a:lnSpc>
                <a:spcPct val="90000"/>
              </a:lnSpc>
              <a:spcBef>
                <a:spcPts val="1600"/>
              </a:spcBef>
              <a:spcAft>
                <a:spcPts val="0"/>
              </a:spcAft>
              <a:buClr>
                <a:schemeClr val="dk1"/>
              </a:buClr>
              <a:buSzPts val="1600"/>
              <a:buNone/>
              <a:defRPr b="1" sz="1600"/>
            </a:lvl4pPr>
            <a:lvl5pPr indent="-228600" lvl="4" marL="2286000" rtl="0" algn="l">
              <a:lnSpc>
                <a:spcPct val="90000"/>
              </a:lnSpc>
              <a:spcBef>
                <a:spcPts val="1600"/>
              </a:spcBef>
              <a:spcAft>
                <a:spcPts val="0"/>
              </a:spcAft>
              <a:buClr>
                <a:schemeClr val="dk1"/>
              </a:buClr>
              <a:buSzPts val="1600"/>
              <a:buNone/>
              <a:defRPr b="1" sz="1600"/>
            </a:lvl5pPr>
            <a:lvl6pPr indent="-228600" lvl="5" marL="2743200" rtl="0" algn="l">
              <a:lnSpc>
                <a:spcPct val="90000"/>
              </a:lnSpc>
              <a:spcBef>
                <a:spcPts val="1600"/>
              </a:spcBef>
              <a:spcAft>
                <a:spcPts val="0"/>
              </a:spcAft>
              <a:buClr>
                <a:schemeClr val="dk1"/>
              </a:buClr>
              <a:buSzPts val="1600"/>
              <a:buNone/>
              <a:defRPr b="1" sz="1600"/>
            </a:lvl6pPr>
            <a:lvl7pPr indent="-228600" lvl="6" marL="3200400" rtl="0" algn="l">
              <a:lnSpc>
                <a:spcPct val="90000"/>
              </a:lnSpc>
              <a:spcBef>
                <a:spcPts val="1600"/>
              </a:spcBef>
              <a:spcAft>
                <a:spcPts val="0"/>
              </a:spcAft>
              <a:buClr>
                <a:schemeClr val="dk1"/>
              </a:buClr>
              <a:buSzPts val="1600"/>
              <a:buNone/>
              <a:defRPr b="1" sz="1600"/>
            </a:lvl7pPr>
            <a:lvl8pPr indent="-228600" lvl="7" marL="3657600" rtl="0" algn="l">
              <a:lnSpc>
                <a:spcPct val="90000"/>
              </a:lnSpc>
              <a:spcBef>
                <a:spcPts val="1600"/>
              </a:spcBef>
              <a:spcAft>
                <a:spcPts val="0"/>
              </a:spcAft>
              <a:buClr>
                <a:schemeClr val="dk1"/>
              </a:buClr>
              <a:buSzPts val="1600"/>
              <a:buNone/>
              <a:defRPr b="1" sz="1600"/>
            </a:lvl8pPr>
            <a:lvl9pPr indent="-228600" lvl="8" marL="4114800" rtl="0" algn="l">
              <a:lnSpc>
                <a:spcPct val="90000"/>
              </a:lnSpc>
              <a:spcBef>
                <a:spcPts val="1600"/>
              </a:spcBef>
              <a:spcAft>
                <a:spcPts val="1600"/>
              </a:spcAft>
              <a:buClr>
                <a:schemeClr val="dk1"/>
              </a:buClr>
              <a:buSzPts val="1600"/>
              <a:buNone/>
              <a:defRPr b="1" sz="1600"/>
            </a:lvl9pPr>
          </a:lstStyle>
          <a:p/>
        </p:txBody>
      </p:sp>
      <p:sp>
        <p:nvSpPr>
          <p:cNvPr id="65" name="Google Shape;65;g4bd6c0b70764b9ff_51"/>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Char char="●"/>
              <a:defRPr/>
            </a:lvl1pPr>
            <a:lvl2pPr indent="-342900" lvl="1" marL="914400" rtl="0" algn="l">
              <a:lnSpc>
                <a:spcPct val="90000"/>
              </a:lnSpc>
              <a:spcBef>
                <a:spcPts val="1600"/>
              </a:spcBef>
              <a:spcAft>
                <a:spcPts val="0"/>
              </a:spcAft>
              <a:buClr>
                <a:schemeClr val="dk1"/>
              </a:buClr>
              <a:buSzPts val="1800"/>
              <a:buChar char="○"/>
              <a:defRPr/>
            </a:lvl2pPr>
            <a:lvl3pPr indent="-342900" lvl="2" marL="1371600" rtl="0" algn="l">
              <a:lnSpc>
                <a:spcPct val="90000"/>
              </a:lnSpc>
              <a:spcBef>
                <a:spcPts val="1600"/>
              </a:spcBef>
              <a:spcAft>
                <a:spcPts val="0"/>
              </a:spcAft>
              <a:buClr>
                <a:schemeClr val="dk1"/>
              </a:buClr>
              <a:buSzPts val="1800"/>
              <a:buChar char="■"/>
              <a:defRPr/>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66" name="Google Shape;66;g4bd6c0b70764b9ff_5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7" name="Google Shape;67;g4bd6c0b70764b9ff_5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8" name="Google Shape;68;g4bd6c0b70764b9ff_5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4bd6c0b70764b9ff_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1" name="Google Shape;11;g4bd6c0b70764b9ff_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12" name="Google Shape;12;g4bd6c0b70764b9ff_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0.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4.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pn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
          <p:cNvSpPr txBox="1"/>
          <p:nvPr>
            <p:ph type="ctrTitle"/>
          </p:nvPr>
        </p:nvSpPr>
        <p:spPr>
          <a:xfrm>
            <a:off x="415611" y="992767"/>
            <a:ext cx="11360700" cy="2736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00000"/>
              </a:buClr>
              <a:buSzPct val="86956"/>
              <a:buFont typeface="Calibri"/>
              <a:buNone/>
            </a:pPr>
            <a:r>
              <a:rPr b="1" lang="en-US">
                <a:solidFill>
                  <a:srgbClr val="C00000"/>
                </a:solidFill>
              </a:rPr>
              <a:t>Data Warehousing and Online Analytical Processing</a:t>
            </a:r>
            <a:endParaRPr/>
          </a:p>
        </p:txBody>
      </p:sp>
      <p:sp>
        <p:nvSpPr>
          <p:cNvPr id="74" name="Google Shape;74;p1"/>
          <p:cNvSpPr txBox="1"/>
          <p:nvPr>
            <p:ph idx="1" type="subTitle"/>
          </p:nvPr>
        </p:nvSpPr>
        <p:spPr>
          <a:xfrm>
            <a:off x="415600" y="3778833"/>
            <a:ext cx="11360700" cy="10569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b="1" lang="en-US">
                <a:solidFill>
                  <a:srgbClr val="FF0000"/>
                </a:solidFill>
              </a:rPr>
              <a:t>Introduction</a:t>
            </a:r>
            <a:endParaRPr b="1"/>
          </a:p>
        </p:txBody>
      </p:sp>
      <p:sp>
        <p:nvSpPr>
          <p:cNvPr id="81" name="Google Shape;81;p2"/>
          <p:cNvSpPr txBox="1"/>
          <p:nvPr>
            <p:ph idx="1" type="body"/>
          </p:nvPr>
        </p:nvSpPr>
        <p:spPr>
          <a:xfrm>
            <a:off x="416258" y="1690695"/>
            <a:ext cx="10515600" cy="4351200"/>
          </a:xfrm>
          <a:prstGeom prst="rect">
            <a:avLst/>
          </a:prstGeom>
          <a:noFill/>
          <a:ln>
            <a:noFill/>
          </a:ln>
        </p:spPr>
        <p:txBody>
          <a:bodyPr anchorCtr="0" anchor="t" bIns="45700" lIns="91425" spcFirstLastPara="1" rIns="91425" wrap="square" tIns="45700">
            <a:normAutofit lnSpcReduction="10000"/>
          </a:bodyPr>
          <a:lstStyle/>
          <a:p>
            <a:pPr indent="-241934" lvl="0" marL="228600" rtl="0" algn="l">
              <a:lnSpc>
                <a:spcPct val="90000"/>
              </a:lnSpc>
              <a:spcBef>
                <a:spcPts val="0"/>
              </a:spcBef>
              <a:spcAft>
                <a:spcPts val="0"/>
              </a:spcAft>
              <a:buClr>
                <a:schemeClr val="dk1"/>
              </a:buClr>
              <a:buSzPts val="2800"/>
              <a:buChar char="●"/>
            </a:pPr>
            <a:r>
              <a:rPr lang="en-US"/>
              <a:t>Data warehouses(DWs) </a:t>
            </a:r>
            <a:r>
              <a:rPr b="1" lang="en-US">
                <a:solidFill>
                  <a:srgbClr val="0070C0"/>
                </a:solidFill>
              </a:rPr>
              <a:t>generalize and consolidate data </a:t>
            </a:r>
            <a:r>
              <a:rPr lang="en-US"/>
              <a:t>in multidimensional space.</a:t>
            </a:r>
            <a:endParaRPr/>
          </a:p>
          <a:p>
            <a:pPr indent="-241934" lvl="0" marL="228600" rtl="0" algn="l">
              <a:lnSpc>
                <a:spcPct val="90000"/>
              </a:lnSpc>
              <a:spcBef>
                <a:spcPts val="1000"/>
              </a:spcBef>
              <a:spcAft>
                <a:spcPts val="0"/>
              </a:spcAft>
              <a:buClr>
                <a:schemeClr val="dk1"/>
              </a:buClr>
              <a:buSzPts val="2800"/>
              <a:buChar char="●"/>
            </a:pPr>
            <a:r>
              <a:rPr lang="en-US"/>
              <a:t>The construction of DWs involves data cleaning, data integration, and data transformation, and can be viewed as an important preprocessing step for data mining.</a:t>
            </a:r>
            <a:endParaRPr/>
          </a:p>
          <a:p>
            <a:pPr indent="-241934" lvl="0" marL="228600" rtl="0" algn="l">
              <a:lnSpc>
                <a:spcPct val="90000"/>
              </a:lnSpc>
              <a:spcBef>
                <a:spcPts val="1000"/>
              </a:spcBef>
              <a:spcAft>
                <a:spcPts val="0"/>
              </a:spcAft>
              <a:buClr>
                <a:schemeClr val="dk1"/>
              </a:buClr>
              <a:buSzPts val="2800"/>
              <a:buChar char="●"/>
            </a:pPr>
            <a:r>
              <a:rPr lang="en-US"/>
              <a:t>DWs provide online analytical processing (OLAP) tools for </a:t>
            </a:r>
            <a:r>
              <a:rPr b="1" lang="en-US">
                <a:solidFill>
                  <a:srgbClr val="0070C0"/>
                </a:solidFill>
              </a:rPr>
              <a:t>the interactive analysis</a:t>
            </a:r>
            <a:r>
              <a:rPr lang="en-US">
                <a:solidFill>
                  <a:srgbClr val="0070C0"/>
                </a:solidFill>
              </a:rPr>
              <a:t> </a:t>
            </a:r>
            <a:r>
              <a:rPr lang="en-US"/>
              <a:t>of multidimensional data of varied </a:t>
            </a:r>
            <a:r>
              <a:rPr b="1" lang="en-US">
                <a:solidFill>
                  <a:srgbClr val="0070C0"/>
                </a:solidFill>
              </a:rPr>
              <a:t>granularities</a:t>
            </a:r>
            <a:r>
              <a:rPr lang="en-US"/>
              <a:t>.</a:t>
            </a:r>
            <a:endParaRPr/>
          </a:p>
          <a:p>
            <a:pPr indent="-241934" lvl="0" marL="228600" rtl="0" algn="l">
              <a:lnSpc>
                <a:spcPct val="90000"/>
              </a:lnSpc>
              <a:spcBef>
                <a:spcPts val="1000"/>
              </a:spcBef>
              <a:spcAft>
                <a:spcPts val="0"/>
              </a:spcAft>
              <a:buClr>
                <a:schemeClr val="dk1"/>
              </a:buClr>
              <a:buSzPts val="2800"/>
              <a:buChar char="●"/>
            </a:pPr>
            <a:r>
              <a:rPr lang="en-US"/>
              <a:t>DM functionalities can be integrated with OLAP operations to enhance interactive mining of knowledge at multiple levels of abstraction.</a:t>
            </a:r>
            <a:endParaRPr/>
          </a:p>
          <a:p>
            <a:pPr indent="-241934" lvl="0" marL="228600" rtl="0" algn="l">
              <a:lnSpc>
                <a:spcPct val="90000"/>
              </a:lnSpc>
              <a:spcBef>
                <a:spcPts val="1000"/>
              </a:spcBef>
              <a:spcAft>
                <a:spcPts val="1600"/>
              </a:spcAft>
              <a:buClr>
                <a:schemeClr val="dk1"/>
              </a:buClr>
              <a:buSzPts val="2800"/>
              <a:buChar char="●"/>
            </a:pPr>
            <a:r>
              <a:rPr lang="en-US"/>
              <a:t>Therefore, data warehousing and OLAP form an essential step in the knowledge discovery process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b="1" lang="en-US">
                <a:solidFill>
                  <a:srgbClr val="FF0000"/>
                </a:solidFill>
              </a:rPr>
              <a:t>Data Warehouse: Basic Concepts</a:t>
            </a:r>
            <a:endParaRPr/>
          </a:p>
        </p:txBody>
      </p:sp>
      <p:sp>
        <p:nvSpPr>
          <p:cNvPr id="88" name="Google Shape;88;p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Data warehousing provides </a:t>
            </a:r>
            <a:r>
              <a:rPr b="1" lang="en-US">
                <a:solidFill>
                  <a:srgbClr val="0070C0"/>
                </a:solidFill>
              </a:rPr>
              <a:t>architectures and tools </a:t>
            </a:r>
            <a:r>
              <a:rPr lang="en-US"/>
              <a:t>for business executives to systematically organize, understand, and use their data to make strategic decisions.</a:t>
            </a:r>
            <a:endParaRPr/>
          </a:p>
          <a:p>
            <a:pPr indent="-228600" lvl="0" marL="228600" rtl="0" algn="l">
              <a:lnSpc>
                <a:spcPct val="90000"/>
              </a:lnSpc>
              <a:spcBef>
                <a:spcPts val="1000"/>
              </a:spcBef>
              <a:spcAft>
                <a:spcPts val="0"/>
              </a:spcAft>
              <a:buClr>
                <a:schemeClr val="dk1"/>
              </a:buClr>
              <a:buSzPts val="2800"/>
              <a:buChar char="●"/>
            </a:pPr>
            <a:r>
              <a:rPr lang="en-US"/>
              <a:t> A data warehouse refers to a data repository that is maintained separately from an organization’s operational databases.</a:t>
            </a:r>
            <a:endParaRPr/>
          </a:p>
          <a:p>
            <a:pPr indent="-228600" lvl="0" marL="228600" rtl="0" algn="l">
              <a:lnSpc>
                <a:spcPct val="90000"/>
              </a:lnSpc>
              <a:spcBef>
                <a:spcPts val="1000"/>
              </a:spcBef>
              <a:spcAft>
                <a:spcPts val="0"/>
              </a:spcAft>
              <a:buClr>
                <a:schemeClr val="dk1"/>
              </a:buClr>
              <a:buSzPts val="2800"/>
              <a:buChar char="●"/>
            </a:pPr>
            <a:r>
              <a:rPr lang="en-US"/>
              <a:t>“A data warehouse is a subject-oriented, integrated, time-variant, and nonvolatile collection of data in support of management’s decision making process”  - </a:t>
            </a:r>
            <a:r>
              <a:rPr b="1" lang="en-US">
                <a:solidFill>
                  <a:srgbClr val="0070C0"/>
                </a:solidFill>
              </a:rPr>
              <a:t>William H. Inmon (Architect of DWs)</a:t>
            </a:r>
            <a:endParaRPr/>
          </a:p>
          <a:p>
            <a:pPr indent="-228600" lvl="0" marL="228600" rtl="0" algn="l">
              <a:lnSpc>
                <a:spcPct val="90000"/>
              </a:lnSpc>
              <a:spcBef>
                <a:spcPts val="1000"/>
              </a:spcBef>
              <a:spcAft>
                <a:spcPts val="1600"/>
              </a:spcAft>
              <a:buClr>
                <a:schemeClr val="dk1"/>
              </a:buClr>
              <a:buSzPts val="2800"/>
              <a:buChar char="●"/>
            </a:pPr>
            <a:r>
              <a:rPr lang="en-US"/>
              <a:t>The four keywords—subject-oriented, integrated, time-variant, and nonvolatile—distinguish DWs from other data repository systems.</a:t>
            </a:r>
            <a:endParaRPr/>
          </a:p>
        </p:txBody>
      </p:sp>
      <p:sp>
        <p:nvSpPr>
          <p:cNvPr id="89" name="Google Shape;89;p3"/>
          <p:cNvSpPr txBox="1"/>
          <p:nvPr/>
        </p:nvSpPr>
        <p:spPr>
          <a:xfrm>
            <a:off x="8272675" y="12243"/>
            <a:ext cx="5897768"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Definition of the DW</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Diff b/w Operational DB vs DW</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Need for using DWs for Data analysis, </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DW architecture: Multitired</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Three DW models (Enterprise, Data Mart, Virtual)</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Backend utilities for DW (extraction, transformation, loading)</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Metadata repository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b="1" lang="en-US">
                <a:solidFill>
                  <a:srgbClr val="FF0000"/>
                </a:solidFill>
              </a:rPr>
              <a:t>Key Features</a:t>
            </a:r>
            <a:endParaRPr/>
          </a:p>
        </p:txBody>
      </p:sp>
      <p:sp>
        <p:nvSpPr>
          <p:cNvPr id="95" name="Google Shape;95;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FF0000"/>
              </a:buClr>
              <a:buSzPts val="2800"/>
              <a:buChar char="●"/>
            </a:pPr>
            <a:r>
              <a:rPr b="1" lang="en-US">
                <a:solidFill>
                  <a:srgbClr val="FF0000"/>
                </a:solidFill>
              </a:rPr>
              <a:t>Subject-oriented:</a:t>
            </a:r>
            <a:r>
              <a:rPr lang="en-US"/>
              <a:t> </a:t>
            </a:r>
            <a:endParaRPr/>
          </a:p>
          <a:p>
            <a:pPr indent="-228600" lvl="1" marL="685800" rtl="0" algn="l">
              <a:lnSpc>
                <a:spcPct val="90000"/>
              </a:lnSpc>
              <a:spcBef>
                <a:spcPts val="500"/>
              </a:spcBef>
              <a:spcAft>
                <a:spcPts val="0"/>
              </a:spcAft>
              <a:buClr>
                <a:schemeClr val="dk1"/>
              </a:buClr>
              <a:buSzPts val="2400"/>
              <a:buChar char="○"/>
            </a:pPr>
            <a:r>
              <a:rPr lang="en-US"/>
              <a:t>A DW is organized around major subjects such as customer, supplier, product, and sales. </a:t>
            </a:r>
            <a:endParaRPr/>
          </a:p>
          <a:p>
            <a:pPr indent="-228600" lvl="1" marL="685800" rtl="0" algn="l">
              <a:lnSpc>
                <a:spcPct val="90000"/>
              </a:lnSpc>
              <a:spcBef>
                <a:spcPts val="500"/>
              </a:spcBef>
              <a:spcAft>
                <a:spcPts val="0"/>
              </a:spcAft>
              <a:buClr>
                <a:schemeClr val="dk1"/>
              </a:buClr>
              <a:buSzPts val="2400"/>
              <a:buChar char="○"/>
            </a:pPr>
            <a:r>
              <a:rPr lang="en-US"/>
              <a:t>Rather than concentrating on the day-to-day operations and transaction processing of an organization, a DW focuses on the modeling and analysis of data for decision makers. </a:t>
            </a:r>
            <a:endParaRPr/>
          </a:p>
          <a:p>
            <a:pPr indent="-228600" lvl="0" marL="228600" rtl="0" algn="l">
              <a:lnSpc>
                <a:spcPct val="90000"/>
              </a:lnSpc>
              <a:spcBef>
                <a:spcPts val="1000"/>
              </a:spcBef>
              <a:spcAft>
                <a:spcPts val="0"/>
              </a:spcAft>
              <a:buClr>
                <a:srgbClr val="FF0000"/>
              </a:buClr>
              <a:buSzPts val="2800"/>
              <a:buChar char="●"/>
            </a:pPr>
            <a:r>
              <a:rPr b="1" lang="en-US">
                <a:solidFill>
                  <a:srgbClr val="FF0000"/>
                </a:solidFill>
              </a:rPr>
              <a:t>Integrated:</a:t>
            </a:r>
            <a:r>
              <a:rPr lang="en-US"/>
              <a:t> </a:t>
            </a:r>
            <a:endParaRPr/>
          </a:p>
          <a:p>
            <a:pPr indent="-228600" lvl="1" marL="685800" rtl="0" algn="l">
              <a:lnSpc>
                <a:spcPct val="90000"/>
              </a:lnSpc>
              <a:spcBef>
                <a:spcPts val="500"/>
              </a:spcBef>
              <a:spcAft>
                <a:spcPts val="0"/>
              </a:spcAft>
              <a:buClr>
                <a:schemeClr val="dk1"/>
              </a:buClr>
              <a:buSzPts val="2400"/>
              <a:buChar char="○"/>
            </a:pPr>
            <a:r>
              <a:rPr lang="en-US"/>
              <a:t>A DW is usually constructed by integrating multiple heterogeneous sources.</a:t>
            </a:r>
            <a:endParaRPr/>
          </a:p>
          <a:p>
            <a:pPr indent="-228600" lvl="1" marL="685800" rtl="0" algn="l">
              <a:lnSpc>
                <a:spcPct val="90000"/>
              </a:lnSpc>
              <a:spcBef>
                <a:spcPts val="500"/>
              </a:spcBef>
              <a:spcAft>
                <a:spcPts val="1600"/>
              </a:spcAft>
              <a:buClr>
                <a:schemeClr val="dk1"/>
              </a:buClr>
              <a:buSzPts val="2400"/>
              <a:buChar char="○"/>
            </a:pPr>
            <a:r>
              <a:rPr lang="en-US"/>
              <a:t>Data cleaning and data integration techniques are applied to ensure consistency in naming conventions, encoding structures, attribute measures, and so 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b="1" lang="en-US">
                <a:solidFill>
                  <a:srgbClr val="FF0000"/>
                </a:solidFill>
              </a:rPr>
              <a:t>Key Features</a:t>
            </a:r>
            <a:endParaRPr/>
          </a:p>
        </p:txBody>
      </p:sp>
      <p:sp>
        <p:nvSpPr>
          <p:cNvPr id="101" name="Google Shape;101;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41934" lvl="0" marL="228600" rtl="0" algn="l">
              <a:lnSpc>
                <a:spcPct val="90000"/>
              </a:lnSpc>
              <a:spcBef>
                <a:spcPts val="0"/>
              </a:spcBef>
              <a:spcAft>
                <a:spcPts val="0"/>
              </a:spcAft>
              <a:buClr>
                <a:srgbClr val="FF0000"/>
              </a:buClr>
              <a:buSzPts val="2800"/>
              <a:buChar char="●"/>
            </a:pPr>
            <a:r>
              <a:rPr b="1" lang="en-US">
                <a:solidFill>
                  <a:srgbClr val="FF0000"/>
                </a:solidFill>
              </a:rPr>
              <a:t>Time-variant:</a:t>
            </a:r>
            <a:r>
              <a:rPr lang="en-US"/>
              <a:t> </a:t>
            </a:r>
            <a:endParaRPr/>
          </a:p>
          <a:p>
            <a:pPr indent="-240030" lvl="1" marL="685800" rtl="0" algn="l">
              <a:lnSpc>
                <a:spcPct val="90000"/>
              </a:lnSpc>
              <a:spcBef>
                <a:spcPts val="500"/>
              </a:spcBef>
              <a:spcAft>
                <a:spcPts val="0"/>
              </a:spcAft>
              <a:buClr>
                <a:schemeClr val="dk1"/>
              </a:buClr>
              <a:buSzPts val="2400"/>
              <a:buChar char="○"/>
            </a:pPr>
            <a:r>
              <a:rPr lang="en-US"/>
              <a:t>Data are stored to provide information from an historic perspective (e.g., the past 5–10 years). </a:t>
            </a:r>
            <a:endParaRPr/>
          </a:p>
          <a:p>
            <a:pPr indent="-240030" lvl="1" marL="685800" rtl="0" algn="l">
              <a:lnSpc>
                <a:spcPct val="90000"/>
              </a:lnSpc>
              <a:spcBef>
                <a:spcPts val="500"/>
              </a:spcBef>
              <a:spcAft>
                <a:spcPts val="0"/>
              </a:spcAft>
              <a:buClr>
                <a:schemeClr val="dk1"/>
              </a:buClr>
              <a:buSzPts val="2400"/>
              <a:buChar char="○"/>
            </a:pPr>
            <a:r>
              <a:rPr lang="en-US"/>
              <a:t>Every key structure in the data warehouse contains, either implicitly or explicitly, a time element.</a:t>
            </a:r>
            <a:endParaRPr/>
          </a:p>
          <a:p>
            <a:pPr indent="-241934" lvl="0" marL="228600" rtl="0" algn="l">
              <a:lnSpc>
                <a:spcPct val="90000"/>
              </a:lnSpc>
              <a:spcBef>
                <a:spcPts val="1000"/>
              </a:spcBef>
              <a:spcAft>
                <a:spcPts val="0"/>
              </a:spcAft>
              <a:buClr>
                <a:srgbClr val="FF0000"/>
              </a:buClr>
              <a:buSzPts val="2800"/>
              <a:buChar char="●"/>
            </a:pPr>
            <a:r>
              <a:rPr b="1" lang="en-US">
                <a:solidFill>
                  <a:srgbClr val="FF0000"/>
                </a:solidFill>
              </a:rPr>
              <a:t>Nonvolatile:</a:t>
            </a:r>
            <a:r>
              <a:rPr lang="en-US"/>
              <a:t> </a:t>
            </a:r>
            <a:endParaRPr/>
          </a:p>
          <a:p>
            <a:pPr indent="-240030" lvl="1" marL="685800" rtl="0" algn="l">
              <a:lnSpc>
                <a:spcPct val="90000"/>
              </a:lnSpc>
              <a:spcBef>
                <a:spcPts val="500"/>
              </a:spcBef>
              <a:spcAft>
                <a:spcPts val="0"/>
              </a:spcAft>
              <a:buClr>
                <a:schemeClr val="dk1"/>
              </a:buClr>
              <a:buSzPts val="2400"/>
              <a:buChar char="○"/>
            </a:pPr>
            <a:r>
              <a:rPr lang="en-US"/>
              <a:t>A DW is always a physically separate store of data transformed from the application data found in the operational environment. </a:t>
            </a:r>
            <a:endParaRPr/>
          </a:p>
          <a:p>
            <a:pPr indent="-240030" lvl="1" marL="685800" rtl="0" algn="l">
              <a:lnSpc>
                <a:spcPct val="90000"/>
              </a:lnSpc>
              <a:spcBef>
                <a:spcPts val="500"/>
              </a:spcBef>
              <a:spcAft>
                <a:spcPts val="0"/>
              </a:spcAft>
              <a:buClr>
                <a:schemeClr val="dk1"/>
              </a:buClr>
              <a:buSzPts val="2400"/>
              <a:buChar char="○"/>
            </a:pPr>
            <a:r>
              <a:rPr lang="en-US"/>
              <a:t>Due to this separation, a data warehouse does not require transaction processing, recovery, and concurrency control mechanisms. </a:t>
            </a:r>
            <a:endParaRPr/>
          </a:p>
          <a:p>
            <a:pPr indent="-240030" lvl="1" marL="685800" rtl="0" algn="l">
              <a:lnSpc>
                <a:spcPct val="90000"/>
              </a:lnSpc>
              <a:spcBef>
                <a:spcPts val="500"/>
              </a:spcBef>
              <a:spcAft>
                <a:spcPts val="0"/>
              </a:spcAft>
              <a:buClr>
                <a:schemeClr val="dk1"/>
              </a:buClr>
              <a:buSzPts val="2400"/>
              <a:buChar char="○"/>
            </a:pPr>
            <a:r>
              <a:rPr lang="en-US"/>
              <a:t>It usually requires only two operations in data accessing: </a:t>
            </a:r>
            <a:endParaRPr/>
          </a:p>
          <a:p>
            <a:pPr indent="-238125" lvl="2" marL="1143000" rtl="0" algn="l">
              <a:lnSpc>
                <a:spcPct val="90000"/>
              </a:lnSpc>
              <a:spcBef>
                <a:spcPts val="500"/>
              </a:spcBef>
              <a:spcAft>
                <a:spcPts val="0"/>
              </a:spcAft>
              <a:buClr>
                <a:srgbClr val="0070C0"/>
              </a:buClr>
              <a:buSzPts val="2000"/>
              <a:buChar char="■"/>
            </a:pPr>
            <a:r>
              <a:rPr i="1" lang="en-US">
                <a:solidFill>
                  <a:srgbClr val="0070C0"/>
                </a:solidFill>
              </a:rPr>
              <a:t>initial loading of data </a:t>
            </a:r>
            <a:endParaRPr/>
          </a:p>
          <a:p>
            <a:pPr indent="-238125" lvl="2" marL="1143000" rtl="0" algn="l">
              <a:lnSpc>
                <a:spcPct val="90000"/>
              </a:lnSpc>
              <a:spcBef>
                <a:spcPts val="500"/>
              </a:spcBef>
              <a:spcAft>
                <a:spcPts val="0"/>
              </a:spcAft>
              <a:buClr>
                <a:srgbClr val="0070C0"/>
              </a:buClr>
              <a:buSzPts val="2000"/>
              <a:buChar char="■"/>
            </a:pPr>
            <a:r>
              <a:rPr i="1" lang="en-US">
                <a:solidFill>
                  <a:srgbClr val="0070C0"/>
                </a:solidFill>
              </a:rPr>
              <a:t>access of data.</a:t>
            </a:r>
            <a:endParaRPr/>
          </a:p>
          <a:p>
            <a:pPr indent="-64135"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107" name="Google Shape;10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 DW is also often viewed as an architecture, constructed by integrating data from multiple heterogeneous sources to support structured and/or ad hoc queries, analytical reporting, and decision making.</a:t>
            </a:r>
            <a:endParaRPr/>
          </a:p>
          <a:p>
            <a:pPr indent="-228600" lvl="0" marL="228600" rtl="0" algn="l">
              <a:lnSpc>
                <a:spcPct val="90000"/>
              </a:lnSpc>
              <a:spcBef>
                <a:spcPts val="1000"/>
              </a:spcBef>
              <a:spcAft>
                <a:spcPts val="1600"/>
              </a:spcAft>
              <a:buClr>
                <a:schemeClr val="dk1"/>
              </a:buClr>
              <a:buSzPts val="2800"/>
              <a:buChar char="●"/>
            </a:pPr>
            <a:r>
              <a:rPr lang="en-US"/>
              <a:t>This allows “knowledge workers” (e.g., managers, analysts, and executives) to use the warehouse to quickly and conveniently obtain an overview of the data, and to make sound decisions based on information in the warehouse.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How are organizations using the information from data warehouses?</a:t>
            </a:r>
            <a:endParaRPr/>
          </a:p>
        </p:txBody>
      </p:sp>
      <p:sp>
        <p:nvSpPr>
          <p:cNvPr id="113" name="Google Shape;11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en-US"/>
              <a:t>Many organizations use information to support </a:t>
            </a:r>
            <a:r>
              <a:rPr lang="en-US">
                <a:solidFill>
                  <a:srgbClr val="0070C0"/>
                </a:solidFill>
              </a:rPr>
              <a:t>business decision-making activities</a:t>
            </a:r>
            <a:r>
              <a:rPr lang="en-US"/>
              <a:t>, including </a:t>
            </a:r>
            <a:endParaRPr/>
          </a:p>
          <a:p>
            <a:pPr indent="-527685" lvl="0" marL="514350" rtl="0" algn="l">
              <a:lnSpc>
                <a:spcPct val="90000"/>
              </a:lnSpc>
              <a:spcBef>
                <a:spcPts val="1000"/>
              </a:spcBef>
              <a:spcAft>
                <a:spcPts val="0"/>
              </a:spcAft>
              <a:buClr>
                <a:schemeClr val="dk1"/>
              </a:buClr>
              <a:buSzPts val="2800"/>
              <a:buAutoNum type="arabicParenBoth"/>
            </a:pPr>
            <a:r>
              <a:rPr lang="en-US"/>
              <a:t>Increasing customer focus, which includes the analysis of customer buying patterns (such as buying preference, buying time, budget cycles, and appetites for spending); </a:t>
            </a:r>
            <a:endParaRPr/>
          </a:p>
          <a:p>
            <a:pPr indent="-527685" lvl="0" marL="514350" rtl="0" algn="l">
              <a:lnSpc>
                <a:spcPct val="90000"/>
              </a:lnSpc>
              <a:spcBef>
                <a:spcPts val="1000"/>
              </a:spcBef>
              <a:spcAft>
                <a:spcPts val="0"/>
              </a:spcAft>
              <a:buClr>
                <a:schemeClr val="dk1"/>
              </a:buClr>
              <a:buSzPts val="2800"/>
              <a:buAutoNum type="arabicParenBoth"/>
            </a:pPr>
            <a:r>
              <a:rPr lang="en-US"/>
              <a:t>Repositioning products and managing product portfolios by comparing the performance of sales by quarter, by year, and by geographic regions in order to ﬁne-tune production strategies; </a:t>
            </a:r>
            <a:endParaRPr/>
          </a:p>
          <a:p>
            <a:pPr indent="-527685" lvl="0" marL="514350" rtl="0" algn="l">
              <a:lnSpc>
                <a:spcPct val="90000"/>
              </a:lnSpc>
              <a:spcBef>
                <a:spcPts val="1000"/>
              </a:spcBef>
              <a:spcAft>
                <a:spcPts val="0"/>
              </a:spcAft>
              <a:buClr>
                <a:schemeClr val="dk1"/>
              </a:buClr>
              <a:buSzPts val="2800"/>
              <a:buAutoNum type="arabicParenBoth"/>
            </a:pPr>
            <a:r>
              <a:rPr lang="en-US"/>
              <a:t>Analyzing operations and looking for sources of proﬁt;</a:t>
            </a:r>
            <a:endParaRPr/>
          </a:p>
          <a:p>
            <a:pPr indent="-527685" lvl="0" marL="514350" rtl="0" algn="l">
              <a:lnSpc>
                <a:spcPct val="90000"/>
              </a:lnSpc>
              <a:spcBef>
                <a:spcPts val="1000"/>
              </a:spcBef>
              <a:spcAft>
                <a:spcPts val="1600"/>
              </a:spcAft>
              <a:buClr>
                <a:schemeClr val="dk1"/>
              </a:buClr>
              <a:buSzPts val="2800"/>
              <a:buAutoNum type="arabicParenBoth"/>
            </a:pPr>
            <a:r>
              <a:rPr lang="en-US"/>
              <a:t>Managing customer relationships, making environmental corrections, and managing the cost of corporate assets.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Heterogeneous Database Integration</a:t>
            </a:r>
            <a:endParaRPr/>
          </a:p>
        </p:txBody>
      </p:sp>
      <p:sp>
        <p:nvSpPr>
          <p:cNvPr id="119" name="Google Shape;1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241934" lvl="0" marL="228600" rtl="0" algn="l">
              <a:lnSpc>
                <a:spcPct val="90000"/>
              </a:lnSpc>
              <a:spcBef>
                <a:spcPts val="0"/>
              </a:spcBef>
              <a:spcAft>
                <a:spcPts val="0"/>
              </a:spcAft>
              <a:buClr>
                <a:schemeClr val="dk1"/>
              </a:buClr>
              <a:buSzPct val="116666"/>
              <a:buChar char="●"/>
            </a:pPr>
            <a:r>
              <a:rPr lang="en-US"/>
              <a:t>It is highly desirable, yet challenging, to integrate such data and provide easy and efﬁcient access to it. </a:t>
            </a:r>
            <a:endParaRPr/>
          </a:p>
          <a:p>
            <a:pPr indent="0" lvl="0" marL="0" rtl="0" algn="l">
              <a:lnSpc>
                <a:spcPct val="90000"/>
              </a:lnSpc>
              <a:spcBef>
                <a:spcPts val="1000"/>
              </a:spcBef>
              <a:spcAft>
                <a:spcPts val="0"/>
              </a:spcAft>
              <a:buClr>
                <a:srgbClr val="FF0000"/>
              </a:buClr>
              <a:buSzPct val="116666"/>
              <a:buNone/>
            </a:pPr>
            <a:r>
              <a:rPr b="1" lang="en-US">
                <a:solidFill>
                  <a:srgbClr val="FF0000"/>
                </a:solidFill>
              </a:rPr>
              <a:t>Query-driven approach:</a:t>
            </a:r>
            <a:endParaRPr/>
          </a:p>
          <a:p>
            <a:pPr indent="-241934" lvl="0" marL="228600" rtl="0" algn="l">
              <a:lnSpc>
                <a:spcPct val="90000"/>
              </a:lnSpc>
              <a:spcBef>
                <a:spcPts val="1000"/>
              </a:spcBef>
              <a:spcAft>
                <a:spcPts val="0"/>
              </a:spcAft>
              <a:buClr>
                <a:srgbClr val="0070C0"/>
              </a:buClr>
              <a:buSzPct val="116666"/>
              <a:buChar char="●"/>
            </a:pPr>
            <a:r>
              <a:rPr lang="en-US">
                <a:solidFill>
                  <a:srgbClr val="0070C0"/>
                </a:solidFill>
              </a:rPr>
              <a:t>The traditional database approach</a:t>
            </a:r>
            <a:r>
              <a:rPr lang="en-US"/>
              <a:t> to heterogeneous database integration is to build </a:t>
            </a:r>
            <a:r>
              <a:rPr b="1" lang="en-US"/>
              <a:t>wrappers</a:t>
            </a:r>
            <a:r>
              <a:rPr lang="en-US"/>
              <a:t> and </a:t>
            </a:r>
            <a:r>
              <a:rPr b="1" lang="en-US"/>
              <a:t>integrators (or mediators) </a:t>
            </a:r>
            <a:r>
              <a:rPr lang="en-US"/>
              <a:t>on top of multiple, heterogeneous databases.</a:t>
            </a:r>
            <a:endParaRPr/>
          </a:p>
          <a:p>
            <a:pPr indent="-241934" lvl="0" marL="228600" rtl="0" algn="l">
              <a:lnSpc>
                <a:spcPct val="90000"/>
              </a:lnSpc>
              <a:spcBef>
                <a:spcPts val="1000"/>
              </a:spcBef>
              <a:spcAft>
                <a:spcPts val="0"/>
              </a:spcAft>
              <a:buClr>
                <a:schemeClr val="dk1"/>
              </a:buClr>
              <a:buSzPct val="116666"/>
              <a:buChar char="●"/>
            </a:pPr>
            <a:r>
              <a:rPr lang="en-US"/>
              <a:t>When a query is posed to a client site, a metadata dictionary is used to translate the query into queries appropriate for the individual heterogeneous sites involved.</a:t>
            </a:r>
            <a:endParaRPr/>
          </a:p>
          <a:p>
            <a:pPr indent="-241934" lvl="0" marL="228600" rtl="0" algn="l">
              <a:lnSpc>
                <a:spcPct val="90000"/>
              </a:lnSpc>
              <a:spcBef>
                <a:spcPts val="1000"/>
              </a:spcBef>
              <a:spcAft>
                <a:spcPts val="0"/>
              </a:spcAft>
              <a:buClr>
                <a:schemeClr val="dk1"/>
              </a:buClr>
              <a:buSzPct val="116666"/>
              <a:buChar char="●"/>
            </a:pPr>
            <a:r>
              <a:rPr lang="en-US"/>
              <a:t>These queries are then mapped and sent to local query processors.</a:t>
            </a:r>
            <a:endParaRPr/>
          </a:p>
          <a:p>
            <a:pPr indent="-241934" lvl="0" marL="228600" rtl="0" algn="l">
              <a:lnSpc>
                <a:spcPct val="90000"/>
              </a:lnSpc>
              <a:spcBef>
                <a:spcPts val="1000"/>
              </a:spcBef>
              <a:spcAft>
                <a:spcPts val="0"/>
              </a:spcAft>
              <a:buClr>
                <a:schemeClr val="dk1"/>
              </a:buClr>
              <a:buSzPct val="116666"/>
              <a:buChar char="●"/>
            </a:pPr>
            <a:r>
              <a:rPr lang="en-US"/>
              <a:t>The results returned from the different sites are integrated into a global answer set. </a:t>
            </a:r>
            <a:endParaRPr/>
          </a:p>
          <a:p>
            <a:pPr indent="-241934" lvl="0" marL="228600" rtl="0" algn="l">
              <a:lnSpc>
                <a:spcPct val="90000"/>
              </a:lnSpc>
              <a:spcBef>
                <a:spcPts val="1000"/>
              </a:spcBef>
              <a:spcAft>
                <a:spcPts val="0"/>
              </a:spcAft>
              <a:buClr>
                <a:srgbClr val="FF0000"/>
              </a:buClr>
              <a:buSzPct val="116666"/>
              <a:buChar char="●"/>
            </a:pPr>
            <a:r>
              <a:rPr b="1" lang="en-US">
                <a:solidFill>
                  <a:srgbClr val="FF0000"/>
                </a:solidFill>
              </a:rPr>
              <a:t>Dis Adv</a:t>
            </a:r>
            <a:endParaRPr/>
          </a:p>
          <a:p>
            <a:pPr indent="-240030" lvl="1" marL="685800" rtl="0" algn="l">
              <a:lnSpc>
                <a:spcPct val="90000"/>
              </a:lnSpc>
              <a:spcBef>
                <a:spcPts val="500"/>
              </a:spcBef>
              <a:spcAft>
                <a:spcPts val="0"/>
              </a:spcAft>
              <a:buClr>
                <a:schemeClr val="dk1"/>
              </a:buClr>
              <a:buSzPct val="126315"/>
              <a:buChar char="○"/>
            </a:pPr>
            <a:r>
              <a:rPr lang="en-US"/>
              <a:t>This query-driven approach requires complex information ﬁltering and integration processes, and competes with local sites for processing resources. </a:t>
            </a:r>
            <a:endParaRPr/>
          </a:p>
          <a:p>
            <a:pPr indent="-240030" lvl="1" marL="685800" rtl="0" algn="l">
              <a:lnSpc>
                <a:spcPct val="90000"/>
              </a:lnSpc>
              <a:spcBef>
                <a:spcPts val="500"/>
              </a:spcBef>
              <a:spcAft>
                <a:spcPts val="1600"/>
              </a:spcAft>
              <a:buClr>
                <a:schemeClr val="dk1"/>
              </a:buClr>
              <a:buSzPct val="126315"/>
              <a:buChar char="○"/>
            </a:pPr>
            <a:r>
              <a:rPr lang="en-US"/>
              <a:t>It is inefﬁcient and potentially expensive for frequent queries, especially queries requiring aggregations.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Heterogeneous Database Integration</a:t>
            </a:r>
            <a:endParaRPr/>
          </a:p>
        </p:txBody>
      </p:sp>
      <p:sp>
        <p:nvSpPr>
          <p:cNvPr id="125" name="Google Shape;125;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FF0000"/>
              </a:buClr>
              <a:buSzPts val="2800"/>
              <a:buNone/>
            </a:pPr>
            <a:r>
              <a:rPr b="1" lang="en-US">
                <a:solidFill>
                  <a:srgbClr val="FF0000"/>
                </a:solidFill>
              </a:rPr>
              <a:t>Update Driven Approach</a:t>
            </a:r>
            <a:endParaRPr/>
          </a:p>
          <a:p>
            <a:pPr indent="-241934" lvl="0" marL="228600" rtl="0" algn="l">
              <a:lnSpc>
                <a:spcPct val="90000"/>
              </a:lnSpc>
              <a:spcBef>
                <a:spcPts val="1000"/>
              </a:spcBef>
              <a:spcAft>
                <a:spcPts val="0"/>
              </a:spcAft>
              <a:buClr>
                <a:schemeClr val="dk1"/>
              </a:buClr>
              <a:buSzPts val="2800"/>
              <a:buChar char="●"/>
            </a:pPr>
            <a:r>
              <a:rPr lang="en-US"/>
              <a:t>Data warehousing employs an update driven approach in which information from multiple, heterogeneous sources is </a:t>
            </a:r>
            <a:r>
              <a:rPr lang="en-US">
                <a:solidFill>
                  <a:srgbClr val="0070C0"/>
                </a:solidFill>
              </a:rPr>
              <a:t>integrated in advance and stored</a:t>
            </a:r>
            <a:r>
              <a:rPr lang="en-US"/>
              <a:t> in a warehouse for direct querying and analysis. </a:t>
            </a:r>
            <a:endParaRPr/>
          </a:p>
          <a:p>
            <a:pPr indent="-241934" lvl="0" marL="228600" rtl="0" algn="l">
              <a:lnSpc>
                <a:spcPct val="90000"/>
              </a:lnSpc>
              <a:spcBef>
                <a:spcPts val="1000"/>
              </a:spcBef>
              <a:spcAft>
                <a:spcPts val="0"/>
              </a:spcAft>
              <a:buClr>
                <a:schemeClr val="dk1"/>
              </a:buClr>
              <a:buSzPts val="2800"/>
              <a:buChar char="●"/>
            </a:pPr>
            <a:r>
              <a:rPr lang="en-US"/>
              <a:t>A data warehouse brings </a:t>
            </a:r>
            <a:r>
              <a:rPr lang="en-US">
                <a:solidFill>
                  <a:srgbClr val="0070C0"/>
                </a:solidFill>
              </a:rPr>
              <a:t>high performance </a:t>
            </a:r>
            <a:r>
              <a:rPr lang="en-US"/>
              <a:t>to the integrated heterogeneous database system because data are copied, preprocessed, integrated, annotated, summarized, and restructured into one semantic data store. </a:t>
            </a:r>
            <a:endParaRPr/>
          </a:p>
          <a:p>
            <a:pPr indent="-241934" lvl="0" marL="228600" rtl="0" algn="l">
              <a:lnSpc>
                <a:spcPct val="90000"/>
              </a:lnSpc>
              <a:spcBef>
                <a:spcPts val="1000"/>
              </a:spcBef>
              <a:spcAft>
                <a:spcPts val="0"/>
              </a:spcAft>
              <a:buClr>
                <a:schemeClr val="dk1"/>
              </a:buClr>
              <a:buSzPts val="2800"/>
              <a:buChar char="●"/>
            </a:pPr>
            <a:r>
              <a:rPr lang="en-US"/>
              <a:t>Query processing in data warehouses does not interfere with the processing at local sources.</a:t>
            </a:r>
            <a:endParaRPr/>
          </a:p>
          <a:p>
            <a:pPr indent="-241934" lvl="0" marL="228600" rtl="0" algn="l">
              <a:lnSpc>
                <a:spcPct val="90000"/>
              </a:lnSpc>
              <a:spcBef>
                <a:spcPts val="1000"/>
              </a:spcBef>
              <a:spcAft>
                <a:spcPts val="0"/>
              </a:spcAft>
              <a:buClr>
                <a:schemeClr val="dk1"/>
              </a:buClr>
              <a:buSzPts val="2800"/>
              <a:buChar char="●"/>
            </a:pPr>
            <a:r>
              <a:rPr lang="en-US"/>
              <a:t>Data warehouses can store and integrate historic information and support complex multidimensional queries</a:t>
            </a:r>
            <a:endParaRPr/>
          </a:p>
          <a:p>
            <a:pPr indent="-64135"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0"/>
          <p:cNvSpPr txBox="1"/>
          <p:nvPr>
            <p:ph type="title"/>
          </p:nvPr>
        </p:nvSpPr>
        <p:spPr>
          <a:xfrm>
            <a:off x="10950" y="0"/>
            <a:ext cx="2363700" cy="6845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200"/>
              <a:buFont typeface="Calibri"/>
              <a:buNone/>
            </a:pPr>
            <a:r>
              <a:rPr b="1" lang="en-US" sz="3200">
                <a:solidFill>
                  <a:srgbClr val="FF0000"/>
                </a:solidFill>
              </a:rPr>
              <a:t>Differences between Operational Database Systems and Data Warehouses</a:t>
            </a:r>
            <a:endParaRPr/>
          </a:p>
        </p:txBody>
      </p:sp>
      <p:pic>
        <p:nvPicPr>
          <p:cNvPr id="131" name="Google Shape;131;p10"/>
          <p:cNvPicPr preferRelativeResize="0"/>
          <p:nvPr/>
        </p:nvPicPr>
        <p:blipFill rotWithShape="1">
          <a:blip r:embed="rId3">
            <a:alphaModFix/>
          </a:blip>
          <a:srcRect b="0" l="0" r="0" t="0"/>
          <a:stretch/>
        </p:blipFill>
        <p:spPr>
          <a:xfrm>
            <a:off x="2143124" y="0"/>
            <a:ext cx="10037927" cy="684514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Need for using DWs for Data analysis</a:t>
            </a:r>
            <a:endParaRPr/>
          </a:p>
        </p:txBody>
      </p:sp>
      <p:sp>
        <p:nvSpPr>
          <p:cNvPr id="137" name="Google Shape;137;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C00000"/>
              </a:buClr>
              <a:buSzPts val="2800"/>
              <a:buChar char="●"/>
            </a:pPr>
            <a:r>
              <a:rPr i="1" lang="en-US">
                <a:solidFill>
                  <a:srgbClr val="C00000"/>
                </a:solidFill>
              </a:rPr>
              <a:t>“Why not perform OLAP directly on such operational databases instead of spending additional time and resources to construct a separate data warehouse?”</a:t>
            </a:r>
            <a:endParaRPr/>
          </a:p>
          <a:p>
            <a:pPr indent="-228600" lvl="0" marL="228600" rtl="0" algn="l">
              <a:lnSpc>
                <a:spcPct val="90000"/>
              </a:lnSpc>
              <a:spcBef>
                <a:spcPts val="1000"/>
              </a:spcBef>
              <a:spcAft>
                <a:spcPts val="0"/>
              </a:spcAft>
              <a:buClr>
                <a:schemeClr val="dk1"/>
              </a:buClr>
              <a:buSzPts val="2800"/>
              <a:buChar char="●"/>
            </a:pPr>
            <a:r>
              <a:rPr lang="en-US"/>
              <a:t>To help </a:t>
            </a:r>
            <a:r>
              <a:rPr b="1" lang="en-US">
                <a:solidFill>
                  <a:srgbClr val="0070C0"/>
                </a:solidFill>
              </a:rPr>
              <a:t>promote the high performance</a:t>
            </a:r>
            <a:r>
              <a:rPr lang="en-US"/>
              <a:t> of both systems.</a:t>
            </a:r>
            <a:endParaRPr/>
          </a:p>
          <a:p>
            <a:pPr indent="-50800"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Need for using DWs for Data analysis</a:t>
            </a:r>
            <a:endParaRPr/>
          </a:p>
        </p:txBody>
      </p:sp>
      <p:sp>
        <p:nvSpPr>
          <p:cNvPr id="143" name="Google Shape;143;p12"/>
          <p:cNvSpPr txBox="1"/>
          <p:nvPr>
            <p:ph idx="1" type="body"/>
          </p:nvPr>
        </p:nvSpPr>
        <p:spPr>
          <a:xfrm>
            <a:off x="839788" y="1681163"/>
            <a:ext cx="5157787" cy="82391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1600"/>
              </a:spcAft>
              <a:buClr>
                <a:srgbClr val="00B050"/>
              </a:buClr>
              <a:buSzPts val="2400"/>
              <a:buNone/>
            </a:pPr>
            <a:r>
              <a:rPr lang="en-US">
                <a:solidFill>
                  <a:srgbClr val="00B050"/>
                </a:solidFill>
              </a:rPr>
              <a:t>Operational Databases</a:t>
            </a:r>
            <a:endParaRPr/>
          </a:p>
        </p:txBody>
      </p:sp>
      <p:sp>
        <p:nvSpPr>
          <p:cNvPr id="144" name="Google Shape;144;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lnSpcReduction="10000"/>
          </a:bodyPr>
          <a:lstStyle/>
          <a:p>
            <a:pPr indent="-241934" lvl="0" marL="228600" rtl="0" algn="l">
              <a:lnSpc>
                <a:spcPct val="90000"/>
              </a:lnSpc>
              <a:spcBef>
                <a:spcPts val="0"/>
              </a:spcBef>
              <a:spcAft>
                <a:spcPts val="0"/>
              </a:spcAft>
              <a:buClr>
                <a:schemeClr val="dk1"/>
              </a:buClr>
              <a:buSzPts val="2800"/>
              <a:buChar char="●"/>
            </a:pPr>
            <a:r>
              <a:rPr lang="en-US"/>
              <a:t>Designed and tuned from known tasks and workloads like indexing and hashing using primary keys, searching for particular records, and optimizing “canned” queries.</a:t>
            </a:r>
            <a:endParaRPr/>
          </a:p>
          <a:p>
            <a:pPr indent="-241934" lvl="0" marL="228600" rtl="0" algn="l">
              <a:lnSpc>
                <a:spcPct val="90000"/>
              </a:lnSpc>
              <a:spcBef>
                <a:spcPts val="1000"/>
              </a:spcBef>
              <a:spcAft>
                <a:spcPts val="0"/>
              </a:spcAft>
              <a:buClr>
                <a:schemeClr val="dk1"/>
              </a:buClr>
              <a:buSzPts val="2800"/>
              <a:buChar char="●"/>
            </a:pPr>
            <a:r>
              <a:rPr lang="en-US"/>
              <a:t>Processing OLAP queries in operational databases would substantially degrade the performance of operational tasks.</a:t>
            </a:r>
            <a:endParaRPr/>
          </a:p>
          <a:p>
            <a:pPr indent="-64135" lvl="0" marL="228600" rtl="0" algn="l">
              <a:lnSpc>
                <a:spcPct val="90000"/>
              </a:lnSpc>
              <a:spcBef>
                <a:spcPts val="1000"/>
              </a:spcBef>
              <a:spcAft>
                <a:spcPts val="1600"/>
              </a:spcAft>
              <a:buClr>
                <a:schemeClr val="dk1"/>
              </a:buClr>
              <a:buSzPts val="2800"/>
              <a:buNone/>
            </a:pPr>
            <a:r>
              <a:t/>
            </a:r>
            <a:endParaRPr/>
          </a:p>
        </p:txBody>
      </p:sp>
      <p:sp>
        <p:nvSpPr>
          <p:cNvPr id="145" name="Google Shape;145;p12"/>
          <p:cNvSpPr txBox="1"/>
          <p:nvPr>
            <p:ph idx="3" type="body"/>
          </p:nvPr>
        </p:nvSpPr>
        <p:spPr>
          <a:xfrm>
            <a:off x="6172200" y="1681163"/>
            <a:ext cx="5183188" cy="82391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1600"/>
              </a:spcAft>
              <a:buClr>
                <a:srgbClr val="00B050"/>
              </a:buClr>
              <a:buSzPts val="2400"/>
              <a:buNone/>
            </a:pPr>
            <a:r>
              <a:rPr lang="en-US">
                <a:solidFill>
                  <a:srgbClr val="00B050"/>
                </a:solidFill>
              </a:rPr>
              <a:t>Data Warehouse</a:t>
            </a:r>
            <a:endParaRPr/>
          </a:p>
        </p:txBody>
      </p:sp>
      <p:sp>
        <p:nvSpPr>
          <p:cNvPr id="146" name="Google Shape;146;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p>
            <a:pPr indent="-241934" lvl="0" marL="228600" rtl="0" algn="l">
              <a:lnSpc>
                <a:spcPct val="90000"/>
              </a:lnSpc>
              <a:spcBef>
                <a:spcPts val="0"/>
              </a:spcBef>
              <a:spcAft>
                <a:spcPts val="1600"/>
              </a:spcAft>
              <a:buClr>
                <a:schemeClr val="dk1"/>
              </a:buClr>
              <a:buSzPts val="2800"/>
              <a:buChar char="●"/>
            </a:pPr>
            <a:r>
              <a:rPr lang="en-US"/>
              <a:t>Involve the computation of large data groups at summarized levels, and may require the use of special data organization, access, and implementation methods based on multi dimensional views.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Need for using DWs for Data analysis</a:t>
            </a:r>
            <a:endParaRPr/>
          </a:p>
        </p:txBody>
      </p:sp>
      <p:sp>
        <p:nvSpPr>
          <p:cNvPr id="152" name="Google Shape;152;p13"/>
          <p:cNvSpPr txBox="1"/>
          <p:nvPr>
            <p:ph idx="1" type="body"/>
          </p:nvPr>
        </p:nvSpPr>
        <p:spPr>
          <a:xfrm>
            <a:off x="839788" y="1681163"/>
            <a:ext cx="5157787" cy="82391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1600"/>
              </a:spcAft>
              <a:buClr>
                <a:srgbClr val="00B050"/>
              </a:buClr>
              <a:buSzPts val="2400"/>
              <a:buNone/>
            </a:pPr>
            <a:r>
              <a:rPr lang="en-US">
                <a:solidFill>
                  <a:srgbClr val="00B050"/>
                </a:solidFill>
              </a:rPr>
              <a:t>Operational Databases</a:t>
            </a:r>
            <a:endParaRPr/>
          </a:p>
        </p:txBody>
      </p:sp>
      <p:sp>
        <p:nvSpPr>
          <p:cNvPr id="153" name="Google Shape;153;p1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fontScale="92500" lnSpcReduction="20000"/>
          </a:bodyPr>
          <a:lstStyle/>
          <a:p>
            <a:pPr indent="-241934" lvl="0" marL="228600" rtl="0" algn="l">
              <a:lnSpc>
                <a:spcPct val="90000"/>
              </a:lnSpc>
              <a:spcBef>
                <a:spcPts val="0"/>
              </a:spcBef>
              <a:spcAft>
                <a:spcPts val="0"/>
              </a:spcAft>
              <a:buClr>
                <a:schemeClr val="dk1"/>
              </a:buClr>
              <a:buSzPct val="116666"/>
              <a:buChar char="●"/>
            </a:pPr>
            <a:r>
              <a:rPr lang="en-US"/>
              <a:t>Supports the concurrent processing of multiple transactions. Concurrency control and recovery mechanisms (e.g., locking and logging) are required to ensure the consistency and robustness of transactions.</a:t>
            </a:r>
            <a:endParaRPr/>
          </a:p>
          <a:p>
            <a:pPr indent="-241934" lvl="0" marL="228600" rtl="0" algn="l">
              <a:lnSpc>
                <a:spcPct val="90000"/>
              </a:lnSpc>
              <a:spcBef>
                <a:spcPts val="1000"/>
              </a:spcBef>
              <a:spcAft>
                <a:spcPts val="0"/>
              </a:spcAft>
              <a:buClr>
                <a:schemeClr val="dk1"/>
              </a:buClr>
              <a:buSzPct val="116666"/>
              <a:buChar char="●"/>
            </a:pPr>
            <a:r>
              <a:rPr lang="en-US"/>
              <a:t>Do not typically maintain historic data</a:t>
            </a:r>
            <a:endParaRPr/>
          </a:p>
          <a:p>
            <a:pPr indent="-241934" lvl="0" marL="228600" rtl="0" algn="l">
              <a:lnSpc>
                <a:spcPct val="90000"/>
              </a:lnSpc>
              <a:spcBef>
                <a:spcPts val="1000"/>
              </a:spcBef>
              <a:spcAft>
                <a:spcPts val="0"/>
              </a:spcAft>
              <a:buClr>
                <a:schemeClr val="dk1"/>
              </a:buClr>
              <a:buSzPct val="116666"/>
              <a:buChar char="●"/>
            </a:pPr>
            <a:r>
              <a:rPr lang="en-US"/>
              <a:t>Operational databases contain only detailed raw data, such as transactions, which need to be consolidated before analysis.</a:t>
            </a:r>
            <a:endParaRPr/>
          </a:p>
          <a:p>
            <a:pPr indent="-77470" lvl="0" marL="228600" rtl="0" algn="l">
              <a:lnSpc>
                <a:spcPct val="90000"/>
              </a:lnSpc>
              <a:spcBef>
                <a:spcPts val="1000"/>
              </a:spcBef>
              <a:spcAft>
                <a:spcPts val="1600"/>
              </a:spcAft>
              <a:buClr>
                <a:schemeClr val="dk1"/>
              </a:buClr>
              <a:buSzPct val="116666"/>
              <a:buNone/>
            </a:pPr>
            <a:r>
              <a:t/>
            </a:r>
            <a:endParaRPr/>
          </a:p>
        </p:txBody>
      </p:sp>
      <p:sp>
        <p:nvSpPr>
          <p:cNvPr id="154" name="Google Shape;154;p13"/>
          <p:cNvSpPr txBox="1"/>
          <p:nvPr>
            <p:ph idx="3" type="body"/>
          </p:nvPr>
        </p:nvSpPr>
        <p:spPr>
          <a:xfrm>
            <a:off x="6172200" y="1681163"/>
            <a:ext cx="5183188" cy="82391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1600"/>
              </a:spcAft>
              <a:buClr>
                <a:srgbClr val="00B050"/>
              </a:buClr>
              <a:buSzPts val="2400"/>
              <a:buNone/>
            </a:pPr>
            <a:r>
              <a:rPr lang="en-US">
                <a:solidFill>
                  <a:srgbClr val="00B050"/>
                </a:solidFill>
              </a:rPr>
              <a:t>Data Warehouse</a:t>
            </a:r>
            <a:endParaRPr/>
          </a:p>
        </p:txBody>
      </p:sp>
      <p:sp>
        <p:nvSpPr>
          <p:cNvPr id="155" name="Google Shape;155;p1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lnSpcReduction="20000"/>
          </a:bodyPr>
          <a:lstStyle/>
          <a:p>
            <a:pPr indent="-255270" lvl="0" marL="228600" rtl="0" algn="l">
              <a:lnSpc>
                <a:spcPct val="90000"/>
              </a:lnSpc>
              <a:spcBef>
                <a:spcPts val="0"/>
              </a:spcBef>
              <a:spcAft>
                <a:spcPts val="0"/>
              </a:spcAft>
              <a:buClr>
                <a:schemeClr val="dk1"/>
              </a:buClr>
              <a:buSzPts val="2800"/>
              <a:buChar char="●"/>
            </a:pPr>
            <a:r>
              <a:rPr lang="en-US"/>
              <a:t>An OLAP query often needs read-only access of data records for summarization and aggregation. </a:t>
            </a:r>
            <a:endParaRPr/>
          </a:p>
          <a:p>
            <a:pPr indent="-255270" lvl="0" marL="228600" rtl="0" algn="l">
              <a:lnSpc>
                <a:spcPct val="90000"/>
              </a:lnSpc>
              <a:spcBef>
                <a:spcPts val="1000"/>
              </a:spcBef>
              <a:spcAft>
                <a:spcPts val="0"/>
              </a:spcAft>
              <a:buClr>
                <a:schemeClr val="dk1"/>
              </a:buClr>
              <a:buSzPts val="2800"/>
              <a:buChar char="●"/>
            </a:pPr>
            <a:r>
              <a:rPr lang="en-US"/>
              <a:t>Decision support requires historic data</a:t>
            </a:r>
            <a:endParaRPr/>
          </a:p>
          <a:p>
            <a:pPr indent="-255270" lvl="0" marL="228600" rtl="0" algn="l">
              <a:lnSpc>
                <a:spcPct val="90000"/>
              </a:lnSpc>
              <a:spcBef>
                <a:spcPts val="1000"/>
              </a:spcBef>
              <a:spcAft>
                <a:spcPts val="0"/>
              </a:spcAft>
              <a:buClr>
                <a:schemeClr val="dk1"/>
              </a:buClr>
              <a:buSzPts val="2800"/>
              <a:buChar char="●"/>
            </a:pPr>
            <a:r>
              <a:rPr lang="en-US"/>
              <a:t>Decision support requires consolidation (e.g., aggregation and summarization) of data from heterogeneous sources, resulting in high-quality, clean, integrated data.</a:t>
            </a:r>
            <a:endParaRPr/>
          </a:p>
          <a:p>
            <a:pPr indent="-77470"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4"/>
          <p:cNvSpPr txBox="1"/>
          <p:nvPr>
            <p:ph type="title"/>
          </p:nvPr>
        </p:nvSpPr>
        <p:spPr>
          <a:xfrm>
            <a:off x="231057" y="955061"/>
            <a:ext cx="3362633" cy="4560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400"/>
              <a:buFont typeface="Calibri"/>
              <a:buNone/>
            </a:pPr>
            <a:r>
              <a:rPr lang="en-US">
                <a:solidFill>
                  <a:srgbClr val="C00000"/>
                </a:solidFill>
              </a:rPr>
              <a:t>Data Warehousing: A Multitiered (three-tier) Architecture</a:t>
            </a:r>
            <a:endParaRPr/>
          </a:p>
        </p:txBody>
      </p:sp>
      <p:pic>
        <p:nvPicPr>
          <p:cNvPr id="161" name="Google Shape;161;p14"/>
          <p:cNvPicPr preferRelativeResize="0"/>
          <p:nvPr/>
        </p:nvPicPr>
        <p:blipFill rotWithShape="1">
          <a:blip r:embed="rId3">
            <a:alphaModFix/>
          </a:blip>
          <a:srcRect b="0" l="0" r="0" t="0"/>
          <a:stretch/>
        </p:blipFill>
        <p:spPr>
          <a:xfrm>
            <a:off x="4036141" y="0"/>
            <a:ext cx="6243485" cy="68579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en-US">
                <a:solidFill>
                  <a:srgbClr val="C00000"/>
                </a:solidFill>
              </a:rPr>
              <a:t>Three-tier Architecture</a:t>
            </a:r>
            <a:endParaRPr/>
          </a:p>
        </p:txBody>
      </p:sp>
      <p:sp>
        <p:nvSpPr>
          <p:cNvPr id="167" name="Google Shape;167;p15"/>
          <p:cNvSpPr txBox="1"/>
          <p:nvPr>
            <p:ph idx="1" type="body"/>
          </p:nvPr>
        </p:nvSpPr>
        <p:spPr>
          <a:xfrm>
            <a:off x="838200" y="1825624"/>
            <a:ext cx="10515600" cy="5032375"/>
          </a:xfrm>
          <a:prstGeom prst="rect">
            <a:avLst/>
          </a:prstGeom>
          <a:noFill/>
          <a:ln>
            <a:noFill/>
          </a:ln>
        </p:spPr>
        <p:txBody>
          <a:bodyPr anchorCtr="0" anchor="t" bIns="45700" lIns="91425" spcFirstLastPara="1" rIns="91425" wrap="square" tIns="45700">
            <a:normAutofit fontScale="92500" lnSpcReduction="10000"/>
          </a:bodyPr>
          <a:lstStyle/>
          <a:p>
            <a:pPr indent="-241934" lvl="0" marL="228600" rtl="0" algn="l">
              <a:lnSpc>
                <a:spcPct val="90000"/>
              </a:lnSpc>
              <a:spcBef>
                <a:spcPts val="0"/>
              </a:spcBef>
              <a:spcAft>
                <a:spcPts val="0"/>
              </a:spcAft>
              <a:buClr>
                <a:srgbClr val="00B050"/>
              </a:buClr>
              <a:buSzPct val="116666"/>
              <a:buChar char="●"/>
            </a:pPr>
            <a:r>
              <a:rPr b="1" lang="en-US">
                <a:solidFill>
                  <a:srgbClr val="00B050"/>
                </a:solidFill>
              </a:rPr>
              <a:t>Bottom-Tier:</a:t>
            </a:r>
            <a:r>
              <a:rPr lang="en-US"/>
              <a:t> is a </a:t>
            </a:r>
            <a:r>
              <a:rPr b="1" lang="en-US">
                <a:solidFill>
                  <a:srgbClr val="0070C0"/>
                </a:solidFill>
              </a:rPr>
              <a:t>warehouse database server</a:t>
            </a:r>
            <a:r>
              <a:rPr lang="en-US"/>
              <a:t> that is almost always a relational database system.</a:t>
            </a:r>
            <a:endParaRPr/>
          </a:p>
          <a:p>
            <a:pPr indent="-241934" lvl="0" marL="228600" rtl="0" algn="l">
              <a:lnSpc>
                <a:spcPct val="90000"/>
              </a:lnSpc>
              <a:spcBef>
                <a:spcPts val="1000"/>
              </a:spcBef>
              <a:spcAft>
                <a:spcPts val="0"/>
              </a:spcAft>
              <a:buClr>
                <a:schemeClr val="dk1"/>
              </a:buClr>
              <a:buSzPct val="116666"/>
              <a:buChar char="●"/>
            </a:pPr>
            <a:r>
              <a:rPr lang="en-US"/>
              <a:t>Back-end tools and utilities are used to feed data into the bottom tier from operational databases or other external sources.</a:t>
            </a:r>
            <a:endParaRPr/>
          </a:p>
          <a:p>
            <a:pPr indent="-241934" lvl="0" marL="228600" rtl="0" algn="l">
              <a:lnSpc>
                <a:spcPct val="90000"/>
              </a:lnSpc>
              <a:spcBef>
                <a:spcPts val="1000"/>
              </a:spcBef>
              <a:spcAft>
                <a:spcPts val="0"/>
              </a:spcAft>
              <a:buClr>
                <a:schemeClr val="dk1"/>
              </a:buClr>
              <a:buSzPct val="116666"/>
              <a:buChar char="●"/>
            </a:pPr>
            <a:r>
              <a:rPr lang="en-US"/>
              <a:t>These tools and utilities perform data extraction, cleaning, and transformation, as well as load and refresh functions to update the data warehouse.</a:t>
            </a:r>
            <a:endParaRPr/>
          </a:p>
          <a:p>
            <a:pPr indent="-241934" lvl="0" marL="228600" rtl="0" algn="l">
              <a:lnSpc>
                <a:spcPct val="90000"/>
              </a:lnSpc>
              <a:spcBef>
                <a:spcPts val="1000"/>
              </a:spcBef>
              <a:spcAft>
                <a:spcPts val="0"/>
              </a:spcAft>
              <a:buClr>
                <a:schemeClr val="dk1"/>
              </a:buClr>
              <a:buSzPct val="116666"/>
              <a:buChar char="●"/>
            </a:pPr>
            <a:r>
              <a:rPr lang="en-US"/>
              <a:t>The data are extracted using application program interfaces known as </a:t>
            </a:r>
            <a:r>
              <a:rPr b="1" lang="en-US">
                <a:solidFill>
                  <a:srgbClr val="0070C0"/>
                </a:solidFill>
              </a:rPr>
              <a:t>gateways.</a:t>
            </a:r>
            <a:endParaRPr/>
          </a:p>
          <a:p>
            <a:pPr indent="-241934" lvl="0" marL="228600" rtl="0" algn="l">
              <a:lnSpc>
                <a:spcPct val="90000"/>
              </a:lnSpc>
              <a:spcBef>
                <a:spcPts val="1000"/>
              </a:spcBef>
              <a:spcAft>
                <a:spcPts val="0"/>
              </a:spcAft>
              <a:buClr>
                <a:schemeClr val="dk1"/>
              </a:buClr>
              <a:buSzPct val="116666"/>
              <a:buChar char="●"/>
            </a:pPr>
            <a:r>
              <a:rPr lang="en-US"/>
              <a:t>E</a:t>
            </a:r>
            <a:r>
              <a:rPr lang="en-US"/>
              <a:t>xamples of gateways include </a:t>
            </a:r>
            <a:endParaRPr/>
          </a:p>
          <a:p>
            <a:pPr indent="-240030" lvl="1" marL="685800" rtl="0" algn="l">
              <a:lnSpc>
                <a:spcPct val="90000"/>
              </a:lnSpc>
              <a:spcBef>
                <a:spcPts val="500"/>
              </a:spcBef>
              <a:spcAft>
                <a:spcPts val="0"/>
              </a:spcAft>
              <a:buClr>
                <a:schemeClr val="dk1"/>
              </a:buClr>
              <a:buSzPct val="126315"/>
              <a:buChar char="○"/>
            </a:pPr>
            <a:r>
              <a:rPr lang="en-US"/>
              <a:t>ODBC (Open Database Connection)</a:t>
            </a:r>
            <a:endParaRPr/>
          </a:p>
          <a:p>
            <a:pPr indent="-240030" lvl="1" marL="685800" rtl="0" algn="l">
              <a:lnSpc>
                <a:spcPct val="90000"/>
              </a:lnSpc>
              <a:spcBef>
                <a:spcPts val="500"/>
              </a:spcBef>
              <a:spcAft>
                <a:spcPts val="0"/>
              </a:spcAft>
              <a:buClr>
                <a:schemeClr val="dk1"/>
              </a:buClr>
              <a:buSzPct val="126315"/>
              <a:buChar char="○"/>
            </a:pPr>
            <a:r>
              <a:rPr lang="en-US"/>
              <a:t>OLEDB (Object Linking and Embedding Database) by Microsoft</a:t>
            </a:r>
            <a:endParaRPr/>
          </a:p>
          <a:p>
            <a:pPr indent="-240030" lvl="1" marL="685800" rtl="0" algn="l">
              <a:lnSpc>
                <a:spcPct val="90000"/>
              </a:lnSpc>
              <a:spcBef>
                <a:spcPts val="500"/>
              </a:spcBef>
              <a:spcAft>
                <a:spcPts val="0"/>
              </a:spcAft>
              <a:buClr>
                <a:schemeClr val="dk1"/>
              </a:buClr>
              <a:buSzPct val="126315"/>
              <a:buChar char="○"/>
            </a:pPr>
            <a:r>
              <a:rPr lang="en-US"/>
              <a:t>JDBC (Java Database Connection)</a:t>
            </a:r>
            <a:endParaRPr/>
          </a:p>
          <a:p>
            <a:pPr indent="-241934" lvl="0" marL="228600" rtl="0" algn="l">
              <a:lnSpc>
                <a:spcPct val="90000"/>
              </a:lnSpc>
              <a:spcBef>
                <a:spcPts val="1000"/>
              </a:spcBef>
              <a:spcAft>
                <a:spcPts val="1600"/>
              </a:spcAft>
              <a:buClr>
                <a:schemeClr val="dk1"/>
              </a:buClr>
              <a:buSzPct val="116666"/>
              <a:buChar char="●"/>
            </a:pPr>
            <a:r>
              <a:rPr lang="en-US"/>
              <a:t>It also contains a metadata repository, which stores information about the data warehouse and its contents.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en-US">
                <a:solidFill>
                  <a:srgbClr val="C00000"/>
                </a:solidFill>
              </a:rPr>
              <a:t>Three-tier Architecture</a:t>
            </a:r>
            <a:endParaRPr/>
          </a:p>
        </p:txBody>
      </p:sp>
      <p:sp>
        <p:nvSpPr>
          <p:cNvPr id="173" name="Google Shape;173;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B050"/>
              </a:buClr>
              <a:buSzPts val="2800"/>
              <a:buChar char="●"/>
            </a:pPr>
            <a:r>
              <a:rPr b="1" lang="en-US">
                <a:solidFill>
                  <a:srgbClr val="00B050"/>
                </a:solidFill>
              </a:rPr>
              <a:t>Middle-tier:</a:t>
            </a:r>
            <a:r>
              <a:rPr lang="en-US"/>
              <a:t> is an </a:t>
            </a:r>
            <a:r>
              <a:rPr lang="en-US">
                <a:solidFill>
                  <a:srgbClr val="0070C0"/>
                </a:solidFill>
              </a:rPr>
              <a:t>OLAP server</a:t>
            </a:r>
            <a:r>
              <a:rPr lang="en-US"/>
              <a:t> that is typically implemented using either </a:t>
            </a:r>
            <a:endParaRPr/>
          </a:p>
          <a:p>
            <a:pPr indent="-292100" lvl="1" marL="685800" rtl="0" algn="l">
              <a:lnSpc>
                <a:spcPct val="90000"/>
              </a:lnSpc>
              <a:spcBef>
                <a:spcPts val="1000"/>
              </a:spcBef>
              <a:spcAft>
                <a:spcPts val="0"/>
              </a:spcAft>
              <a:buClr>
                <a:schemeClr val="dk1"/>
              </a:buClr>
              <a:buSzPts val="2800"/>
              <a:buChar char="○"/>
            </a:pPr>
            <a:r>
              <a:rPr lang="en-US"/>
              <a:t>Relational OLAP(ROLAP) model:  an extended relational DBMS that maps operations on multidimensional data to standard relational operations</a:t>
            </a:r>
            <a:endParaRPr/>
          </a:p>
          <a:p>
            <a:pPr indent="-292100" lvl="1" marL="685800" rtl="0" algn="l">
              <a:lnSpc>
                <a:spcPct val="90000"/>
              </a:lnSpc>
              <a:spcBef>
                <a:spcPts val="1000"/>
              </a:spcBef>
              <a:spcAft>
                <a:spcPts val="0"/>
              </a:spcAft>
              <a:buClr>
                <a:schemeClr val="dk1"/>
              </a:buClr>
              <a:buSzPts val="2800"/>
              <a:buChar char="○"/>
            </a:pPr>
            <a:r>
              <a:rPr lang="en-US"/>
              <a:t>Multidimensional OLAP (MOLAP) model: a special-purpose server that directly implements multidimensional data and operations</a:t>
            </a:r>
            <a:endParaRPr/>
          </a:p>
          <a:p>
            <a:pPr indent="0" lvl="0" marL="685800" rtl="0" algn="l">
              <a:lnSpc>
                <a:spcPct val="90000"/>
              </a:lnSpc>
              <a:spcBef>
                <a:spcPts val="1000"/>
              </a:spcBef>
              <a:spcAft>
                <a:spcPts val="0"/>
              </a:spcAft>
              <a:buNone/>
            </a:pPr>
            <a:r>
              <a:t/>
            </a:r>
            <a:endParaRPr/>
          </a:p>
          <a:p>
            <a:pPr indent="-228600" lvl="0" marL="228600" rtl="0" algn="l">
              <a:lnSpc>
                <a:spcPct val="90000"/>
              </a:lnSpc>
              <a:spcBef>
                <a:spcPts val="1000"/>
              </a:spcBef>
              <a:spcAft>
                <a:spcPts val="0"/>
              </a:spcAft>
              <a:buClr>
                <a:srgbClr val="00B050"/>
              </a:buClr>
              <a:buSzPts val="2800"/>
              <a:buChar char="●"/>
            </a:pPr>
            <a:r>
              <a:rPr b="1" lang="en-US">
                <a:solidFill>
                  <a:srgbClr val="00B050"/>
                </a:solidFill>
              </a:rPr>
              <a:t>Top-tier:</a:t>
            </a:r>
            <a:r>
              <a:rPr lang="en-US"/>
              <a:t> is a </a:t>
            </a:r>
            <a:r>
              <a:rPr lang="en-US">
                <a:solidFill>
                  <a:srgbClr val="0070C0"/>
                </a:solidFill>
              </a:rPr>
              <a:t>front-end client layer</a:t>
            </a:r>
            <a:r>
              <a:rPr lang="en-US"/>
              <a:t>, which contains query and reporting tools, analysis tools, and/or data mining tools (e.g., trend analysis, prediction, and so on).</a:t>
            </a:r>
            <a:endParaRPr/>
          </a:p>
          <a:p>
            <a:pPr indent="-50800"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FF0000"/>
                </a:solidFill>
              </a:rPr>
              <a:t>Data Warehouse Models</a:t>
            </a:r>
            <a:endParaRPr/>
          </a:p>
        </p:txBody>
      </p:sp>
      <p:sp>
        <p:nvSpPr>
          <p:cNvPr id="179" name="Google Shape;17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55270" lvl="0" marL="228600" rtl="0" algn="l">
              <a:lnSpc>
                <a:spcPct val="90000"/>
              </a:lnSpc>
              <a:spcBef>
                <a:spcPts val="0"/>
              </a:spcBef>
              <a:spcAft>
                <a:spcPts val="0"/>
              </a:spcAft>
              <a:buClr>
                <a:schemeClr val="dk1"/>
              </a:buClr>
              <a:buSzPts val="2800"/>
              <a:buChar char="●"/>
            </a:pPr>
            <a:r>
              <a:rPr lang="en-US"/>
              <a:t>From the architecture point of view, there are three data warehouse models: </a:t>
            </a:r>
            <a:endParaRPr/>
          </a:p>
          <a:p>
            <a:pPr indent="-342900" lvl="0" marL="1371600" rtl="0" algn="l">
              <a:lnSpc>
                <a:spcPct val="90000"/>
              </a:lnSpc>
              <a:spcBef>
                <a:spcPts val="0"/>
              </a:spcBef>
              <a:spcAft>
                <a:spcPts val="0"/>
              </a:spcAft>
              <a:buSzPts val="1800"/>
              <a:buChar char="●"/>
            </a:pPr>
            <a:r>
              <a:rPr lang="en-US"/>
              <a:t>Enterprise warehouse </a:t>
            </a:r>
            <a:endParaRPr/>
          </a:p>
          <a:p>
            <a:pPr indent="-342900" lvl="0" marL="1371600" rtl="0" algn="l">
              <a:lnSpc>
                <a:spcPct val="90000"/>
              </a:lnSpc>
              <a:spcBef>
                <a:spcPts val="0"/>
              </a:spcBef>
              <a:spcAft>
                <a:spcPts val="0"/>
              </a:spcAft>
              <a:buSzPts val="1800"/>
              <a:buChar char="●"/>
            </a:pPr>
            <a:r>
              <a:rPr lang="en-US"/>
              <a:t>Data mart</a:t>
            </a:r>
            <a:endParaRPr/>
          </a:p>
          <a:p>
            <a:pPr indent="-342900" lvl="0" marL="1371600" rtl="0" algn="l">
              <a:lnSpc>
                <a:spcPct val="90000"/>
              </a:lnSpc>
              <a:spcBef>
                <a:spcPts val="0"/>
              </a:spcBef>
              <a:spcAft>
                <a:spcPts val="0"/>
              </a:spcAft>
              <a:buSzPts val="1800"/>
              <a:buChar char="●"/>
            </a:pPr>
            <a:r>
              <a:rPr lang="en-US"/>
              <a:t>Virtual warehouse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248a8e14985_0_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rgbClr val="FF0000"/>
              </a:buClr>
              <a:buSzPts val="4400"/>
              <a:buFont typeface="Calibri"/>
              <a:buNone/>
            </a:pPr>
            <a:r>
              <a:rPr lang="en-US">
                <a:solidFill>
                  <a:srgbClr val="C00000"/>
                </a:solidFill>
              </a:rPr>
              <a:t>Enterprise Warehouse</a:t>
            </a:r>
            <a:endParaRPr>
              <a:solidFill>
                <a:srgbClr val="C00000"/>
              </a:solidFill>
            </a:endParaRPr>
          </a:p>
        </p:txBody>
      </p:sp>
      <p:sp>
        <p:nvSpPr>
          <p:cNvPr id="186" name="Google Shape;186;g248a8e14985_0_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lnSpcReduction="20000"/>
          </a:bodyPr>
          <a:lstStyle/>
          <a:p>
            <a:pPr indent="-255270" lvl="0" marL="228600" rtl="0" algn="l">
              <a:spcBef>
                <a:spcPts val="1000"/>
              </a:spcBef>
              <a:spcAft>
                <a:spcPts val="0"/>
              </a:spcAft>
              <a:buSzPts val="2800"/>
              <a:buChar char="●"/>
            </a:pPr>
            <a:r>
              <a:rPr lang="en-US"/>
              <a:t>Collects all of the information about subjects spanning the entire organization. </a:t>
            </a:r>
            <a:endParaRPr/>
          </a:p>
          <a:p>
            <a:pPr indent="-255270" lvl="0" marL="228600" rtl="0" algn="l">
              <a:spcBef>
                <a:spcPts val="1600"/>
              </a:spcBef>
              <a:spcAft>
                <a:spcPts val="0"/>
              </a:spcAft>
              <a:buSzPts val="2800"/>
              <a:buChar char="●"/>
            </a:pPr>
            <a:r>
              <a:rPr lang="en-US"/>
              <a:t>Provides corporate-wide data integration, usually from one or more operational systems or external information providers, and is cross-functional in scope. </a:t>
            </a:r>
            <a:endParaRPr/>
          </a:p>
          <a:p>
            <a:pPr indent="-255270" lvl="0" marL="228600" rtl="0" algn="l">
              <a:spcBef>
                <a:spcPts val="1600"/>
              </a:spcBef>
              <a:spcAft>
                <a:spcPts val="0"/>
              </a:spcAft>
              <a:buSzPts val="2800"/>
              <a:buChar char="●"/>
            </a:pPr>
            <a:r>
              <a:rPr lang="en-US"/>
              <a:t>Contains detailed data as well as summarized data, and can range in size from a few gigabytes to hundreds of gigabytes, terabytes, or beyond. </a:t>
            </a:r>
            <a:endParaRPr/>
          </a:p>
          <a:p>
            <a:pPr indent="-255270" lvl="0" marL="228600" rtl="0" algn="l">
              <a:spcBef>
                <a:spcPts val="1600"/>
              </a:spcBef>
              <a:spcAft>
                <a:spcPts val="0"/>
              </a:spcAft>
              <a:buSzPts val="2800"/>
              <a:buChar char="●"/>
            </a:pPr>
            <a:r>
              <a:rPr lang="en-US"/>
              <a:t>May be implemented on traditional mainframes, computer super servers, or parallel architecture platforms. </a:t>
            </a:r>
            <a:endParaRPr/>
          </a:p>
          <a:p>
            <a:pPr indent="-255270" lvl="0" marL="228600" rtl="0" algn="l">
              <a:spcBef>
                <a:spcPts val="1600"/>
              </a:spcBef>
              <a:spcAft>
                <a:spcPts val="1600"/>
              </a:spcAft>
              <a:buSzPts val="2800"/>
              <a:buChar char="●"/>
            </a:pPr>
            <a:r>
              <a:rPr lang="en-US"/>
              <a:t>Requires extensive business modeling and may take years to design and build.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C00000"/>
                </a:solidFill>
              </a:rPr>
              <a:t>Datamart</a:t>
            </a:r>
            <a:endParaRPr>
              <a:solidFill>
                <a:srgbClr val="C00000"/>
              </a:solidFill>
            </a:endParaRPr>
          </a:p>
        </p:txBody>
      </p:sp>
      <p:sp>
        <p:nvSpPr>
          <p:cNvPr id="192" name="Google Shape;192;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41934" lvl="0" marL="228600" rtl="0" algn="l">
              <a:lnSpc>
                <a:spcPct val="90000"/>
              </a:lnSpc>
              <a:spcBef>
                <a:spcPts val="0"/>
              </a:spcBef>
              <a:spcAft>
                <a:spcPts val="0"/>
              </a:spcAft>
              <a:buClr>
                <a:schemeClr val="dk1"/>
              </a:buClr>
              <a:buSzPts val="2800"/>
              <a:buChar char="●"/>
            </a:pPr>
            <a:r>
              <a:rPr lang="en-US"/>
              <a:t>Contains a </a:t>
            </a:r>
            <a:r>
              <a:rPr b="1" lang="en-US">
                <a:solidFill>
                  <a:srgbClr val="00B050"/>
                </a:solidFill>
              </a:rPr>
              <a:t>subset </a:t>
            </a:r>
            <a:r>
              <a:rPr lang="en-US"/>
              <a:t>of corporate-wide data that is of value to a speciﬁc group of users. Scope is conﬁned to speciﬁc selected subjects. </a:t>
            </a:r>
            <a:endParaRPr/>
          </a:p>
          <a:p>
            <a:pPr indent="-241934" lvl="0" marL="228600" rtl="0" algn="l">
              <a:lnSpc>
                <a:spcPct val="90000"/>
              </a:lnSpc>
              <a:spcBef>
                <a:spcPts val="1000"/>
              </a:spcBef>
              <a:spcAft>
                <a:spcPts val="0"/>
              </a:spcAft>
              <a:buClr>
                <a:schemeClr val="dk1"/>
              </a:buClr>
              <a:buSzPts val="2800"/>
              <a:buChar char="●"/>
            </a:pPr>
            <a:r>
              <a:rPr lang="en-US"/>
              <a:t>Ex: a marketing data mart may conﬁne its subjects to customer, item, and sales. The data contained in data marts tend to be summarized. </a:t>
            </a:r>
            <a:endParaRPr/>
          </a:p>
          <a:p>
            <a:pPr indent="-241934" lvl="0" marL="228600" rtl="0" algn="l">
              <a:lnSpc>
                <a:spcPct val="90000"/>
              </a:lnSpc>
              <a:spcBef>
                <a:spcPts val="1000"/>
              </a:spcBef>
              <a:spcAft>
                <a:spcPts val="0"/>
              </a:spcAft>
              <a:buClr>
                <a:schemeClr val="dk1"/>
              </a:buClr>
              <a:buSzPts val="2800"/>
              <a:buChar char="●"/>
            </a:pPr>
            <a:r>
              <a:rPr lang="en-US"/>
              <a:t>Implemented on low-cost departmental servers that are Unix/Linux or Windows based. </a:t>
            </a:r>
            <a:endParaRPr/>
          </a:p>
          <a:p>
            <a:pPr indent="-241934" lvl="0" marL="228600" rtl="0" algn="l">
              <a:lnSpc>
                <a:spcPct val="90000"/>
              </a:lnSpc>
              <a:spcBef>
                <a:spcPts val="1000"/>
              </a:spcBef>
              <a:spcAft>
                <a:spcPts val="0"/>
              </a:spcAft>
              <a:buClr>
                <a:schemeClr val="dk1"/>
              </a:buClr>
              <a:buSzPts val="2800"/>
              <a:buChar char="●"/>
            </a:pPr>
            <a:r>
              <a:rPr lang="en-US"/>
              <a:t>The implementation cycle of a data mart is more likely to be measured in weeks rather than months or years.</a:t>
            </a:r>
            <a:endParaRPr/>
          </a:p>
          <a:p>
            <a:pPr indent="-241934" lvl="0" marL="228600" rtl="0" algn="l">
              <a:lnSpc>
                <a:spcPct val="90000"/>
              </a:lnSpc>
              <a:spcBef>
                <a:spcPts val="1000"/>
              </a:spcBef>
              <a:spcAft>
                <a:spcPts val="0"/>
              </a:spcAft>
              <a:buClr>
                <a:srgbClr val="0070C0"/>
              </a:buClr>
              <a:buSzPts val="2800"/>
              <a:buChar char="●"/>
            </a:pPr>
            <a:r>
              <a:rPr b="1" lang="en-US">
                <a:solidFill>
                  <a:srgbClr val="0070C0"/>
                </a:solidFill>
              </a:rPr>
              <a:t>Independent data marts</a:t>
            </a:r>
            <a:r>
              <a:rPr lang="en-US"/>
              <a:t> are sourced from data captured from one or more operational systems or external information providers, or from data generated locally within a particular department or geographic area. </a:t>
            </a:r>
            <a:endParaRPr/>
          </a:p>
          <a:p>
            <a:pPr indent="-241934" lvl="0" marL="228600" rtl="0" algn="l">
              <a:lnSpc>
                <a:spcPct val="90000"/>
              </a:lnSpc>
              <a:spcBef>
                <a:spcPts val="1000"/>
              </a:spcBef>
              <a:spcAft>
                <a:spcPts val="1600"/>
              </a:spcAft>
              <a:buClr>
                <a:srgbClr val="0070C0"/>
              </a:buClr>
              <a:buSzPts val="2800"/>
              <a:buChar char="●"/>
            </a:pPr>
            <a:r>
              <a:rPr b="1" lang="en-US">
                <a:solidFill>
                  <a:srgbClr val="0070C0"/>
                </a:solidFill>
              </a:rPr>
              <a:t>Dependent data marts</a:t>
            </a:r>
            <a:r>
              <a:rPr lang="en-US"/>
              <a:t> are sourced directly from enterprise data warehouses.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lang="en-US">
                <a:solidFill>
                  <a:srgbClr val="C00000"/>
                </a:solidFill>
              </a:rPr>
              <a:t>Virtual Warehouse</a:t>
            </a:r>
            <a:endParaRPr>
              <a:solidFill>
                <a:srgbClr val="C00000"/>
              </a:solidFill>
            </a:endParaRPr>
          </a:p>
        </p:txBody>
      </p:sp>
      <p:sp>
        <p:nvSpPr>
          <p:cNvPr id="198" name="Google Shape;198;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 virtual warehouse is a </a:t>
            </a:r>
            <a:r>
              <a:rPr b="1" lang="en-US">
                <a:solidFill>
                  <a:srgbClr val="0000FF"/>
                </a:solidFill>
              </a:rPr>
              <a:t>set of views</a:t>
            </a:r>
            <a:r>
              <a:rPr lang="en-US"/>
              <a:t> over operational databases. </a:t>
            </a:r>
            <a:endParaRPr/>
          </a:p>
          <a:p>
            <a:pPr indent="-228600" lvl="0" marL="228600" rtl="0" algn="l">
              <a:lnSpc>
                <a:spcPct val="90000"/>
              </a:lnSpc>
              <a:spcBef>
                <a:spcPts val="1000"/>
              </a:spcBef>
              <a:spcAft>
                <a:spcPts val="0"/>
              </a:spcAft>
              <a:buClr>
                <a:schemeClr val="dk1"/>
              </a:buClr>
              <a:buSzPts val="2800"/>
              <a:buChar char="●"/>
            </a:pPr>
            <a:r>
              <a:rPr lang="en-US"/>
              <a:t>For efﬁcient query processing, only some of the possible summary views may be materialized. </a:t>
            </a:r>
            <a:endParaRPr/>
          </a:p>
          <a:p>
            <a:pPr indent="-228600" lvl="0" marL="228600" rtl="0" algn="l">
              <a:lnSpc>
                <a:spcPct val="90000"/>
              </a:lnSpc>
              <a:spcBef>
                <a:spcPts val="1000"/>
              </a:spcBef>
              <a:spcAft>
                <a:spcPts val="0"/>
              </a:spcAft>
              <a:buClr>
                <a:schemeClr val="dk1"/>
              </a:buClr>
              <a:buSzPts val="2800"/>
              <a:buChar char="●"/>
            </a:pPr>
            <a:r>
              <a:rPr lang="en-US"/>
              <a:t>A virtual warehouse is easy to build but requires excess capacity on operational database servers.</a:t>
            </a:r>
            <a:endParaRPr/>
          </a:p>
          <a:p>
            <a:pPr indent="-50800" lvl="0" marL="228600" rtl="0" algn="l">
              <a:lnSpc>
                <a:spcPct val="90000"/>
              </a:lnSpc>
              <a:spcBef>
                <a:spcPts val="1000"/>
              </a:spcBef>
              <a:spcAft>
                <a:spcPts val="1600"/>
              </a:spcAft>
              <a:buClr>
                <a:schemeClr val="dk1"/>
              </a:buClr>
              <a:buSzPts val="2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248a8e14985_0_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Data Warehouse Development Approaches</a:t>
            </a:r>
            <a:endParaRPr>
              <a:solidFill>
                <a:srgbClr val="C00000"/>
              </a:solidFill>
            </a:endParaRPr>
          </a:p>
        </p:txBody>
      </p:sp>
      <p:sp>
        <p:nvSpPr>
          <p:cNvPr id="205" name="Google Shape;205;g248a8e14985_0_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000FF"/>
                </a:solidFill>
              </a:rPr>
              <a:t>T</a:t>
            </a:r>
            <a:r>
              <a:rPr b="1" lang="en-US">
                <a:solidFill>
                  <a:srgbClr val="0000FF"/>
                </a:solidFill>
              </a:rPr>
              <a:t>op-down development</a:t>
            </a:r>
            <a:r>
              <a:rPr lang="en-US"/>
              <a:t> of an enterprise warehouse serves as a systematic solution and </a:t>
            </a:r>
            <a:r>
              <a:rPr b="1" lang="en-US">
                <a:solidFill>
                  <a:srgbClr val="38761D"/>
                </a:solidFill>
              </a:rPr>
              <a:t>minimizes integration problems</a:t>
            </a:r>
            <a:r>
              <a:rPr lang="en-US"/>
              <a:t>.</a:t>
            </a:r>
            <a:endParaRPr/>
          </a:p>
          <a:p>
            <a:pPr indent="0" lvl="0" marL="457200" rtl="0" algn="l">
              <a:spcBef>
                <a:spcPts val="1600"/>
              </a:spcBef>
              <a:spcAft>
                <a:spcPts val="0"/>
              </a:spcAft>
              <a:buNone/>
            </a:pPr>
            <a:r>
              <a:rPr lang="en-US"/>
              <a:t>It is </a:t>
            </a:r>
            <a:r>
              <a:rPr lang="en-US">
                <a:solidFill>
                  <a:srgbClr val="FF0000"/>
                </a:solidFill>
              </a:rPr>
              <a:t>expensive</a:t>
            </a:r>
            <a:r>
              <a:rPr lang="en-US"/>
              <a:t>, takes a </a:t>
            </a:r>
            <a:r>
              <a:rPr lang="en-US">
                <a:solidFill>
                  <a:srgbClr val="FF0000"/>
                </a:solidFill>
              </a:rPr>
              <a:t>long time to develop</a:t>
            </a:r>
            <a:r>
              <a:rPr lang="en-US"/>
              <a:t>, and </a:t>
            </a:r>
            <a:r>
              <a:rPr lang="en-US">
                <a:solidFill>
                  <a:srgbClr val="FF0000"/>
                </a:solidFill>
              </a:rPr>
              <a:t>lacks ﬂexibility</a:t>
            </a:r>
            <a:r>
              <a:rPr lang="en-US"/>
              <a:t> due to the difﬁculty in achieving consistency and </a:t>
            </a:r>
            <a:r>
              <a:rPr lang="en-US"/>
              <a:t>c</a:t>
            </a:r>
            <a:r>
              <a:rPr lang="en-US"/>
              <a:t>onsensus for a </a:t>
            </a:r>
            <a:r>
              <a:rPr lang="en-US">
                <a:solidFill>
                  <a:srgbClr val="FF0000"/>
                </a:solidFill>
              </a:rPr>
              <a:t>common data model</a:t>
            </a:r>
            <a:r>
              <a:rPr lang="en-US"/>
              <a:t> for the entire organization.</a:t>
            </a:r>
            <a:endParaRPr/>
          </a:p>
          <a:p>
            <a:pPr indent="0" lvl="0" marL="0" rtl="0" algn="l">
              <a:spcBef>
                <a:spcPts val="1600"/>
              </a:spcBef>
              <a:spcAft>
                <a:spcPts val="0"/>
              </a:spcAft>
              <a:buNone/>
            </a:pPr>
            <a:r>
              <a:rPr b="1" lang="en-US">
                <a:solidFill>
                  <a:srgbClr val="0070C0"/>
                </a:solidFill>
              </a:rPr>
              <a:t>Bottomup approach</a:t>
            </a:r>
            <a:r>
              <a:rPr lang="en-US"/>
              <a:t> to the design, development, and deployment of independent data marts provides ﬂexibility, low cost, and rapid return of investment.</a:t>
            </a:r>
            <a:endParaRPr/>
          </a:p>
          <a:p>
            <a:pPr indent="0" lvl="0" marL="457200" rtl="0" algn="l">
              <a:spcBef>
                <a:spcPts val="1600"/>
              </a:spcBef>
              <a:spcAft>
                <a:spcPts val="1600"/>
              </a:spcAft>
              <a:buNone/>
            </a:pPr>
            <a:r>
              <a:rPr lang="en-US"/>
              <a:t>Problems when </a:t>
            </a:r>
            <a:r>
              <a:rPr lang="en-US">
                <a:solidFill>
                  <a:srgbClr val="FF0000"/>
                </a:solidFill>
              </a:rPr>
              <a:t>integrating various disparate data marts</a:t>
            </a:r>
            <a:r>
              <a:rPr lang="en-US"/>
              <a:t> into a consistent enterprise data warehouse.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48a8e14985_0_17"/>
          <p:cNvSpPr txBox="1"/>
          <p:nvPr>
            <p:ph idx="1" type="body"/>
          </p:nvPr>
        </p:nvSpPr>
        <p:spPr>
          <a:xfrm>
            <a:off x="4905375" y="1690950"/>
            <a:ext cx="7286400" cy="51672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T</a:t>
            </a:r>
            <a:r>
              <a:rPr lang="en-US"/>
              <a:t>o implement the warehouse in an incremental and evolutionary manner</a:t>
            </a:r>
            <a:endParaRPr/>
          </a:p>
          <a:p>
            <a:pPr indent="0" lvl="0" marL="0" rtl="0" algn="l">
              <a:spcBef>
                <a:spcPts val="1600"/>
              </a:spcBef>
              <a:spcAft>
                <a:spcPts val="0"/>
              </a:spcAft>
              <a:buNone/>
            </a:pPr>
            <a:r>
              <a:rPr lang="en-US">
                <a:solidFill>
                  <a:srgbClr val="0000FF"/>
                </a:solidFill>
              </a:rPr>
              <a:t>First</a:t>
            </a:r>
            <a:r>
              <a:rPr lang="en-US"/>
              <a:t>, a high-level corporate data model is deﬁned within a reasonably short period, that provides a corporate-wide, consistent, integrated view of data among different subjects and potential usages.</a:t>
            </a:r>
            <a:endParaRPr/>
          </a:p>
          <a:p>
            <a:pPr indent="0" lvl="0" marL="0" rtl="0" algn="l">
              <a:spcBef>
                <a:spcPts val="1600"/>
              </a:spcBef>
              <a:spcAft>
                <a:spcPts val="0"/>
              </a:spcAft>
              <a:buNone/>
            </a:pPr>
            <a:r>
              <a:rPr lang="en-US">
                <a:solidFill>
                  <a:srgbClr val="0000FF"/>
                </a:solidFill>
              </a:rPr>
              <a:t>Second</a:t>
            </a:r>
            <a:r>
              <a:rPr lang="en-US"/>
              <a:t>, independent data marts can be implemented in parallel with the enterprise warehouse based on the same corporate data model set noted before.</a:t>
            </a:r>
            <a:endParaRPr/>
          </a:p>
          <a:p>
            <a:pPr indent="0" lvl="0" marL="0" rtl="0" algn="l">
              <a:spcBef>
                <a:spcPts val="1600"/>
              </a:spcBef>
              <a:spcAft>
                <a:spcPts val="0"/>
              </a:spcAft>
              <a:buNone/>
            </a:pPr>
            <a:r>
              <a:rPr lang="en-US">
                <a:solidFill>
                  <a:srgbClr val="0070C0"/>
                </a:solidFill>
              </a:rPr>
              <a:t>Third</a:t>
            </a:r>
            <a:r>
              <a:rPr lang="en-US"/>
              <a:t>, distributed data marts can be constructed to integrate different data marts via hub servers</a:t>
            </a:r>
            <a:endParaRPr/>
          </a:p>
          <a:p>
            <a:pPr indent="0" lvl="0" marL="0" rtl="0" algn="l">
              <a:spcBef>
                <a:spcPts val="1600"/>
              </a:spcBef>
              <a:spcAft>
                <a:spcPts val="1600"/>
              </a:spcAft>
              <a:buNone/>
            </a:pPr>
            <a:r>
              <a:rPr lang="en-US">
                <a:solidFill>
                  <a:srgbClr val="0070C0"/>
                </a:solidFill>
              </a:rPr>
              <a:t>Finally</a:t>
            </a:r>
            <a:r>
              <a:rPr lang="en-US"/>
              <a:t>, a multi-tier data warehouse is constructed where the enterprise warehouse is the sole custodian of all warehouse data, which is then distributed to the various dependent data marts.</a:t>
            </a:r>
            <a:endParaRPr/>
          </a:p>
        </p:txBody>
      </p:sp>
      <p:pic>
        <p:nvPicPr>
          <p:cNvPr id="212" name="Google Shape;212;g248a8e14985_0_17"/>
          <p:cNvPicPr preferRelativeResize="0"/>
          <p:nvPr/>
        </p:nvPicPr>
        <p:blipFill>
          <a:blip r:embed="rId3">
            <a:alphaModFix/>
          </a:blip>
          <a:stretch>
            <a:fillRect/>
          </a:stretch>
        </p:blipFill>
        <p:spPr>
          <a:xfrm>
            <a:off x="0" y="1690825"/>
            <a:ext cx="4905375" cy="4819075"/>
          </a:xfrm>
          <a:prstGeom prst="rect">
            <a:avLst/>
          </a:prstGeom>
          <a:noFill/>
          <a:ln>
            <a:noFill/>
          </a:ln>
        </p:spPr>
      </p:pic>
      <p:sp>
        <p:nvSpPr>
          <p:cNvPr id="213" name="Google Shape;213;g248a8e14985_0_1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F0000"/>
                </a:solidFill>
              </a:rPr>
              <a:t>DW Development - Recommended</a:t>
            </a:r>
            <a:endParaRPr>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248a8e14985_0_3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Data Warehouse Back-End tools and Utilities</a:t>
            </a:r>
            <a:endParaRPr>
              <a:solidFill>
                <a:srgbClr val="C00000"/>
              </a:solidFill>
            </a:endParaRPr>
          </a:p>
        </p:txBody>
      </p:sp>
      <p:sp>
        <p:nvSpPr>
          <p:cNvPr id="220" name="Google Shape;220;g248a8e14985_0_37"/>
          <p:cNvSpPr txBox="1"/>
          <p:nvPr>
            <p:ph idx="1" type="body"/>
          </p:nvPr>
        </p:nvSpPr>
        <p:spPr>
          <a:xfrm>
            <a:off x="838200" y="1825625"/>
            <a:ext cx="10515600" cy="50325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None/>
            </a:pPr>
            <a:r>
              <a:rPr lang="en-US"/>
              <a:t>Data extraction: which typically gathers data from multiple, heterogeneous, and external sources. </a:t>
            </a:r>
            <a:endParaRPr/>
          </a:p>
          <a:p>
            <a:pPr indent="0" lvl="0" marL="0" rtl="0" algn="l">
              <a:spcBef>
                <a:spcPts val="1600"/>
              </a:spcBef>
              <a:spcAft>
                <a:spcPts val="0"/>
              </a:spcAft>
              <a:buNone/>
            </a:pPr>
            <a:r>
              <a:rPr lang="en-US"/>
              <a:t>Data cleaning: which detects errors in the data and rectiﬁes them when possible. </a:t>
            </a:r>
            <a:endParaRPr/>
          </a:p>
          <a:p>
            <a:pPr indent="0" lvl="0" marL="0" rtl="0" algn="l">
              <a:spcBef>
                <a:spcPts val="1600"/>
              </a:spcBef>
              <a:spcAft>
                <a:spcPts val="0"/>
              </a:spcAft>
              <a:buNone/>
            </a:pPr>
            <a:r>
              <a:rPr lang="en-US"/>
              <a:t>Data transformation: which converts data from legacy or host format to warehouse format. </a:t>
            </a:r>
            <a:endParaRPr/>
          </a:p>
          <a:p>
            <a:pPr indent="0" lvl="0" marL="0" rtl="0" algn="l">
              <a:spcBef>
                <a:spcPts val="1600"/>
              </a:spcBef>
              <a:spcAft>
                <a:spcPts val="0"/>
              </a:spcAft>
              <a:buNone/>
            </a:pPr>
            <a:r>
              <a:rPr lang="en-US"/>
              <a:t>Load: which sorts, summarizes, consolidates, computes views, checks integrity, and builds indices and partitions. </a:t>
            </a:r>
            <a:endParaRPr/>
          </a:p>
          <a:p>
            <a:pPr indent="0" lvl="0" marL="0" rtl="0" algn="l">
              <a:spcBef>
                <a:spcPts val="1600"/>
              </a:spcBef>
              <a:spcAft>
                <a:spcPts val="0"/>
              </a:spcAft>
              <a:buNone/>
            </a:pPr>
            <a:r>
              <a:rPr lang="en-US"/>
              <a:t>Refresh: which propagates the updates from the data sources to the warehouse.</a:t>
            </a:r>
            <a:endParaRPr/>
          </a:p>
          <a:p>
            <a:pPr indent="0" lvl="0" marL="0" rtl="0" algn="l">
              <a:spcBef>
                <a:spcPts val="1600"/>
              </a:spcBef>
              <a:spcAft>
                <a:spcPts val="1600"/>
              </a:spcAft>
              <a:buNone/>
            </a:pPr>
            <a:r>
              <a:rPr lang="en-US"/>
              <a:t>Metadata deﬁnition tools, data warehouse systems usually provide a good set of data warehouse management tools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48a8e14985_0_5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Metadata Repository</a:t>
            </a:r>
            <a:endParaRPr/>
          </a:p>
        </p:txBody>
      </p:sp>
      <p:sp>
        <p:nvSpPr>
          <p:cNvPr id="227" name="Google Shape;227;g248a8e14985_0_54"/>
          <p:cNvSpPr txBox="1"/>
          <p:nvPr>
            <p:ph idx="1" type="body"/>
          </p:nvPr>
        </p:nvSpPr>
        <p:spPr>
          <a:xfrm>
            <a:off x="838200" y="1825625"/>
            <a:ext cx="11353800" cy="5032500"/>
          </a:xfrm>
          <a:prstGeom prst="rect">
            <a:avLst/>
          </a:prstGeom>
        </p:spPr>
        <p:txBody>
          <a:bodyPr anchorCtr="0" anchor="t" bIns="45700" lIns="91425" spcFirstLastPara="1" rIns="91425" wrap="square" tIns="45700">
            <a:normAutofit/>
          </a:bodyPr>
          <a:lstStyle/>
          <a:p>
            <a:pPr indent="-342900" lvl="0" marL="457200" rtl="0" algn="just">
              <a:spcBef>
                <a:spcPts val="1000"/>
              </a:spcBef>
              <a:spcAft>
                <a:spcPts val="0"/>
              </a:spcAft>
              <a:buSzPts val="1800"/>
              <a:buChar char="●"/>
            </a:pPr>
            <a:r>
              <a:rPr b="1" lang="en-US">
                <a:solidFill>
                  <a:srgbClr val="0070C0"/>
                </a:solidFill>
              </a:rPr>
              <a:t>D</a:t>
            </a:r>
            <a:r>
              <a:rPr b="1" lang="en-US">
                <a:solidFill>
                  <a:srgbClr val="0070C0"/>
                </a:solidFill>
              </a:rPr>
              <a:t>escription of the DW Structure</a:t>
            </a:r>
            <a:r>
              <a:rPr lang="en-US"/>
              <a:t> which includes the warehouse schema, view, dimensions, hierarchies, and derived data deﬁnitions, as well as data mart locations and contents.</a:t>
            </a:r>
            <a:endParaRPr/>
          </a:p>
          <a:p>
            <a:pPr indent="-342900" lvl="0" marL="457200" rtl="0" algn="just">
              <a:spcBef>
                <a:spcPts val="0"/>
              </a:spcBef>
              <a:spcAft>
                <a:spcPts val="0"/>
              </a:spcAft>
              <a:buSzPts val="1800"/>
              <a:buChar char="●"/>
            </a:pPr>
            <a:r>
              <a:rPr b="1" lang="en-US">
                <a:solidFill>
                  <a:srgbClr val="0070C0"/>
                </a:solidFill>
              </a:rPr>
              <a:t>Operational metadata</a:t>
            </a:r>
            <a:r>
              <a:rPr lang="en-US"/>
              <a:t> which include </a:t>
            </a:r>
            <a:endParaRPr/>
          </a:p>
          <a:p>
            <a:pPr indent="-342900" lvl="1" marL="914400" rtl="0" algn="just">
              <a:spcBef>
                <a:spcPts val="0"/>
              </a:spcBef>
              <a:spcAft>
                <a:spcPts val="0"/>
              </a:spcAft>
              <a:buSzPts val="1800"/>
              <a:buChar char="○"/>
            </a:pPr>
            <a:r>
              <a:rPr lang="en-US"/>
              <a:t>Data lineage (history of migrated data and the sequence of transformations applied to it)</a:t>
            </a:r>
            <a:endParaRPr/>
          </a:p>
          <a:p>
            <a:pPr indent="-342900" lvl="1" marL="914400" rtl="0" algn="just">
              <a:spcBef>
                <a:spcPts val="0"/>
              </a:spcBef>
              <a:spcAft>
                <a:spcPts val="0"/>
              </a:spcAft>
              <a:buSzPts val="1800"/>
              <a:buChar char="○"/>
            </a:pPr>
            <a:r>
              <a:rPr lang="en-US"/>
              <a:t>Currency of data (active, archived, or purged)</a:t>
            </a:r>
            <a:endParaRPr/>
          </a:p>
          <a:p>
            <a:pPr indent="-342900" lvl="1" marL="914400" rtl="0" algn="just">
              <a:spcBef>
                <a:spcPts val="0"/>
              </a:spcBef>
              <a:spcAft>
                <a:spcPts val="0"/>
              </a:spcAft>
              <a:buSzPts val="1800"/>
              <a:buChar char="○"/>
            </a:pPr>
            <a:r>
              <a:rPr lang="en-US"/>
              <a:t>Monitoring information (warehouse usage statistics, error reports, and audit trails).</a:t>
            </a:r>
            <a:endParaRPr/>
          </a:p>
          <a:p>
            <a:pPr indent="-342900" lvl="0" marL="457200" rtl="0" algn="just">
              <a:spcBef>
                <a:spcPts val="0"/>
              </a:spcBef>
              <a:spcAft>
                <a:spcPts val="0"/>
              </a:spcAft>
              <a:buSzPts val="1800"/>
              <a:buChar char="●"/>
            </a:pPr>
            <a:r>
              <a:rPr b="1" lang="en-US">
                <a:solidFill>
                  <a:srgbClr val="0070C0"/>
                </a:solidFill>
              </a:rPr>
              <a:t>Algorithms used for summarization</a:t>
            </a:r>
            <a:r>
              <a:rPr lang="en-US"/>
              <a:t> which include measure and dimension deﬁnition algorithms, data on granularity, partitions, subject areas, aggregation, summarization, and predeﬁned queries and reports.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48a8e14985_0_6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Metadata Repository</a:t>
            </a:r>
            <a:endParaRPr/>
          </a:p>
        </p:txBody>
      </p:sp>
      <p:sp>
        <p:nvSpPr>
          <p:cNvPr id="234" name="Google Shape;234;g248a8e14985_0_69"/>
          <p:cNvSpPr txBox="1"/>
          <p:nvPr>
            <p:ph idx="1" type="body"/>
          </p:nvPr>
        </p:nvSpPr>
        <p:spPr>
          <a:xfrm>
            <a:off x="838200" y="1825625"/>
            <a:ext cx="11353800" cy="5032500"/>
          </a:xfrm>
          <a:prstGeom prst="rect">
            <a:avLst/>
          </a:prstGeom>
        </p:spPr>
        <p:txBody>
          <a:bodyPr anchorCtr="0" anchor="t" bIns="45700" lIns="91425" spcFirstLastPara="1" rIns="91425" wrap="square" tIns="45700">
            <a:normAutofit/>
          </a:bodyPr>
          <a:lstStyle/>
          <a:p>
            <a:pPr indent="-342900" lvl="0" marL="457200" rtl="0" algn="just">
              <a:spcBef>
                <a:spcPts val="1000"/>
              </a:spcBef>
              <a:spcAft>
                <a:spcPts val="0"/>
              </a:spcAft>
              <a:buSzPts val="1800"/>
              <a:buChar char="●"/>
            </a:pPr>
            <a:r>
              <a:rPr b="1" lang="en-US">
                <a:solidFill>
                  <a:srgbClr val="0000FF"/>
                </a:solidFill>
              </a:rPr>
              <a:t>Mapping from the operational environment to the data warehouse</a:t>
            </a:r>
            <a:r>
              <a:rPr lang="en-US"/>
              <a:t> which includes source databases and their contents, gateway descriptions, data partitions, data extraction, cleaning, transformation rules and defaults, data refresh and purging rules, and security (user authorization and access control). </a:t>
            </a:r>
            <a:endParaRPr/>
          </a:p>
          <a:p>
            <a:pPr indent="-342900" lvl="0" marL="457200" rtl="0" algn="just">
              <a:spcBef>
                <a:spcPts val="0"/>
              </a:spcBef>
              <a:spcAft>
                <a:spcPts val="0"/>
              </a:spcAft>
              <a:buSzPts val="1800"/>
              <a:buChar char="●"/>
            </a:pPr>
            <a:r>
              <a:rPr b="1" lang="en-US">
                <a:solidFill>
                  <a:srgbClr val="0000FF"/>
                </a:solidFill>
              </a:rPr>
              <a:t>Data related to system performance</a:t>
            </a:r>
            <a:r>
              <a:rPr lang="en-US"/>
              <a:t> which include indices and proﬁles that improve data access and retrieval performance, in addition to rules for the timing and scheduling of refresh, update, and replication cycles. </a:t>
            </a:r>
            <a:endParaRPr/>
          </a:p>
          <a:p>
            <a:pPr indent="-342900" lvl="0" marL="457200" rtl="0" algn="just">
              <a:spcBef>
                <a:spcPts val="0"/>
              </a:spcBef>
              <a:spcAft>
                <a:spcPts val="0"/>
              </a:spcAft>
              <a:buSzPts val="1800"/>
              <a:buChar char="●"/>
            </a:pPr>
            <a:r>
              <a:rPr b="1" lang="en-US">
                <a:solidFill>
                  <a:srgbClr val="0070C0"/>
                </a:solidFill>
              </a:rPr>
              <a:t>Business metadata</a:t>
            </a:r>
            <a:r>
              <a:rPr lang="en-US"/>
              <a:t> which include business terms and deﬁnitions, data ownership information, and charging policies.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24906f8fbbc_0_0"/>
          <p:cNvSpPr txBox="1"/>
          <p:nvPr>
            <p:ph type="title"/>
          </p:nvPr>
        </p:nvSpPr>
        <p:spPr>
          <a:xfrm>
            <a:off x="838200" y="365125"/>
            <a:ext cx="108825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F0000"/>
                </a:solidFill>
              </a:rPr>
              <a:t>MULTIDIMENSIONAL DATA MODEL: Data Cube and OLAP</a:t>
            </a:r>
            <a:endParaRPr>
              <a:solidFill>
                <a:srgbClr val="FF0000"/>
              </a:solidFill>
            </a:endParaRPr>
          </a:p>
        </p:txBody>
      </p:sp>
      <p:sp>
        <p:nvSpPr>
          <p:cNvPr id="241" name="Google Shape;241;g24906f8fbbc_0_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Data warehouses and OLAP tools are based on a multidimensional data model. This model views data in the form of a data cube.</a:t>
            </a:r>
            <a:endParaRPr/>
          </a:p>
          <a:p>
            <a:pPr indent="-342900" lvl="0" marL="457200" rtl="0" algn="l">
              <a:spcBef>
                <a:spcPts val="0"/>
              </a:spcBef>
              <a:spcAft>
                <a:spcPts val="0"/>
              </a:spcAft>
              <a:buSzPts val="1800"/>
              <a:buChar char="●"/>
            </a:pPr>
            <a:r>
              <a:rPr lang="en-US"/>
              <a:t>A </a:t>
            </a:r>
            <a:r>
              <a:rPr b="1" i="1" lang="en-US">
                <a:solidFill>
                  <a:srgbClr val="0000FF"/>
                </a:solidFill>
              </a:rPr>
              <a:t>data cube</a:t>
            </a:r>
            <a:r>
              <a:rPr lang="en-US"/>
              <a:t> allows data to be modeled and viewed in multiple dimensions and facts.</a:t>
            </a:r>
            <a:endParaRPr/>
          </a:p>
          <a:p>
            <a:pPr indent="-342900" lvl="0" marL="457200" rtl="0" algn="l">
              <a:spcBef>
                <a:spcPts val="0"/>
              </a:spcBef>
              <a:spcAft>
                <a:spcPts val="0"/>
              </a:spcAft>
              <a:buSzPts val="1800"/>
              <a:buChar char="●"/>
            </a:pPr>
            <a:r>
              <a:rPr lang="en-US"/>
              <a:t>Ex: Sales datacube is deﬁned by </a:t>
            </a:r>
            <a:r>
              <a:rPr b="1" lang="en-US">
                <a:solidFill>
                  <a:srgbClr val="4A86E8"/>
                </a:solidFill>
              </a:rPr>
              <a:t>dimensions</a:t>
            </a:r>
            <a:r>
              <a:rPr lang="en-US"/>
              <a:t>(time, item, branch, location) </a:t>
            </a:r>
            <a:endParaRPr/>
          </a:p>
          <a:p>
            <a:pPr indent="-342900" lvl="0" marL="457200" rtl="0" algn="l">
              <a:spcBef>
                <a:spcPts val="1000"/>
              </a:spcBef>
              <a:spcAft>
                <a:spcPts val="0"/>
              </a:spcAft>
              <a:buSzPts val="1800"/>
              <a:buChar char="●"/>
            </a:pPr>
            <a:r>
              <a:rPr lang="en-US"/>
              <a:t>Facts are numerical measures. Ex. of facts for a sales DW include dollars sold (sales amount in dollars), units sold (number of units sold), and amount budgeted.</a:t>
            </a:r>
            <a:endParaRPr/>
          </a:p>
          <a:p>
            <a:pPr indent="-342900" lvl="0" marL="457200" rtl="0" algn="l">
              <a:spcBef>
                <a:spcPts val="1600"/>
              </a:spcBef>
              <a:spcAft>
                <a:spcPts val="1600"/>
              </a:spcAft>
              <a:buSzPts val="1800"/>
              <a:buChar char="●"/>
            </a:pPr>
            <a:r>
              <a:rPr lang="en-US"/>
              <a:t>The </a:t>
            </a:r>
            <a:r>
              <a:rPr b="1" lang="en-US">
                <a:solidFill>
                  <a:srgbClr val="4A86E8"/>
                </a:solidFill>
              </a:rPr>
              <a:t>fact table</a:t>
            </a:r>
            <a:r>
              <a:rPr lang="en-US"/>
              <a:t> contains the names of the facts, or measures, as well as keys to each of the related dimension tables.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24906f8fbbc_0_7"/>
          <p:cNvSpPr txBox="1"/>
          <p:nvPr>
            <p:ph type="title"/>
          </p:nvPr>
        </p:nvSpPr>
        <p:spPr>
          <a:xfrm>
            <a:off x="0" y="2879725"/>
            <a:ext cx="2600400" cy="13257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solidFill>
                  <a:srgbClr val="FF0000"/>
                </a:solidFill>
              </a:rPr>
              <a:t>MULTIDIMENSIONAL DATA MODEL</a:t>
            </a:r>
            <a:endParaRPr/>
          </a:p>
        </p:txBody>
      </p:sp>
      <p:sp>
        <p:nvSpPr>
          <p:cNvPr id="248" name="Google Shape;248;g24906f8fbbc_0_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a:p>
            <a:pPr indent="0" lvl="0" marL="0" rtl="0" algn="l">
              <a:spcBef>
                <a:spcPts val="1600"/>
              </a:spcBef>
              <a:spcAft>
                <a:spcPts val="1600"/>
              </a:spcAft>
              <a:buNone/>
            </a:pPr>
            <a:r>
              <a:t/>
            </a:r>
            <a:endParaRPr/>
          </a:p>
        </p:txBody>
      </p:sp>
      <p:pic>
        <p:nvPicPr>
          <p:cNvPr id="249" name="Google Shape;249;g24906f8fbbc_0_7"/>
          <p:cNvPicPr preferRelativeResize="0"/>
          <p:nvPr/>
        </p:nvPicPr>
        <p:blipFill>
          <a:blip r:embed="rId3">
            <a:alphaModFix/>
          </a:blip>
          <a:stretch>
            <a:fillRect/>
          </a:stretch>
        </p:blipFill>
        <p:spPr>
          <a:xfrm>
            <a:off x="2600325" y="0"/>
            <a:ext cx="9591675"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24906f8fbbc_0_31"/>
          <p:cNvSpPr txBox="1"/>
          <p:nvPr>
            <p:ph type="title"/>
          </p:nvPr>
        </p:nvSpPr>
        <p:spPr>
          <a:xfrm>
            <a:off x="0" y="2879725"/>
            <a:ext cx="2600400" cy="13257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solidFill>
                  <a:srgbClr val="FF0000"/>
                </a:solidFill>
              </a:rPr>
              <a:t>MULTIDIMENSIONAL DATA MODEL</a:t>
            </a:r>
            <a:endParaRPr/>
          </a:p>
        </p:txBody>
      </p:sp>
      <p:sp>
        <p:nvSpPr>
          <p:cNvPr id="256" name="Google Shape;256;g24906f8fbbc_0_3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a:p>
            <a:pPr indent="0" lvl="0" marL="0" rtl="0" algn="l">
              <a:spcBef>
                <a:spcPts val="1600"/>
              </a:spcBef>
              <a:spcAft>
                <a:spcPts val="1600"/>
              </a:spcAft>
              <a:buNone/>
            </a:pPr>
            <a:r>
              <a:t/>
            </a:r>
            <a:endParaRPr/>
          </a:p>
        </p:txBody>
      </p:sp>
      <p:pic>
        <p:nvPicPr>
          <p:cNvPr id="257" name="Google Shape;257;g24906f8fbbc_0_31"/>
          <p:cNvPicPr preferRelativeResize="0"/>
          <p:nvPr/>
        </p:nvPicPr>
        <p:blipFill>
          <a:blip r:embed="rId3">
            <a:alphaModFix/>
          </a:blip>
          <a:stretch>
            <a:fillRect/>
          </a:stretch>
        </p:blipFill>
        <p:spPr>
          <a:xfrm>
            <a:off x="2638425" y="0"/>
            <a:ext cx="9553576"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24906f8fbbc_0_40"/>
          <p:cNvSpPr txBox="1"/>
          <p:nvPr>
            <p:ph type="title"/>
          </p:nvPr>
        </p:nvSpPr>
        <p:spPr>
          <a:xfrm>
            <a:off x="0" y="1524725"/>
            <a:ext cx="2600400" cy="3987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F0000"/>
                </a:solidFill>
              </a:rPr>
              <a:t>MULTIDIMENSIONAL DATA MODEL</a:t>
            </a:r>
            <a:endParaRPr/>
          </a:p>
        </p:txBody>
      </p:sp>
      <p:sp>
        <p:nvSpPr>
          <p:cNvPr id="264" name="Google Shape;264;g24906f8fbbc_0_4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a:p>
            <a:pPr indent="0" lvl="0" marL="0" rtl="0" algn="l">
              <a:spcBef>
                <a:spcPts val="1600"/>
              </a:spcBef>
              <a:spcAft>
                <a:spcPts val="1600"/>
              </a:spcAft>
              <a:buNone/>
            </a:pPr>
            <a:r>
              <a:t/>
            </a:r>
            <a:endParaRPr/>
          </a:p>
        </p:txBody>
      </p:sp>
      <p:pic>
        <p:nvPicPr>
          <p:cNvPr id="265" name="Google Shape;265;g24906f8fbbc_0_40"/>
          <p:cNvPicPr preferRelativeResize="0"/>
          <p:nvPr/>
        </p:nvPicPr>
        <p:blipFill>
          <a:blip r:embed="rId3">
            <a:alphaModFix/>
          </a:blip>
          <a:stretch>
            <a:fillRect/>
          </a:stretch>
        </p:blipFill>
        <p:spPr>
          <a:xfrm>
            <a:off x="2884975" y="0"/>
            <a:ext cx="9183199"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g24906f8fbbc_0_18"/>
          <p:cNvPicPr preferRelativeResize="0"/>
          <p:nvPr/>
        </p:nvPicPr>
        <p:blipFill>
          <a:blip r:embed="rId3">
            <a:alphaModFix/>
          </a:blip>
          <a:stretch>
            <a:fillRect/>
          </a:stretch>
        </p:blipFill>
        <p:spPr>
          <a:xfrm>
            <a:off x="2719400" y="0"/>
            <a:ext cx="9472600" cy="6858000"/>
          </a:xfrm>
          <a:prstGeom prst="rect">
            <a:avLst/>
          </a:prstGeom>
          <a:noFill/>
          <a:ln>
            <a:noFill/>
          </a:ln>
        </p:spPr>
      </p:pic>
      <p:sp>
        <p:nvSpPr>
          <p:cNvPr id="272" name="Google Shape;272;g24906f8fbbc_0_18"/>
          <p:cNvSpPr txBox="1"/>
          <p:nvPr>
            <p:ph type="title"/>
          </p:nvPr>
        </p:nvSpPr>
        <p:spPr>
          <a:xfrm>
            <a:off x="0" y="1524725"/>
            <a:ext cx="2600400" cy="3987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FF0000"/>
                </a:solidFill>
              </a:rPr>
              <a:t>MULTIDIMENSIONAL DATA MODEL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4906f8fbbc_0_5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Schemas for Multidimensional Data Models</a:t>
            </a:r>
            <a:endParaRPr>
              <a:solidFill>
                <a:srgbClr val="C00000"/>
              </a:solidFill>
            </a:endParaRPr>
          </a:p>
        </p:txBody>
      </p:sp>
      <p:sp>
        <p:nvSpPr>
          <p:cNvPr id="279" name="Google Shape;279;g24906f8fbbc_0_5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The E-R data model is commonly used in the design of relational databases, where a database schema consists of a set of entities and the relationships between them. </a:t>
            </a:r>
            <a:endParaRPr/>
          </a:p>
          <a:p>
            <a:pPr indent="-342900" lvl="0" marL="457200" rtl="0" algn="l">
              <a:spcBef>
                <a:spcPts val="0"/>
              </a:spcBef>
              <a:spcAft>
                <a:spcPts val="0"/>
              </a:spcAft>
              <a:buSzPts val="1800"/>
              <a:buChar char="●"/>
            </a:pPr>
            <a:r>
              <a:rPr lang="en-US"/>
              <a:t>Such a data model is appropriate for online transaction processing. </a:t>
            </a:r>
            <a:endParaRPr/>
          </a:p>
          <a:p>
            <a:pPr indent="-342900" lvl="0" marL="457200" rtl="0" algn="l">
              <a:spcBef>
                <a:spcPts val="0"/>
              </a:spcBef>
              <a:spcAft>
                <a:spcPts val="0"/>
              </a:spcAft>
              <a:buSzPts val="1800"/>
              <a:buChar char="●"/>
            </a:pPr>
            <a:r>
              <a:rPr lang="en-US"/>
              <a:t>A data warehouse, however, requires a concise, subject-oriented schema that facilitates online data analysis. </a:t>
            </a:r>
            <a:endParaRPr/>
          </a:p>
          <a:p>
            <a:pPr indent="-342900" lvl="0" marL="457200" rtl="0" algn="l">
              <a:spcBef>
                <a:spcPts val="0"/>
              </a:spcBef>
              <a:spcAft>
                <a:spcPts val="0"/>
              </a:spcAft>
              <a:buSzPts val="1800"/>
              <a:buChar char="●"/>
            </a:pPr>
            <a:r>
              <a:rPr lang="en-US"/>
              <a:t>Most popular data model for a data warehouse is a multidimensional model, which can exist in the form of </a:t>
            </a:r>
            <a:endParaRPr/>
          </a:p>
          <a:p>
            <a:pPr indent="-342900" lvl="1" marL="914400" rtl="0" algn="l">
              <a:spcBef>
                <a:spcPts val="0"/>
              </a:spcBef>
              <a:spcAft>
                <a:spcPts val="0"/>
              </a:spcAft>
              <a:buSzPts val="1800"/>
              <a:buChar char="○"/>
            </a:pPr>
            <a:r>
              <a:rPr lang="en-US"/>
              <a:t>a star schema</a:t>
            </a:r>
            <a:endParaRPr/>
          </a:p>
          <a:p>
            <a:pPr indent="-342900" lvl="1" marL="914400" rtl="0" algn="l">
              <a:spcBef>
                <a:spcPts val="0"/>
              </a:spcBef>
              <a:spcAft>
                <a:spcPts val="0"/>
              </a:spcAft>
              <a:buSzPts val="1800"/>
              <a:buChar char="○"/>
            </a:pPr>
            <a:r>
              <a:rPr lang="en-US"/>
              <a:t>a snowﬂake schema</a:t>
            </a:r>
            <a:endParaRPr/>
          </a:p>
          <a:p>
            <a:pPr indent="-342900" lvl="1" marL="914400" rtl="0" algn="l">
              <a:spcBef>
                <a:spcPts val="0"/>
              </a:spcBef>
              <a:spcAft>
                <a:spcPts val="0"/>
              </a:spcAft>
              <a:buSzPts val="1800"/>
              <a:buChar char="○"/>
            </a:pPr>
            <a:r>
              <a:rPr lang="en-US"/>
              <a:t>a fact constellation schema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24906f8fbbc_0_6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Star Schema</a:t>
            </a:r>
            <a:endParaRPr>
              <a:solidFill>
                <a:srgbClr val="C00000"/>
              </a:solidFill>
            </a:endParaRPr>
          </a:p>
        </p:txBody>
      </p:sp>
      <p:sp>
        <p:nvSpPr>
          <p:cNvPr id="286" name="Google Shape;286;g24906f8fbbc_0_6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T</a:t>
            </a:r>
            <a:r>
              <a:rPr lang="en-US"/>
              <a:t>he data warehouse contains </a:t>
            </a:r>
            <a:endParaRPr/>
          </a:p>
          <a:p>
            <a:pPr indent="0" lvl="0" marL="0" rtl="0" algn="l">
              <a:spcBef>
                <a:spcPts val="1600"/>
              </a:spcBef>
              <a:spcAft>
                <a:spcPts val="0"/>
              </a:spcAft>
              <a:buNone/>
            </a:pPr>
            <a:r>
              <a:rPr lang="en-US"/>
              <a:t>(1) A large central table (fact table) containing the bulk of the data, with no redundancy</a:t>
            </a:r>
            <a:endParaRPr/>
          </a:p>
          <a:p>
            <a:pPr indent="0" lvl="0" marL="0" rtl="0" algn="l">
              <a:spcBef>
                <a:spcPts val="1600"/>
              </a:spcBef>
              <a:spcAft>
                <a:spcPts val="0"/>
              </a:spcAft>
              <a:buNone/>
            </a:pPr>
            <a:r>
              <a:rPr lang="en-US"/>
              <a:t>(2) A set of smaller attendant tables (dimension tables), one for each dimension. </a:t>
            </a:r>
            <a:endParaRPr/>
          </a:p>
          <a:p>
            <a:pPr indent="-342900" lvl="0" marL="457200" rtl="0" algn="l">
              <a:spcBef>
                <a:spcPts val="1600"/>
              </a:spcBef>
              <a:spcAft>
                <a:spcPts val="0"/>
              </a:spcAft>
              <a:buSzPts val="1800"/>
              <a:buChar char="●"/>
            </a:pPr>
            <a:r>
              <a:rPr lang="en-US"/>
              <a:t>The schema graph resembles a starburst, with the dimension tables displayed in a radial pattern around the central fact table.</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2861fadff6c_1_0"/>
          <p:cNvSpPr txBox="1"/>
          <p:nvPr>
            <p:ph type="title"/>
          </p:nvPr>
        </p:nvSpPr>
        <p:spPr>
          <a:xfrm>
            <a:off x="0" y="365125"/>
            <a:ext cx="31722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solidFill>
                  <a:srgbClr val="C00000"/>
                </a:solidFill>
              </a:rPr>
              <a:t>Star Schema</a:t>
            </a:r>
            <a:endParaRPr/>
          </a:p>
        </p:txBody>
      </p:sp>
      <p:sp>
        <p:nvSpPr>
          <p:cNvPr id="293" name="Google Shape;293;g2861fadff6c_1_0"/>
          <p:cNvSpPr txBox="1"/>
          <p:nvPr>
            <p:ph idx="1" type="body"/>
          </p:nvPr>
        </p:nvSpPr>
        <p:spPr>
          <a:xfrm>
            <a:off x="0" y="1825625"/>
            <a:ext cx="34272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E</a:t>
            </a:r>
            <a:r>
              <a:rPr lang="en-US"/>
              <a:t>ach dimension is represented by only one table, and each table contains a set of attributes.</a:t>
            </a:r>
            <a:endParaRPr/>
          </a:p>
          <a:p>
            <a:pPr indent="-342900" lvl="0" marL="457200" rtl="0" algn="l">
              <a:spcBef>
                <a:spcPts val="0"/>
              </a:spcBef>
              <a:spcAft>
                <a:spcPts val="0"/>
              </a:spcAft>
              <a:buSzPts val="1800"/>
              <a:buChar char="●"/>
            </a:pPr>
            <a:r>
              <a:rPr lang="en-US"/>
              <a:t>The attributes with in a dimension table may form either a hierarchy (total order) or a lattice (partial order)</a:t>
            </a:r>
            <a:endParaRPr/>
          </a:p>
        </p:txBody>
      </p:sp>
      <p:pic>
        <p:nvPicPr>
          <p:cNvPr id="294" name="Google Shape;294;g2861fadff6c_1_0"/>
          <p:cNvPicPr preferRelativeResize="0"/>
          <p:nvPr/>
        </p:nvPicPr>
        <p:blipFill>
          <a:blip r:embed="rId3">
            <a:alphaModFix/>
          </a:blip>
          <a:stretch>
            <a:fillRect/>
          </a:stretch>
        </p:blipFill>
        <p:spPr>
          <a:xfrm>
            <a:off x="3362325" y="0"/>
            <a:ext cx="8829676"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2861fadff6c_1_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Snowﬂake Schema</a:t>
            </a:r>
            <a:endParaRPr>
              <a:solidFill>
                <a:srgbClr val="C00000"/>
              </a:solidFill>
            </a:endParaRPr>
          </a:p>
        </p:txBody>
      </p:sp>
      <p:sp>
        <p:nvSpPr>
          <p:cNvPr id="301" name="Google Shape;301;g2861fadff6c_1_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The snowﬂake schema is a variant of the star schema model.</a:t>
            </a:r>
            <a:endParaRPr/>
          </a:p>
          <a:p>
            <a:pPr indent="-342900" lvl="0" marL="457200" rtl="0" algn="l">
              <a:spcBef>
                <a:spcPts val="0"/>
              </a:spcBef>
              <a:spcAft>
                <a:spcPts val="0"/>
              </a:spcAft>
              <a:buSzPts val="1800"/>
              <a:buChar char="●"/>
            </a:pPr>
            <a:r>
              <a:rPr lang="en-US"/>
              <a:t>Some dimension tables are </a:t>
            </a:r>
            <a:r>
              <a:rPr b="1" lang="en-US">
                <a:solidFill>
                  <a:srgbClr val="4A86E8"/>
                </a:solidFill>
              </a:rPr>
              <a:t>normalized</a:t>
            </a:r>
            <a:r>
              <a:rPr lang="en-US"/>
              <a:t> to reduce the redundancies, thereby further splitting the data into additional tables. </a:t>
            </a:r>
            <a:endParaRPr/>
          </a:p>
          <a:p>
            <a:pPr indent="-342900" lvl="0" marL="457200" rtl="0" algn="l">
              <a:spcBef>
                <a:spcPts val="0"/>
              </a:spcBef>
              <a:spcAft>
                <a:spcPts val="0"/>
              </a:spcAft>
              <a:buSzPts val="1800"/>
              <a:buChar char="●"/>
            </a:pPr>
            <a:r>
              <a:rPr lang="en-US"/>
              <a:t>The resulting schema graph forms a shape similar to a snowﬂake.</a:t>
            </a:r>
            <a:endParaRPr/>
          </a:p>
          <a:p>
            <a:pPr indent="-342900" lvl="0" marL="457200" rtl="0" algn="l">
              <a:spcBef>
                <a:spcPts val="0"/>
              </a:spcBef>
              <a:spcAft>
                <a:spcPts val="0"/>
              </a:spcAft>
              <a:buSzPts val="1800"/>
              <a:buChar char="●"/>
            </a:pPr>
            <a:r>
              <a:rPr lang="en-US"/>
              <a:t>Such a table is easy to maintain and saves storage space.</a:t>
            </a:r>
            <a:endParaRPr/>
          </a:p>
          <a:p>
            <a:pPr indent="-342900" lvl="0" marL="457200" rtl="0" algn="l">
              <a:spcBef>
                <a:spcPts val="0"/>
              </a:spcBef>
              <a:spcAft>
                <a:spcPts val="0"/>
              </a:spcAft>
              <a:buSzPts val="1800"/>
              <a:buChar char="●"/>
            </a:pPr>
            <a:r>
              <a:rPr lang="en-US"/>
              <a:t>Reduce the effectiveness of browsing, since more joins will be needed to execute a query.</a:t>
            </a:r>
            <a:endParaRPr/>
          </a:p>
          <a:p>
            <a:pPr indent="-342900" lvl="0" marL="457200" rtl="0" algn="l">
              <a:spcBef>
                <a:spcPts val="0"/>
              </a:spcBef>
              <a:spcAft>
                <a:spcPts val="0"/>
              </a:spcAft>
              <a:buSzPts val="1800"/>
              <a:buChar char="●"/>
            </a:pPr>
            <a:r>
              <a:rPr lang="en-US"/>
              <a:t>Consequently, the system performance may be adversely impacted.</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2861fadff6c_1_17"/>
          <p:cNvSpPr txBox="1"/>
          <p:nvPr>
            <p:ph type="title"/>
          </p:nvPr>
        </p:nvSpPr>
        <p:spPr>
          <a:xfrm>
            <a:off x="0" y="365125"/>
            <a:ext cx="3000300" cy="13257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29729"/>
              <a:buFont typeface="Arial"/>
              <a:buNone/>
            </a:pPr>
            <a:r>
              <a:rPr lang="en-US">
                <a:solidFill>
                  <a:srgbClr val="C00000"/>
                </a:solidFill>
              </a:rPr>
              <a:t>Snowﬂake Schema</a:t>
            </a:r>
            <a:endParaRPr>
              <a:solidFill>
                <a:srgbClr val="C00000"/>
              </a:solidFill>
            </a:endParaRPr>
          </a:p>
          <a:p>
            <a:pPr indent="0" lvl="0" marL="0" rtl="0" algn="l">
              <a:spcBef>
                <a:spcPts val="0"/>
              </a:spcBef>
              <a:spcAft>
                <a:spcPts val="0"/>
              </a:spcAft>
              <a:buNone/>
            </a:pPr>
            <a:r>
              <a:t/>
            </a:r>
            <a:endParaRPr/>
          </a:p>
        </p:txBody>
      </p:sp>
      <p:pic>
        <p:nvPicPr>
          <p:cNvPr id="308" name="Google Shape;308;g2861fadff6c_1_17"/>
          <p:cNvPicPr preferRelativeResize="0"/>
          <p:nvPr/>
        </p:nvPicPr>
        <p:blipFill>
          <a:blip r:embed="rId3">
            <a:alphaModFix/>
          </a:blip>
          <a:stretch>
            <a:fillRect/>
          </a:stretch>
        </p:blipFill>
        <p:spPr>
          <a:xfrm>
            <a:off x="3000375" y="0"/>
            <a:ext cx="9188915"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2861fadff6c_1_2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Fact Constellation</a:t>
            </a:r>
            <a:endParaRPr>
              <a:solidFill>
                <a:srgbClr val="C00000"/>
              </a:solidFill>
            </a:endParaRPr>
          </a:p>
        </p:txBody>
      </p:sp>
      <p:sp>
        <p:nvSpPr>
          <p:cNvPr id="315" name="Google Shape;315;g2861fadff6c_1_2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Sophisticated applications may require multiple fact tables to share dimension tables. </a:t>
            </a:r>
            <a:endParaRPr/>
          </a:p>
          <a:p>
            <a:pPr indent="-342900" lvl="0" marL="457200" rtl="0" algn="l">
              <a:spcBef>
                <a:spcPts val="0"/>
              </a:spcBef>
              <a:spcAft>
                <a:spcPts val="0"/>
              </a:spcAft>
              <a:buSzPts val="1800"/>
              <a:buChar char="●"/>
            </a:pPr>
            <a:r>
              <a:rPr lang="en-US"/>
              <a:t>This kind of schema can be viewed as a </a:t>
            </a:r>
            <a:r>
              <a:rPr b="1" lang="en-US">
                <a:solidFill>
                  <a:srgbClr val="4A86E8"/>
                </a:solidFill>
              </a:rPr>
              <a:t>collection of stars</a:t>
            </a:r>
            <a:r>
              <a:rPr lang="en-US"/>
              <a:t>, and hence is called a </a:t>
            </a:r>
            <a:r>
              <a:rPr b="1" lang="en-US"/>
              <a:t>galaxy schema</a:t>
            </a:r>
            <a:r>
              <a:rPr lang="en-US"/>
              <a:t> or a fact constellation.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2861fadff6c_1_35"/>
          <p:cNvSpPr txBox="1"/>
          <p:nvPr>
            <p:ph type="title"/>
          </p:nvPr>
        </p:nvSpPr>
        <p:spPr>
          <a:xfrm>
            <a:off x="0" y="365125"/>
            <a:ext cx="2852700" cy="2977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Fact Constellation</a:t>
            </a:r>
            <a:endParaRPr/>
          </a:p>
        </p:txBody>
      </p:sp>
      <p:pic>
        <p:nvPicPr>
          <p:cNvPr id="322" name="Google Shape;322;g2861fadff6c_1_35"/>
          <p:cNvPicPr preferRelativeResize="0"/>
          <p:nvPr/>
        </p:nvPicPr>
        <p:blipFill>
          <a:blip r:embed="rId3">
            <a:alphaModFix/>
          </a:blip>
          <a:stretch>
            <a:fillRect/>
          </a:stretch>
        </p:blipFill>
        <p:spPr>
          <a:xfrm>
            <a:off x="2852750" y="0"/>
            <a:ext cx="9339249"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861fadff6c_1_4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Dimensions: The R</a:t>
            </a:r>
            <a:r>
              <a:rPr lang="en-US">
                <a:solidFill>
                  <a:srgbClr val="C00000"/>
                </a:solidFill>
              </a:rPr>
              <a:t>ole of Concept Hierarchies</a:t>
            </a:r>
            <a:endParaRPr>
              <a:solidFill>
                <a:srgbClr val="C00000"/>
              </a:solidFill>
            </a:endParaRPr>
          </a:p>
        </p:txBody>
      </p:sp>
      <p:sp>
        <p:nvSpPr>
          <p:cNvPr id="329" name="Google Shape;329;g2861fadff6c_1_42"/>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A concept hierarchy deﬁnes a sequence of mappings from a set of low-level concepts to higher-level, more general concepts.</a:t>
            </a:r>
            <a:endParaRPr/>
          </a:p>
          <a:p>
            <a:pPr indent="-342900" lvl="0" marL="457200" rtl="0" algn="l">
              <a:spcBef>
                <a:spcPts val="0"/>
              </a:spcBef>
              <a:spcAft>
                <a:spcPts val="0"/>
              </a:spcAft>
              <a:buSzPts val="1800"/>
              <a:buChar char="●"/>
            </a:pPr>
            <a:r>
              <a:rPr lang="en-US"/>
              <a:t>Ex: concept hierarchy for the dimension </a:t>
            </a:r>
            <a:r>
              <a:rPr b="1" i="1" lang="en-US">
                <a:solidFill>
                  <a:srgbClr val="0000FF"/>
                </a:solidFill>
              </a:rPr>
              <a:t>location</a:t>
            </a:r>
            <a:r>
              <a:rPr lang="en-US"/>
              <a:t>.</a:t>
            </a:r>
            <a:endParaRPr/>
          </a:p>
          <a:p>
            <a:pPr indent="-342900" lvl="0" marL="457200" rtl="0" algn="l">
              <a:spcBef>
                <a:spcPts val="0"/>
              </a:spcBef>
              <a:spcAft>
                <a:spcPts val="0"/>
              </a:spcAft>
              <a:buSzPts val="1800"/>
              <a:buChar char="●"/>
            </a:pPr>
            <a:r>
              <a:rPr lang="en-US"/>
              <a:t>Each </a:t>
            </a:r>
            <a:r>
              <a:rPr b="1" i="1" lang="en-US">
                <a:solidFill>
                  <a:srgbClr val="0000FF"/>
                </a:solidFill>
              </a:rPr>
              <a:t>city</a:t>
            </a:r>
            <a:r>
              <a:rPr lang="en-US"/>
              <a:t> can be mapped to the </a:t>
            </a:r>
            <a:r>
              <a:rPr b="1" i="1" lang="en-US">
                <a:solidFill>
                  <a:srgbClr val="0000FF"/>
                </a:solidFill>
              </a:rPr>
              <a:t>province or state</a:t>
            </a:r>
            <a:r>
              <a:rPr lang="en-US"/>
              <a:t> to which it belongs.</a:t>
            </a:r>
            <a:endParaRPr/>
          </a:p>
          <a:p>
            <a:pPr indent="-342900" lvl="0" marL="457200" rtl="0" algn="l">
              <a:spcBef>
                <a:spcPts val="0"/>
              </a:spcBef>
              <a:spcAft>
                <a:spcPts val="0"/>
              </a:spcAft>
              <a:buSzPts val="1800"/>
              <a:buChar char="●"/>
            </a:pPr>
            <a:r>
              <a:rPr lang="en-US"/>
              <a:t>The </a:t>
            </a:r>
            <a:r>
              <a:rPr b="1" i="1" lang="en-US">
                <a:solidFill>
                  <a:srgbClr val="0000FF"/>
                </a:solidFill>
              </a:rPr>
              <a:t>provinces and states</a:t>
            </a:r>
            <a:r>
              <a:rPr lang="en-US"/>
              <a:t> can in turn be mapped to the </a:t>
            </a:r>
            <a:r>
              <a:rPr b="1" i="1" lang="en-US">
                <a:solidFill>
                  <a:srgbClr val="0000FF"/>
                </a:solidFill>
              </a:rPr>
              <a:t>country</a:t>
            </a:r>
            <a:r>
              <a:rPr lang="en-US"/>
              <a:t>.</a:t>
            </a:r>
            <a:endParaRPr/>
          </a:p>
          <a:p>
            <a:pPr indent="-342900" lvl="0" marL="457200" rtl="0" algn="l">
              <a:spcBef>
                <a:spcPts val="0"/>
              </a:spcBef>
              <a:spcAft>
                <a:spcPts val="0"/>
              </a:spcAft>
              <a:buSzPts val="1800"/>
              <a:buChar char="●"/>
            </a:pPr>
            <a:r>
              <a:rPr lang="en-US"/>
              <a:t>Concept hierarchy for the dimension location, mapping a set of low-level concepts (i.e.,cities) to higher-level, more general concepts (i.e., countries).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g286a8899ec6_0_6"/>
          <p:cNvPicPr preferRelativeResize="0"/>
          <p:nvPr/>
        </p:nvPicPr>
        <p:blipFill>
          <a:blip r:embed="rId3">
            <a:alphaModFix/>
          </a:blip>
          <a:stretch>
            <a:fillRect/>
          </a:stretch>
        </p:blipFill>
        <p:spPr>
          <a:xfrm>
            <a:off x="28575" y="838925"/>
            <a:ext cx="8869100" cy="5196975"/>
          </a:xfrm>
          <a:prstGeom prst="rect">
            <a:avLst/>
          </a:prstGeom>
          <a:noFill/>
          <a:ln>
            <a:noFill/>
          </a:ln>
          <a:effectLst>
            <a:outerShdw blurRad="57150" rotWithShape="0" algn="bl" dir="5400000" dist="19050">
              <a:srgbClr val="000000">
                <a:alpha val="50000"/>
              </a:srgbClr>
            </a:outerShdw>
          </a:effectLst>
        </p:spPr>
      </p:pic>
      <p:sp>
        <p:nvSpPr>
          <p:cNvPr id="336" name="Google Shape;336;g286a8899ec6_0_6"/>
          <p:cNvSpPr txBox="1"/>
          <p:nvPr/>
        </p:nvSpPr>
        <p:spPr>
          <a:xfrm>
            <a:off x="1446000" y="6220050"/>
            <a:ext cx="93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solidFill>
                  <a:srgbClr val="C00000"/>
                </a:solidFill>
              </a:rPr>
              <a:t>  Total order</a:t>
            </a:r>
            <a:r>
              <a:rPr lang="en-US" sz="1900"/>
              <a:t> concept hierarchy </a:t>
            </a:r>
            <a:r>
              <a:rPr b="1" i="1" lang="en-US" sz="1900">
                <a:solidFill>
                  <a:srgbClr val="C00000"/>
                </a:solidFill>
              </a:rPr>
              <a:t>location</a:t>
            </a:r>
            <a:r>
              <a:rPr lang="en-US" sz="1900"/>
              <a:t> “street &lt; city &lt; province or state &lt; country.”</a:t>
            </a:r>
            <a:endParaRPr sz="1900"/>
          </a:p>
        </p:txBody>
      </p:sp>
      <p:pic>
        <p:nvPicPr>
          <p:cNvPr id="337" name="Google Shape;337;g286a8899ec6_0_6"/>
          <p:cNvPicPr preferRelativeResize="0"/>
          <p:nvPr/>
        </p:nvPicPr>
        <p:blipFill>
          <a:blip r:embed="rId4">
            <a:alphaModFix/>
          </a:blip>
          <a:stretch>
            <a:fillRect/>
          </a:stretch>
        </p:blipFill>
        <p:spPr>
          <a:xfrm>
            <a:off x="9032350" y="838925"/>
            <a:ext cx="3007250" cy="5196975"/>
          </a:xfrm>
          <a:prstGeom prst="rect">
            <a:avLst/>
          </a:prstGeom>
          <a:noFill/>
          <a:ln>
            <a:noFill/>
          </a:ln>
          <a:effectLst>
            <a:outerShdw blurRad="57150" rotWithShape="0" algn="bl" dir="5400000" dist="19050">
              <a:srgbClr val="00B050">
                <a:alpha val="50000"/>
              </a:srgbClr>
            </a:outerShdw>
          </a:effectLst>
        </p:spPr>
      </p:pic>
      <p:sp>
        <p:nvSpPr>
          <p:cNvPr id="338" name="Google Shape;338;g286a8899ec6_0_6"/>
          <p:cNvSpPr txBox="1"/>
          <p:nvPr/>
        </p:nvSpPr>
        <p:spPr>
          <a:xfrm>
            <a:off x="0" y="0"/>
            <a:ext cx="11959800" cy="79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4400">
                <a:solidFill>
                  <a:srgbClr val="C00000"/>
                </a:solidFill>
                <a:latin typeface="Calibri"/>
                <a:ea typeface="Calibri"/>
                <a:cs typeface="Calibri"/>
                <a:sym typeface="Calibri"/>
              </a:rPr>
              <a:t>Dimensions: The Role of Concept Hierarchies</a:t>
            </a:r>
            <a:endParaRPr sz="4400">
              <a:solidFill>
                <a:srgbClr val="C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286a8899ec6_0_27"/>
          <p:cNvSpPr txBox="1"/>
          <p:nvPr/>
        </p:nvSpPr>
        <p:spPr>
          <a:xfrm>
            <a:off x="4798825" y="1955350"/>
            <a:ext cx="73932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800">
                <a:solidFill>
                  <a:srgbClr val="C00000"/>
                </a:solidFill>
                <a:latin typeface="Calibri"/>
                <a:ea typeface="Calibri"/>
                <a:cs typeface="Calibri"/>
                <a:sym typeface="Calibri"/>
              </a:rPr>
              <a:t>Partial order</a:t>
            </a:r>
            <a:r>
              <a:rPr lang="en-US" sz="2800">
                <a:latin typeface="Calibri"/>
                <a:ea typeface="Calibri"/>
                <a:cs typeface="Calibri"/>
                <a:sym typeface="Calibri"/>
              </a:rPr>
              <a:t> concept hierarchy </a:t>
            </a:r>
            <a:r>
              <a:rPr b="1" i="1" lang="en-US" sz="2800">
                <a:solidFill>
                  <a:srgbClr val="C00000"/>
                </a:solidFill>
                <a:latin typeface="Calibri"/>
                <a:ea typeface="Calibri"/>
                <a:cs typeface="Calibri"/>
                <a:sym typeface="Calibri"/>
              </a:rPr>
              <a:t>time </a:t>
            </a:r>
            <a:r>
              <a:rPr lang="en-US" sz="2800">
                <a:latin typeface="Calibri"/>
                <a:ea typeface="Calibri"/>
                <a:cs typeface="Calibri"/>
                <a:sym typeface="Calibri"/>
              </a:rPr>
              <a:t> based on the attributes </a:t>
            </a:r>
            <a:r>
              <a:rPr lang="en-US" sz="2800">
                <a:latin typeface="Calibri"/>
                <a:ea typeface="Calibri"/>
                <a:cs typeface="Calibri"/>
                <a:sym typeface="Calibri"/>
              </a:rPr>
              <a:t>day, week, month, quarter, and year </a:t>
            </a:r>
            <a:endParaRPr sz="2800">
              <a:latin typeface="Calibri"/>
              <a:ea typeface="Calibri"/>
              <a:cs typeface="Calibri"/>
              <a:sym typeface="Calibri"/>
            </a:endParaRPr>
          </a:p>
          <a:p>
            <a:pPr indent="0" lvl="0" marL="0" rtl="0" algn="l">
              <a:spcBef>
                <a:spcPts val="0"/>
              </a:spcBef>
              <a:spcAft>
                <a:spcPts val="0"/>
              </a:spcAft>
              <a:buNone/>
            </a:pPr>
            <a:r>
              <a:rPr b="1" lang="en-US" sz="2800">
                <a:latin typeface="Calibri"/>
                <a:ea typeface="Calibri"/>
                <a:cs typeface="Calibri"/>
                <a:sym typeface="Calibri"/>
              </a:rPr>
              <a:t>“day &lt; {month &lt; quarter; week} &lt; year”</a:t>
            </a:r>
            <a:endParaRPr b="1" sz="2800">
              <a:latin typeface="Calibri"/>
              <a:ea typeface="Calibri"/>
              <a:cs typeface="Calibri"/>
              <a:sym typeface="Calibri"/>
            </a:endParaRPr>
          </a:p>
        </p:txBody>
      </p:sp>
      <p:sp>
        <p:nvSpPr>
          <p:cNvPr id="345" name="Google Shape;345;g286a8899ec6_0_27"/>
          <p:cNvSpPr txBox="1"/>
          <p:nvPr/>
        </p:nvSpPr>
        <p:spPr>
          <a:xfrm>
            <a:off x="0" y="0"/>
            <a:ext cx="11959800" cy="7941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4400">
                <a:solidFill>
                  <a:srgbClr val="C00000"/>
                </a:solidFill>
                <a:latin typeface="Calibri"/>
                <a:ea typeface="Calibri"/>
                <a:cs typeface="Calibri"/>
                <a:sym typeface="Calibri"/>
              </a:rPr>
              <a:t>Dimensions: The Role of Concept Hierarchies</a:t>
            </a:r>
            <a:endParaRPr sz="4400">
              <a:solidFill>
                <a:srgbClr val="C00000"/>
              </a:solidFill>
              <a:latin typeface="Calibri"/>
              <a:ea typeface="Calibri"/>
              <a:cs typeface="Calibri"/>
              <a:sym typeface="Calibri"/>
            </a:endParaRPr>
          </a:p>
        </p:txBody>
      </p:sp>
      <p:pic>
        <p:nvPicPr>
          <p:cNvPr id="346" name="Google Shape;346;g286a8899ec6_0_27"/>
          <p:cNvPicPr preferRelativeResize="0"/>
          <p:nvPr/>
        </p:nvPicPr>
        <p:blipFill>
          <a:blip r:embed="rId3">
            <a:alphaModFix/>
          </a:blip>
          <a:stretch>
            <a:fillRect/>
          </a:stretch>
        </p:blipFill>
        <p:spPr>
          <a:xfrm>
            <a:off x="152400" y="946500"/>
            <a:ext cx="4054185" cy="5058600"/>
          </a:xfrm>
          <a:prstGeom prst="rect">
            <a:avLst/>
          </a:prstGeom>
          <a:noFill/>
          <a:ln>
            <a:noFill/>
          </a:ln>
        </p:spPr>
      </p:pic>
      <p:sp>
        <p:nvSpPr>
          <p:cNvPr id="347" name="Google Shape;347;g286a8899ec6_0_27"/>
          <p:cNvSpPr txBox="1"/>
          <p:nvPr/>
        </p:nvSpPr>
        <p:spPr>
          <a:xfrm>
            <a:off x="4912225" y="4549750"/>
            <a:ext cx="7279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Calibri"/>
                <a:ea typeface="Calibri"/>
                <a:cs typeface="Calibri"/>
                <a:sym typeface="Calibri"/>
              </a:rPr>
              <a:t>A concept hierarchy that is a total or partial order among attributes in a database schema is called a </a:t>
            </a:r>
            <a:r>
              <a:rPr b="1" lang="en-US" sz="2800">
                <a:solidFill>
                  <a:srgbClr val="0000FF"/>
                </a:solidFill>
                <a:latin typeface="Calibri"/>
                <a:ea typeface="Calibri"/>
                <a:cs typeface="Calibri"/>
                <a:sym typeface="Calibri"/>
              </a:rPr>
              <a:t>schema hierarchy</a:t>
            </a:r>
            <a:endParaRPr b="1" sz="2800">
              <a:solidFill>
                <a:srgbClr val="0000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286a8899ec6_0_1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Dimensions: The Role of Concept Hierarchies</a:t>
            </a:r>
            <a:endParaRPr/>
          </a:p>
        </p:txBody>
      </p:sp>
      <p:sp>
        <p:nvSpPr>
          <p:cNvPr id="354" name="Google Shape;354;g286a8899ec6_0_1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Concept hierarchies may also be deﬁned by discretizing or grouping values for a given dimension, resulting in a </a:t>
            </a:r>
            <a:r>
              <a:rPr b="1" lang="en-US">
                <a:solidFill>
                  <a:srgbClr val="00B050"/>
                </a:solidFill>
              </a:rPr>
              <a:t>set-grouping hierarchy</a:t>
            </a:r>
            <a:endParaRPr b="1">
              <a:solidFill>
                <a:srgbClr val="00B050"/>
              </a:solidFill>
            </a:endParaRPr>
          </a:p>
          <a:p>
            <a:pPr indent="-342900" lvl="0" marL="457200" rtl="0" algn="l">
              <a:spcBef>
                <a:spcPts val="0"/>
              </a:spcBef>
              <a:spcAft>
                <a:spcPts val="0"/>
              </a:spcAft>
              <a:buSzPts val="1800"/>
              <a:buChar char="●"/>
            </a:pPr>
            <a:r>
              <a:rPr lang="en-US"/>
              <a:t>A total or partial order can be deﬁned among groups of values.</a:t>
            </a:r>
            <a:endParaRPr/>
          </a:p>
        </p:txBody>
      </p:sp>
      <p:pic>
        <p:nvPicPr>
          <p:cNvPr id="355" name="Google Shape;355;g286a8899ec6_0_14"/>
          <p:cNvPicPr preferRelativeResize="0"/>
          <p:nvPr/>
        </p:nvPicPr>
        <p:blipFill>
          <a:blip r:embed="rId3">
            <a:alphaModFix/>
          </a:blip>
          <a:stretch>
            <a:fillRect/>
          </a:stretch>
        </p:blipFill>
        <p:spPr>
          <a:xfrm>
            <a:off x="113975" y="3077625"/>
            <a:ext cx="8611242" cy="3551775"/>
          </a:xfrm>
          <a:prstGeom prst="rect">
            <a:avLst/>
          </a:prstGeom>
          <a:noFill/>
          <a:ln>
            <a:noFill/>
          </a:ln>
        </p:spPr>
      </p:pic>
      <p:sp>
        <p:nvSpPr>
          <p:cNvPr id="356" name="Google Shape;356;g286a8899ec6_0_14"/>
          <p:cNvSpPr txBox="1"/>
          <p:nvPr/>
        </p:nvSpPr>
        <p:spPr>
          <a:xfrm>
            <a:off x="8725225" y="3534275"/>
            <a:ext cx="34668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latin typeface="Calibri"/>
                <a:ea typeface="Calibri"/>
                <a:cs typeface="Calibri"/>
                <a:sym typeface="Calibri"/>
              </a:rPr>
              <a:t>A</a:t>
            </a:r>
            <a:r>
              <a:rPr lang="en-US" sz="2800">
                <a:latin typeface="Calibri"/>
                <a:ea typeface="Calibri"/>
                <a:cs typeface="Calibri"/>
                <a:sym typeface="Calibri"/>
              </a:rPr>
              <a:t>n interval ($X...$Y] denotes the range from $X (exclusive) to $Y (inclusive). </a:t>
            </a:r>
            <a:endParaRPr sz="28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g286a8899ec6_0_4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Measures: Their Categorization and Computation </a:t>
            </a:r>
            <a:endParaRPr>
              <a:solidFill>
                <a:srgbClr val="C00000"/>
              </a:solidFill>
            </a:endParaRPr>
          </a:p>
        </p:txBody>
      </p:sp>
      <p:sp>
        <p:nvSpPr>
          <p:cNvPr id="363" name="Google Shape;363;g286a8899ec6_0_4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A</a:t>
            </a:r>
            <a:r>
              <a:rPr lang="en-US"/>
              <a:t> multidimensional point in the data cube space can be deﬁned by a set of </a:t>
            </a:r>
            <a:r>
              <a:rPr b="1" lang="en-US">
                <a:solidFill>
                  <a:srgbClr val="C00000"/>
                </a:solidFill>
              </a:rPr>
              <a:t>dimension–value pairs</a:t>
            </a:r>
            <a:r>
              <a:rPr lang="en-US"/>
              <a:t>.</a:t>
            </a:r>
            <a:endParaRPr/>
          </a:p>
          <a:p>
            <a:pPr indent="0" lvl="0" marL="457200" rtl="0" algn="ctr">
              <a:spcBef>
                <a:spcPts val="1600"/>
              </a:spcBef>
              <a:spcAft>
                <a:spcPts val="0"/>
              </a:spcAft>
              <a:buNone/>
            </a:pPr>
            <a:r>
              <a:rPr b="1" lang="en-US"/>
              <a:t>&lt;time =“Q1”, location=“Vancouver”, item=“computer”&gt;</a:t>
            </a:r>
            <a:endParaRPr b="1"/>
          </a:p>
          <a:p>
            <a:pPr indent="-342900" lvl="0" marL="457200" rtl="0" algn="l">
              <a:spcBef>
                <a:spcPts val="1600"/>
              </a:spcBef>
              <a:spcAft>
                <a:spcPts val="0"/>
              </a:spcAft>
              <a:buSzPts val="1800"/>
              <a:buChar char="●"/>
            </a:pPr>
            <a:r>
              <a:rPr lang="en-US"/>
              <a:t>A data cube measure is a numeric function that can be evaluated at each point in the data cube space</a:t>
            </a:r>
            <a:endParaRPr/>
          </a:p>
          <a:p>
            <a:pPr indent="-342900" lvl="0" marL="457200" rtl="0" algn="l">
              <a:spcBef>
                <a:spcPts val="0"/>
              </a:spcBef>
              <a:spcAft>
                <a:spcPts val="0"/>
              </a:spcAft>
              <a:buSzPts val="1800"/>
              <a:buChar char="●"/>
            </a:pPr>
            <a:r>
              <a:rPr lang="en-US"/>
              <a:t>A measure</a:t>
            </a:r>
            <a:r>
              <a:rPr lang="en-US"/>
              <a:t> value is computed for a given point by aggregating the data corresponding to the respective dimension–value pairs deﬁning the given point.</a:t>
            </a:r>
            <a:endParaRPr/>
          </a:p>
          <a:p>
            <a:pPr indent="-342900" lvl="0" marL="457200" rtl="0" algn="l">
              <a:spcBef>
                <a:spcPts val="0"/>
              </a:spcBef>
              <a:spcAft>
                <a:spcPts val="0"/>
              </a:spcAft>
              <a:buSzPts val="1800"/>
              <a:buChar char="●"/>
            </a:pPr>
            <a:r>
              <a:rPr lang="en-US"/>
              <a:t>Measures can be organized into three categories—</a:t>
            </a:r>
            <a:r>
              <a:rPr b="1" lang="en-US">
                <a:solidFill>
                  <a:srgbClr val="0000FF"/>
                </a:solidFill>
              </a:rPr>
              <a:t>distributive, algebraic, and holistic</a:t>
            </a:r>
            <a:r>
              <a:rPr lang="en-US"/>
              <a:t>—based on the kind of aggregate functions used.</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286a8899ec6_0_6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Distributive Measure:</a:t>
            </a:r>
            <a:endParaRPr>
              <a:solidFill>
                <a:srgbClr val="C00000"/>
              </a:solidFill>
            </a:endParaRPr>
          </a:p>
        </p:txBody>
      </p:sp>
      <p:sp>
        <p:nvSpPr>
          <p:cNvPr id="370" name="Google Shape;370;g286a8899ec6_0_6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An aggregate function is distributive if it can be computed in a distributed manner as follows</a:t>
            </a:r>
            <a:endParaRPr/>
          </a:p>
          <a:p>
            <a:pPr indent="-342900" lvl="0" marL="457200" rtl="0" algn="l">
              <a:spcBef>
                <a:spcPts val="0"/>
              </a:spcBef>
              <a:spcAft>
                <a:spcPts val="0"/>
              </a:spcAft>
              <a:buSzPts val="1800"/>
              <a:buChar char="●"/>
            </a:pPr>
            <a:r>
              <a:rPr lang="en-US"/>
              <a:t>The data are partitioned into n sets. We apply the function to each partition, resulting in n aggregate values. </a:t>
            </a:r>
            <a:endParaRPr/>
          </a:p>
          <a:p>
            <a:pPr indent="-342900" lvl="0" marL="457200" rtl="0" algn="l">
              <a:spcBef>
                <a:spcPts val="0"/>
              </a:spcBef>
              <a:spcAft>
                <a:spcPts val="0"/>
              </a:spcAft>
              <a:buSzPts val="1800"/>
              <a:buChar char="●"/>
            </a:pPr>
            <a:r>
              <a:rPr lang="en-US"/>
              <a:t>If the result derived by applying  the function to the n aggregate values is the same as that derived by applying the function to the entire data set (without partitioning), the function can be computed in a distributed manner.</a:t>
            </a:r>
            <a:endParaRPr/>
          </a:p>
          <a:p>
            <a:pPr indent="-342900" lvl="0" marL="457200" rtl="0" algn="l">
              <a:spcBef>
                <a:spcPts val="0"/>
              </a:spcBef>
              <a:spcAft>
                <a:spcPts val="0"/>
              </a:spcAft>
              <a:buSzPts val="1800"/>
              <a:buChar char="●"/>
            </a:pPr>
            <a:r>
              <a:rPr lang="en-US"/>
              <a:t>Sum(),  count(), min(), and max() are distributive aggregate functions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286a8899ec6_0_7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Algebraic Measure:</a:t>
            </a:r>
            <a:endParaRPr>
              <a:solidFill>
                <a:srgbClr val="C00000"/>
              </a:solidFill>
            </a:endParaRPr>
          </a:p>
        </p:txBody>
      </p:sp>
      <p:sp>
        <p:nvSpPr>
          <p:cNvPr id="377" name="Google Shape;377;g286a8899ec6_0_7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An aggregate function is algebraic if it can be computed by an algebraic function with M arguments (where M is a bounded positive integer), each of which is obtained by applying a distributive aggregate function.</a:t>
            </a:r>
            <a:endParaRPr/>
          </a:p>
          <a:p>
            <a:pPr indent="-342900" lvl="0" marL="457200" rtl="0" algn="l">
              <a:spcBef>
                <a:spcPts val="0"/>
              </a:spcBef>
              <a:spcAft>
                <a:spcPts val="0"/>
              </a:spcAft>
              <a:buSzPts val="1800"/>
              <a:buChar char="●"/>
            </a:pPr>
            <a:r>
              <a:rPr lang="en-US"/>
              <a:t>Ex: avg() can be computed by sum()/count(), where both sum() and count() are distributive aggregate functions. </a:t>
            </a:r>
            <a:endParaRPr/>
          </a:p>
          <a:p>
            <a:pPr indent="-342900" lvl="0" marL="457200" rtl="0" algn="l">
              <a:spcBef>
                <a:spcPts val="0"/>
              </a:spcBef>
              <a:spcAft>
                <a:spcPts val="0"/>
              </a:spcAft>
              <a:buSzPts val="1800"/>
              <a:buChar char="●"/>
            </a:pPr>
            <a:r>
              <a:rPr lang="en-US"/>
              <a:t>Similarly, it can be shown that min N() and max N() (which ﬁnd the N minimum and N maximum values, respectively, in a given set) and standard deviation() are algebraic aggregate functions.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86a8899ec6_0_7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Holistic Measures:</a:t>
            </a:r>
            <a:endParaRPr>
              <a:solidFill>
                <a:srgbClr val="C00000"/>
              </a:solidFill>
            </a:endParaRPr>
          </a:p>
        </p:txBody>
      </p:sp>
      <p:sp>
        <p:nvSpPr>
          <p:cNvPr id="384" name="Google Shape;384;g286a8899ec6_0_79"/>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An aggregate function is holistic if there is no constant bound on the storage size needed to describe a sub aggregate. </a:t>
            </a:r>
            <a:endParaRPr/>
          </a:p>
          <a:p>
            <a:pPr indent="-342900" lvl="0" marL="457200" rtl="0" algn="l">
              <a:spcBef>
                <a:spcPts val="0"/>
              </a:spcBef>
              <a:spcAft>
                <a:spcPts val="0"/>
              </a:spcAft>
              <a:buSzPts val="1800"/>
              <a:buChar char="●"/>
            </a:pPr>
            <a:r>
              <a:rPr lang="en-US"/>
              <a:t>Common examples of holistic functions include median(), mode(), and rank().</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286a8899ec6_0_8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Typical OLAP Operations </a:t>
            </a:r>
            <a:endParaRPr>
              <a:solidFill>
                <a:srgbClr val="C00000"/>
              </a:solidFill>
            </a:endParaRPr>
          </a:p>
        </p:txBody>
      </p:sp>
      <p:sp>
        <p:nvSpPr>
          <p:cNvPr id="391" name="Google Shape;391;g286a8899ec6_0_86"/>
          <p:cNvSpPr txBox="1"/>
          <p:nvPr>
            <p:ph idx="1" type="body"/>
          </p:nvPr>
        </p:nvSpPr>
        <p:spPr>
          <a:xfrm>
            <a:off x="0" y="1825625"/>
            <a:ext cx="8995500" cy="5032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000FF"/>
                </a:solidFill>
              </a:rPr>
              <a:t>Roll-up (Drill-up):</a:t>
            </a:r>
            <a:r>
              <a:rPr lang="en-US"/>
              <a:t> The roll-up operation performs aggregation on a data cube, either by climbing up a concept hierarchy for a dimension or by dimension reduction. </a:t>
            </a:r>
            <a:endParaRPr/>
          </a:p>
          <a:p>
            <a:pPr indent="0" lvl="0" marL="0" rtl="0" algn="l">
              <a:spcBef>
                <a:spcPts val="1600"/>
              </a:spcBef>
              <a:spcAft>
                <a:spcPts val="0"/>
              </a:spcAft>
              <a:buNone/>
            </a:pPr>
            <a:r>
              <a:rPr lang="en-US"/>
              <a:t>The hierarchy was deﬁned as the </a:t>
            </a:r>
            <a:r>
              <a:rPr b="1" lang="en-US"/>
              <a:t>total order</a:t>
            </a:r>
            <a:r>
              <a:rPr lang="en-US"/>
              <a:t> </a:t>
            </a:r>
            <a:endParaRPr/>
          </a:p>
          <a:p>
            <a:pPr indent="0" lvl="0" marL="0" rtl="0" algn="ctr">
              <a:spcBef>
                <a:spcPts val="1600"/>
              </a:spcBef>
              <a:spcAft>
                <a:spcPts val="0"/>
              </a:spcAft>
              <a:buNone/>
            </a:pPr>
            <a:r>
              <a:rPr b="1" lang="en-US"/>
              <a:t>“street &lt; city &lt; province or state &lt; country.”</a:t>
            </a:r>
            <a:endParaRPr b="1"/>
          </a:p>
          <a:p>
            <a:pPr indent="0" lvl="0" marL="0" rtl="0" algn="l">
              <a:spcBef>
                <a:spcPts val="1600"/>
              </a:spcBef>
              <a:spcAft>
                <a:spcPts val="0"/>
              </a:spcAft>
              <a:buNone/>
            </a:pPr>
            <a:r>
              <a:rPr lang="en-US"/>
              <a:t>The roll-up operation shown aggregates the data by ascending the location hierarchy from the level of city to the level of country.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392" name="Google Shape;392;g286a8899ec6_0_86"/>
          <p:cNvPicPr preferRelativeResize="0"/>
          <p:nvPr/>
        </p:nvPicPr>
        <p:blipFill>
          <a:blip r:embed="rId3">
            <a:alphaModFix/>
          </a:blip>
          <a:stretch>
            <a:fillRect/>
          </a:stretch>
        </p:blipFill>
        <p:spPr>
          <a:xfrm>
            <a:off x="9032150" y="3904853"/>
            <a:ext cx="3012950" cy="2953150"/>
          </a:xfrm>
          <a:prstGeom prst="rect">
            <a:avLst/>
          </a:prstGeom>
          <a:noFill/>
          <a:ln>
            <a:noFill/>
          </a:ln>
        </p:spPr>
      </p:pic>
      <p:pic>
        <p:nvPicPr>
          <p:cNvPr id="393" name="Google Shape;393;g286a8899ec6_0_86"/>
          <p:cNvPicPr preferRelativeResize="0"/>
          <p:nvPr/>
        </p:nvPicPr>
        <p:blipFill>
          <a:blip r:embed="rId4">
            <a:alphaModFix/>
          </a:blip>
          <a:stretch>
            <a:fillRect/>
          </a:stretch>
        </p:blipFill>
        <p:spPr>
          <a:xfrm>
            <a:off x="8995575" y="79750"/>
            <a:ext cx="3086100" cy="36766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286a8899ec6_0_9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Typical OLAP Operations </a:t>
            </a:r>
            <a:endParaRPr/>
          </a:p>
        </p:txBody>
      </p:sp>
      <p:sp>
        <p:nvSpPr>
          <p:cNvPr id="400" name="Google Shape;400;g286a8899ec6_0_97"/>
          <p:cNvSpPr txBox="1"/>
          <p:nvPr>
            <p:ph idx="1" type="body"/>
          </p:nvPr>
        </p:nvSpPr>
        <p:spPr>
          <a:xfrm>
            <a:off x="0" y="1825625"/>
            <a:ext cx="81807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000FF"/>
                </a:solidFill>
              </a:rPr>
              <a:t>Drill-down:</a:t>
            </a:r>
            <a:r>
              <a:rPr lang="en-US"/>
              <a:t> It navigates from less detailed data to more detailed data. </a:t>
            </a:r>
            <a:endParaRPr/>
          </a:p>
          <a:p>
            <a:pPr indent="0" lvl="0" marL="0" rtl="0" algn="l">
              <a:spcBef>
                <a:spcPts val="1600"/>
              </a:spcBef>
              <a:spcAft>
                <a:spcPts val="0"/>
              </a:spcAft>
              <a:buNone/>
            </a:pPr>
            <a:r>
              <a:rPr lang="en-US"/>
              <a:t>Drill-down can be realized by either stepping down a concept hierarchy for a dimension or introducing additional dimensions.</a:t>
            </a:r>
            <a:endParaRPr/>
          </a:p>
          <a:p>
            <a:pPr indent="0" lvl="0" marL="0" rtl="0" algn="l">
              <a:spcBef>
                <a:spcPts val="1600"/>
              </a:spcBef>
              <a:spcAft>
                <a:spcPts val="0"/>
              </a:spcAft>
              <a:buNone/>
            </a:pPr>
            <a:r>
              <a:rPr lang="en-US"/>
              <a:t>Concept hierarchy for time deﬁned as </a:t>
            </a:r>
            <a:endParaRPr/>
          </a:p>
          <a:p>
            <a:pPr indent="457200" lvl="0" marL="0" rtl="0" algn="l">
              <a:spcBef>
                <a:spcPts val="1600"/>
              </a:spcBef>
              <a:spcAft>
                <a:spcPts val="0"/>
              </a:spcAft>
              <a:buNone/>
            </a:pPr>
            <a:r>
              <a:rPr b="1" lang="en-US"/>
              <a:t>“day &lt; month &lt; quarter &lt; year”</a:t>
            </a:r>
            <a:endParaRPr b="1"/>
          </a:p>
          <a:p>
            <a:pPr indent="0" lvl="0" marL="0" rtl="0" algn="l">
              <a:spcBef>
                <a:spcPts val="1600"/>
              </a:spcBef>
              <a:spcAft>
                <a:spcPts val="1600"/>
              </a:spcAft>
              <a:buNone/>
            </a:pPr>
            <a:r>
              <a:rPr lang="en-US"/>
              <a:t>Drill-down occurs by descending the time hierarchy from the level of quarter to the more detailed level of month.</a:t>
            </a:r>
            <a:endParaRPr/>
          </a:p>
        </p:txBody>
      </p:sp>
      <p:pic>
        <p:nvPicPr>
          <p:cNvPr id="401" name="Google Shape;401;g286a8899ec6_0_97"/>
          <p:cNvPicPr preferRelativeResize="0"/>
          <p:nvPr/>
        </p:nvPicPr>
        <p:blipFill>
          <a:blip r:embed="rId3">
            <a:alphaModFix/>
          </a:blip>
          <a:stretch>
            <a:fillRect/>
          </a:stretch>
        </p:blipFill>
        <p:spPr>
          <a:xfrm>
            <a:off x="8180700" y="110628"/>
            <a:ext cx="3012950" cy="2953150"/>
          </a:xfrm>
          <a:prstGeom prst="rect">
            <a:avLst/>
          </a:prstGeom>
          <a:noFill/>
          <a:ln>
            <a:noFill/>
          </a:ln>
        </p:spPr>
      </p:pic>
      <p:pic>
        <p:nvPicPr>
          <p:cNvPr id="402" name="Google Shape;402;g286a8899ec6_0_97"/>
          <p:cNvPicPr preferRelativeResize="0"/>
          <p:nvPr/>
        </p:nvPicPr>
        <p:blipFill>
          <a:blip r:embed="rId4">
            <a:alphaModFix/>
          </a:blip>
          <a:stretch>
            <a:fillRect/>
          </a:stretch>
        </p:blipFill>
        <p:spPr>
          <a:xfrm>
            <a:off x="9585651" y="2716299"/>
            <a:ext cx="2606350" cy="41327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g21a5e9410a221907_10"/>
          <p:cNvSpPr txBox="1"/>
          <p:nvPr>
            <p:ph type="title"/>
          </p:nvPr>
        </p:nvSpPr>
        <p:spPr>
          <a:xfrm>
            <a:off x="0" y="365125"/>
            <a:ext cx="113538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Typical OLAP Operations </a:t>
            </a:r>
            <a:endParaRPr/>
          </a:p>
        </p:txBody>
      </p:sp>
      <p:sp>
        <p:nvSpPr>
          <p:cNvPr id="409" name="Google Shape;409;g21a5e9410a221907_10"/>
          <p:cNvSpPr txBox="1"/>
          <p:nvPr>
            <p:ph idx="1" type="body"/>
          </p:nvPr>
        </p:nvSpPr>
        <p:spPr>
          <a:xfrm>
            <a:off x="0" y="1825625"/>
            <a:ext cx="81807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000FF"/>
                </a:solidFill>
              </a:rPr>
              <a:t>Slice and Dice</a:t>
            </a:r>
            <a:r>
              <a:rPr b="1" lang="en-US">
                <a:solidFill>
                  <a:srgbClr val="0000FF"/>
                </a:solidFill>
              </a:rPr>
              <a:t>:</a:t>
            </a:r>
            <a:r>
              <a:rPr lang="en-US"/>
              <a:t> </a:t>
            </a:r>
            <a:endParaRPr/>
          </a:p>
          <a:p>
            <a:pPr indent="0" lvl="0" marL="0" rtl="0" algn="l">
              <a:spcBef>
                <a:spcPts val="1600"/>
              </a:spcBef>
              <a:spcAft>
                <a:spcPts val="0"/>
              </a:spcAft>
              <a:buNone/>
            </a:pPr>
            <a:r>
              <a:rPr lang="en-US"/>
              <a:t>The </a:t>
            </a:r>
            <a:r>
              <a:rPr b="1" lang="en-US"/>
              <a:t>slice</a:t>
            </a:r>
            <a:r>
              <a:rPr lang="en-US"/>
              <a:t> operation performs a selection on one dimension of the given cube, resulting in a subcube.</a:t>
            </a:r>
            <a:endParaRPr/>
          </a:p>
          <a:p>
            <a:pPr indent="0" lvl="0" marL="0" rtl="0" algn="l">
              <a:spcBef>
                <a:spcPts val="1600"/>
              </a:spcBef>
              <a:spcAft>
                <a:spcPts val="0"/>
              </a:spcAft>
              <a:buNone/>
            </a:pPr>
            <a:r>
              <a:rPr lang="en-US"/>
              <a:t>Ex:  the sales data are selected from the central cube for the dimension time using the criterion time=“Q1.” </a:t>
            </a:r>
            <a:endParaRPr/>
          </a:p>
          <a:p>
            <a:pPr indent="0" lvl="0" marL="0" rtl="0" algn="l">
              <a:spcBef>
                <a:spcPts val="1600"/>
              </a:spcBef>
              <a:spcAft>
                <a:spcPts val="0"/>
              </a:spcAft>
              <a:buNone/>
            </a:pPr>
            <a:r>
              <a:rPr lang="en-US"/>
              <a:t>The </a:t>
            </a:r>
            <a:r>
              <a:rPr b="1" lang="en-US"/>
              <a:t>dice</a:t>
            </a:r>
            <a:r>
              <a:rPr lang="en-US"/>
              <a:t> operation deﬁnes a subcube by performing a selection on two or more dimensions.</a:t>
            </a:r>
            <a:endParaRPr/>
          </a:p>
          <a:p>
            <a:pPr indent="0" lvl="0" marL="0" rtl="0" algn="l">
              <a:spcBef>
                <a:spcPts val="1600"/>
              </a:spcBef>
              <a:spcAft>
                <a:spcPts val="1600"/>
              </a:spcAft>
              <a:buNone/>
            </a:pPr>
            <a:r>
              <a:rPr lang="en-US"/>
              <a:t>Ex: Involve three dimensions: (location=“Toronto” or “Vancouver”) and (time=“Q1” or “Q2”) and (item=“home entertainment” or “computer”).</a:t>
            </a:r>
            <a:endParaRPr/>
          </a:p>
        </p:txBody>
      </p:sp>
      <p:pic>
        <p:nvPicPr>
          <p:cNvPr id="410" name="Google Shape;410;g21a5e9410a221907_10"/>
          <p:cNvPicPr preferRelativeResize="0"/>
          <p:nvPr/>
        </p:nvPicPr>
        <p:blipFill>
          <a:blip r:embed="rId3">
            <a:alphaModFix/>
          </a:blip>
          <a:stretch>
            <a:fillRect/>
          </a:stretch>
        </p:blipFill>
        <p:spPr>
          <a:xfrm>
            <a:off x="9257875" y="1631728"/>
            <a:ext cx="3012950" cy="2953150"/>
          </a:xfrm>
          <a:prstGeom prst="rect">
            <a:avLst/>
          </a:prstGeom>
          <a:noFill/>
          <a:ln>
            <a:noFill/>
          </a:ln>
        </p:spPr>
      </p:pic>
      <p:pic>
        <p:nvPicPr>
          <p:cNvPr id="411" name="Google Shape;411;g21a5e9410a221907_10"/>
          <p:cNvPicPr preferRelativeResize="0"/>
          <p:nvPr/>
        </p:nvPicPr>
        <p:blipFill>
          <a:blip r:embed="rId4">
            <a:alphaModFix/>
          </a:blip>
          <a:stretch>
            <a:fillRect/>
          </a:stretch>
        </p:blipFill>
        <p:spPr>
          <a:xfrm>
            <a:off x="7781300" y="4219999"/>
            <a:ext cx="3012950" cy="2638005"/>
          </a:xfrm>
          <a:prstGeom prst="rect">
            <a:avLst/>
          </a:prstGeom>
          <a:noFill/>
          <a:ln>
            <a:noFill/>
          </a:ln>
        </p:spPr>
      </p:pic>
      <p:pic>
        <p:nvPicPr>
          <p:cNvPr id="412" name="Google Shape;412;g21a5e9410a221907_10"/>
          <p:cNvPicPr preferRelativeResize="0"/>
          <p:nvPr/>
        </p:nvPicPr>
        <p:blipFill>
          <a:blip r:embed="rId5">
            <a:alphaModFix/>
          </a:blip>
          <a:stretch>
            <a:fillRect/>
          </a:stretch>
        </p:blipFill>
        <p:spPr>
          <a:xfrm>
            <a:off x="5737500" y="26799"/>
            <a:ext cx="5057775" cy="24264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g21a5e9410a221907_2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rgbClr val="C00000"/>
                </a:solidFill>
              </a:rPr>
              <a:t>Typical OLAP Operations </a:t>
            </a:r>
            <a:endParaRPr/>
          </a:p>
        </p:txBody>
      </p:sp>
      <p:sp>
        <p:nvSpPr>
          <p:cNvPr id="419" name="Google Shape;419;g21a5e9410a221907_24"/>
          <p:cNvSpPr txBox="1"/>
          <p:nvPr>
            <p:ph idx="1" type="body"/>
          </p:nvPr>
        </p:nvSpPr>
        <p:spPr>
          <a:xfrm>
            <a:off x="0" y="1825625"/>
            <a:ext cx="8322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a:solidFill>
                  <a:srgbClr val="0000FF"/>
                </a:solidFill>
              </a:rPr>
              <a:t>Pivot(rotate): </a:t>
            </a:r>
            <a:endParaRPr b="1">
              <a:solidFill>
                <a:srgbClr val="0000FF"/>
              </a:solidFill>
            </a:endParaRPr>
          </a:p>
          <a:p>
            <a:pPr indent="0" lvl="0" marL="0" rtl="0" algn="l">
              <a:spcBef>
                <a:spcPts val="1600"/>
              </a:spcBef>
              <a:spcAft>
                <a:spcPts val="0"/>
              </a:spcAft>
              <a:buNone/>
            </a:pPr>
            <a:r>
              <a:rPr lang="en-US"/>
              <a:t>A visualization operation that rotates the data axes in view to provide an alternative data presentation. </a:t>
            </a:r>
            <a:endParaRPr/>
          </a:p>
          <a:p>
            <a:pPr indent="0" lvl="0" marL="0" rtl="0" algn="l">
              <a:spcBef>
                <a:spcPts val="1600"/>
              </a:spcBef>
              <a:spcAft>
                <a:spcPts val="0"/>
              </a:spcAft>
              <a:buNone/>
            </a:pPr>
            <a:r>
              <a:rPr lang="en-US"/>
              <a:t>Ex: the item and location axes in a 2-D slice are rotated</a:t>
            </a:r>
            <a:endParaRPr/>
          </a:p>
          <a:p>
            <a:pPr indent="0" lvl="0" marL="0" rtl="0" algn="l">
              <a:spcBef>
                <a:spcPts val="1600"/>
              </a:spcBef>
              <a:spcAft>
                <a:spcPts val="1600"/>
              </a:spcAft>
              <a:buNone/>
            </a:pPr>
            <a:r>
              <a:rPr lang="en-US"/>
              <a:t>Other examples include rotating the axes in a 3-D cube, or transforming a 3-D cube into a series of 2-D planes. </a:t>
            </a:r>
            <a:endParaRPr/>
          </a:p>
        </p:txBody>
      </p:sp>
      <p:pic>
        <p:nvPicPr>
          <p:cNvPr id="420" name="Google Shape;420;g21a5e9410a221907_24"/>
          <p:cNvPicPr preferRelativeResize="0"/>
          <p:nvPr/>
        </p:nvPicPr>
        <p:blipFill>
          <a:blip r:embed="rId3">
            <a:alphaModFix/>
          </a:blip>
          <a:stretch>
            <a:fillRect/>
          </a:stretch>
        </p:blipFill>
        <p:spPr>
          <a:xfrm>
            <a:off x="8322600" y="0"/>
            <a:ext cx="3869400" cy="67056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g21a5e9410a221907_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427" name="Google Shape;427;g21a5e9410a221907_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2023-09-05T02:28:40Z</dcterms:created>
  <dc:creator>Siva</dc:creator>
</cp:coreProperties>
</file>