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3" r:id="rId21"/>
    <p:sldId id="28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b="1" dirty="0" smtClean="0">
                <a:solidFill>
                  <a:srgbClr val="C00000"/>
                </a:solidFill>
                <a:latin typeface="Baskerville Old Face" pitchFamily="18" charset="0"/>
              </a:rPr>
              <a:t>Outlier Detection</a:t>
            </a:r>
            <a:endParaRPr lang="en-US" sz="8000" b="1" dirty="0">
              <a:solidFill>
                <a:srgbClr val="C00000"/>
              </a:solidFill>
              <a:latin typeface="Baskerville Old Face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57800" y="4267200"/>
            <a:ext cx="3200400" cy="1752600"/>
          </a:xfrm>
        </p:spPr>
        <p:txBody>
          <a:bodyPr/>
          <a:lstStyle/>
          <a:p>
            <a:pPr algn="l"/>
            <a:r>
              <a:rPr lang="en-US" sz="2400" b="1" dirty="0" smtClean="0">
                <a:solidFill>
                  <a:srgbClr val="00B050"/>
                </a:solidFill>
              </a:rPr>
              <a:t>By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en-US" b="1" dirty="0" smtClean="0">
                <a:solidFill>
                  <a:srgbClr val="00B0F0"/>
                </a:solidFill>
              </a:rPr>
              <a:t>R. Siva </a:t>
            </a:r>
            <a:r>
              <a:rPr lang="en-US" b="1" dirty="0" err="1" smtClean="0">
                <a:solidFill>
                  <a:srgbClr val="00B0F0"/>
                </a:solidFill>
              </a:rPr>
              <a:t>Narayana</a:t>
            </a:r>
            <a:endParaRPr lang="en-US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386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Credit </a:t>
            </a:r>
            <a:r>
              <a:rPr lang="en-US" dirty="0">
                <a:solidFill>
                  <a:srgbClr val="FF0000"/>
                </a:solidFill>
              </a:rPr>
              <a:t>C</a:t>
            </a:r>
            <a:r>
              <a:rPr lang="en-US" dirty="0" smtClean="0">
                <a:solidFill>
                  <a:srgbClr val="FF0000"/>
                </a:solidFill>
              </a:rPr>
              <a:t>ard Fraud Detection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To protect </a:t>
            </a:r>
            <a:r>
              <a:rPr lang="en-US" dirty="0"/>
              <a:t>customers from credit card fraud</a:t>
            </a:r>
            <a:r>
              <a:rPr lang="en-US" dirty="0" smtClean="0"/>
              <a:t>, companies pay </a:t>
            </a:r>
            <a:r>
              <a:rPr lang="en-US" dirty="0"/>
              <a:t>special attention to card usages that are rather different from typical cases. </a:t>
            </a:r>
            <a:endParaRPr lang="en-US" dirty="0" smtClean="0"/>
          </a:p>
          <a:p>
            <a:r>
              <a:rPr lang="en-US" dirty="0" smtClean="0"/>
              <a:t>If </a:t>
            </a:r>
            <a:r>
              <a:rPr lang="en-US" dirty="0"/>
              <a:t>a purchase amount is much bigger than usual </a:t>
            </a:r>
            <a:r>
              <a:rPr lang="en-US" dirty="0" smtClean="0"/>
              <a:t>amount for </a:t>
            </a:r>
            <a:r>
              <a:rPr lang="en-US" dirty="0"/>
              <a:t>a card </a:t>
            </a:r>
            <a:r>
              <a:rPr lang="en-US" dirty="0" smtClean="0"/>
              <a:t>owner</a:t>
            </a:r>
          </a:p>
          <a:p>
            <a:r>
              <a:rPr lang="en-US" dirty="0" smtClean="0"/>
              <a:t>If </a:t>
            </a:r>
            <a:r>
              <a:rPr lang="en-US" dirty="0"/>
              <a:t>the purchase occurs far from the owner’s resident </a:t>
            </a:r>
            <a:r>
              <a:rPr lang="en-US" dirty="0" smtClean="0"/>
              <a:t>city</a:t>
            </a:r>
          </a:p>
          <a:p>
            <a:r>
              <a:rPr lang="en-US" dirty="0" smtClean="0"/>
              <a:t>Then </a:t>
            </a:r>
            <a:r>
              <a:rPr lang="en-US" dirty="0"/>
              <a:t>the purchase is suspicious. </a:t>
            </a:r>
            <a:endParaRPr lang="en-US" dirty="0" smtClean="0"/>
          </a:p>
          <a:p>
            <a:r>
              <a:rPr lang="en-US" dirty="0" smtClean="0"/>
              <a:t>Transaction auditor want </a:t>
            </a:r>
            <a:r>
              <a:rPr lang="en-US" dirty="0"/>
              <a:t>to detect such transactions as soon as they occur and contact the card owner for veriﬁcation.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39123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Credit Card Fraud Detection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Which situations fraud will occur?</a:t>
            </a:r>
          </a:p>
          <a:p>
            <a:r>
              <a:rPr lang="en-US" dirty="0" smtClean="0"/>
              <a:t>If </a:t>
            </a:r>
            <a:r>
              <a:rPr lang="en-US" dirty="0"/>
              <a:t>a credit card is stolen, its transaction pattern usually changes </a:t>
            </a:r>
            <a:r>
              <a:rPr lang="en-US" dirty="0" smtClean="0"/>
              <a:t>dramatically</a:t>
            </a:r>
          </a:p>
          <a:p>
            <a:r>
              <a:rPr lang="en-US" dirty="0" smtClean="0"/>
              <a:t>The </a:t>
            </a:r>
            <a:r>
              <a:rPr lang="en-US" dirty="0"/>
              <a:t>locations of purchases and the items purchased are often very different from those of the authentic card owner and </a:t>
            </a:r>
            <a:r>
              <a:rPr lang="en-US" dirty="0" smtClean="0"/>
              <a:t>other customers.</a:t>
            </a:r>
          </a:p>
          <a:p>
            <a:r>
              <a:rPr lang="en-US" dirty="0"/>
              <a:t>An </a:t>
            </a:r>
            <a:r>
              <a:rPr lang="en-US" dirty="0" smtClean="0"/>
              <a:t>essential idea behind credit card fraud detection is to identify those </a:t>
            </a:r>
            <a:r>
              <a:rPr lang="en-US" dirty="0"/>
              <a:t>transactions that are very different from the norm. </a:t>
            </a:r>
          </a:p>
        </p:txBody>
      </p:sp>
    </p:spTree>
    <p:extLst>
      <p:ext uri="{BB962C8B-B14F-4D97-AF65-F5344CB8AC3E}">
        <p14:creationId xmlns:p14="http://schemas.microsoft.com/office/powerpoint/2010/main" val="2963318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</a:rPr>
              <a:t>Outlier Detection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Outlier detection </a:t>
            </a:r>
            <a:r>
              <a:rPr lang="en-US" dirty="0" smtClean="0"/>
              <a:t>is </a:t>
            </a:r>
            <a:r>
              <a:rPr lang="en-US" dirty="0"/>
              <a:t>the process of ﬁnding data objects with behaviors that are very different from expectation. </a:t>
            </a:r>
            <a:endParaRPr lang="en-US" dirty="0" smtClean="0"/>
          </a:p>
          <a:p>
            <a:r>
              <a:rPr lang="en-US" dirty="0" smtClean="0"/>
              <a:t>Such </a:t>
            </a:r>
            <a:r>
              <a:rPr lang="en-US" dirty="0"/>
              <a:t>objects are called outliers or anomalies. </a:t>
            </a:r>
            <a:endParaRPr lang="en-US" dirty="0" smtClean="0"/>
          </a:p>
          <a:p>
            <a:r>
              <a:rPr lang="en-US" dirty="0" smtClean="0"/>
              <a:t>Outlier </a:t>
            </a:r>
            <a:r>
              <a:rPr lang="en-US" dirty="0"/>
              <a:t>detection is important in many applications in addition to fraud detection such as medical care, public safety and security, industry </a:t>
            </a:r>
            <a:r>
              <a:rPr lang="en-US" dirty="0" smtClean="0"/>
              <a:t>damage detection, image processing, sensor/video network surveillance, and intrusion detection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9450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Clustering </a:t>
            </a:r>
            <a:r>
              <a:rPr lang="en-US" dirty="0" err="1" smtClean="0">
                <a:solidFill>
                  <a:srgbClr val="0070C0"/>
                </a:solidFill>
              </a:rPr>
              <a:t>vs</a:t>
            </a:r>
            <a:r>
              <a:rPr lang="en-US" dirty="0" smtClean="0">
                <a:solidFill>
                  <a:srgbClr val="0070C0"/>
                </a:solidFill>
              </a:rPr>
              <a:t> Outlier Detection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Outlier detection and clustering analysis are two highly related tasks. </a:t>
            </a:r>
          </a:p>
          <a:p>
            <a:r>
              <a:rPr lang="en-US" dirty="0" smtClean="0"/>
              <a:t>Clustering ﬁnds </a:t>
            </a:r>
            <a:r>
              <a:rPr lang="en-US" dirty="0"/>
              <a:t>the majority patterns in a data set and organizes the data </a:t>
            </a:r>
            <a:r>
              <a:rPr lang="en-US" dirty="0" smtClean="0"/>
              <a:t>accordingly</a:t>
            </a:r>
          </a:p>
          <a:p>
            <a:r>
              <a:rPr lang="en-US" dirty="0" smtClean="0"/>
              <a:t>Outlier </a:t>
            </a:r>
            <a:r>
              <a:rPr lang="en-US" dirty="0"/>
              <a:t>detection tries to capture those exceptional cases that deviate substantially from the majority patterns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2592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2"/>
                </a:solidFill>
              </a:rPr>
              <a:t>Outliers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627418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An outlier </a:t>
            </a:r>
            <a:r>
              <a:rPr lang="en-US" dirty="0"/>
              <a:t>is a data object that deviates signiﬁcantly from the rest of the objects, as if it were generated by a different </a:t>
            </a:r>
            <a:r>
              <a:rPr lang="en-US" dirty="0" smtClean="0"/>
              <a:t>mechanism mostly  </a:t>
            </a:r>
            <a:r>
              <a:rPr lang="en-US" dirty="0"/>
              <a:t>Gaussian </a:t>
            </a:r>
            <a:r>
              <a:rPr lang="en-US" dirty="0" smtClean="0"/>
              <a:t>distribution.</a:t>
            </a:r>
          </a:p>
          <a:p>
            <a:r>
              <a:rPr lang="en-US" dirty="0" smtClean="0"/>
              <a:t>We </a:t>
            </a:r>
            <a:r>
              <a:rPr lang="en-US" dirty="0"/>
              <a:t>may </a:t>
            </a:r>
            <a:r>
              <a:rPr lang="en-US" dirty="0" smtClean="0"/>
              <a:t>refer to data objects that are not outliers as “normal” or expected data. </a:t>
            </a:r>
          </a:p>
          <a:p>
            <a:r>
              <a:rPr lang="en-US" dirty="0" smtClean="0"/>
              <a:t>Similarly, we may </a:t>
            </a:r>
            <a:r>
              <a:rPr lang="en-US" dirty="0"/>
              <a:t>refer to outliers as “abnormal” data.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668" y="2057400"/>
            <a:ext cx="3154532" cy="31242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6326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Outliers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vs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Noise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Noise </a:t>
            </a:r>
            <a:r>
              <a:rPr lang="en-US" dirty="0"/>
              <a:t>is a random error or variance in a measured variable.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general, noise is not interesting in data analysis, including outlier detection. For example, in credit card fraud detection, a customer’s purchase behavior can be modeled as a random variable. 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/>
              <a:t>customer may generate some “noise transactions” that may seem like “random errors” or “variance,” such as by buying a bigger lunch one day, or having one more cup of coffee than usual. </a:t>
            </a:r>
            <a:endParaRPr lang="en-US" dirty="0" smtClean="0"/>
          </a:p>
          <a:p>
            <a:r>
              <a:rPr lang="en-US" dirty="0" smtClean="0"/>
              <a:t>Such </a:t>
            </a:r>
            <a:r>
              <a:rPr lang="en-US" dirty="0"/>
              <a:t>transactions should not be treated as outliers; otherwise, the credit card company would incur heavy costs from verifying that many transactions.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company may also lose customers by bothering them with multiple false alarms. </a:t>
            </a:r>
            <a:endParaRPr lang="en-US" dirty="0" smtClean="0"/>
          </a:p>
          <a:p>
            <a:r>
              <a:rPr lang="en-US" dirty="0" smtClean="0"/>
              <a:t>Noise </a:t>
            </a:r>
            <a:r>
              <a:rPr lang="en-US" dirty="0"/>
              <a:t>should be removed before outlier detection. </a:t>
            </a:r>
          </a:p>
        </p:txBody>
      </p:sp>
    </p:spTree>
    <p:extLst>
      <p:ext uri="{BB962C8B-B14F-4D97-AF65-F5344CB8AC3E}">
        <p14:creationId xmlns:p14="http://schemas.microsoft.com/office/powerpoint/2010/main" val="1285678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Outliers are interesting because they are suspected of not being generated by the same </a:t>
            </a:r>
            <a:r>
              <a:rPr lang="en-US" dirty="0"/>
              <a:t>mechanisms as the rest of the data. </a:t>
            </a:r>
            <a:endParaRPr lang="en-US" dirty="0" smtClean="0"/>
          </a:p>
          <a:p>
            <a:r>
              <a:rPr lang="en-US" dirty="0" smtClean="0"/>
              <a:t>Therefore</a:t>
            </a:r>
            <a:r>
              <a:rPr lang="en-US" dirty="0"/>
              <a:t>, in outlier detection, it is important to justify why the outliers detected are generated by some other mechanisms.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is often achieved by making various assumptions on the rest of the data and showing that the outliers detected violate those assumptions signiﬁcantly.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1090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Novelty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Outlier detection is also related to novelty detection in evolving datasets. </a:t>
            </a:r>
            <a:endParaRPr lang="en-US" dirty="0" smtClean="0"/>
          </a:p>
          <a:p>
            <a:r>
              <a:rPr lang="en-US" dirty="0" smtClean="0"/>
              <a:t>For </a:t>
            </a:r>
            <a:r>
              <a:rPr lang="en-US" dirty="0"/>
              <a:t>example, by monitoring a social media website where new content is incoming, novelty detection may identify new topics and trends in a timely manner.</a:t>
            </a:r>
          </a:p>
          <a:p>
            <a:r>
              <a:rPr lang="en-US" dirty="0"/>
              <a:t>Novel topics may initially appear as outliers. </a:t>
            </a:r>
          </a:p>
          <a:p>
            <a:r>
              <a:rPr lang="en-US" dirty="0"/>
              <a:t>To this extent, outlier detection and novelty detection share some similarity in modeling and detection methods. </a:t>
            </a:r>
          </a:p>
          <a:p>
            <a:r>
              <a:rPr lang="en-US" dirty="0"/>
              <a:t>However, a critical difference between the two is that in novelty detection, once new topics are conﬁrmed, they are usually incorporated into the model of normal behavior so that follow – up instances are not treated as outliers anymore.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88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Outliers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Outliers </a:t>
            </a:r>
            <a:r>
              <a:rPr lang="en-US" dirty="0"/>
              <a:t>can be classiﬁed into three </a:t>
            </a:r>
            <a:r>
              <a:rPr lang="en-US" dirty="0" smtClean="0"/>
              <a:t>categories</a:t>
            </a:r>
          </a:p>
          <a:p>
            <a:r>
              <a:rPr lang="en-US" dirty="0" smtClean="0"/>
              <a:t>Global outliers or point anomalies</a:t>
            </a:r>
          </a:p>
          <a:p>
            <a:r>
              <a:rPr lang="en-US" dirty="0"/>
              <a:t>C</a:t>
            </a:r>
            <a:r>
              <a:rPr lang="en-US" dirty="0" smtClean="0"/>
              <a:t>ontextual </a:t>
            </a:r>
            <a:r>
              <a:rPr lang="en-US" dirty="0"/>
              <a:t>(or conditional) </a:t>
            </a:r>
            <a:r>
              <a:rPr lang="en-US" dirty="0" smtClean="0"/>
              <a:t>outliers </a:t>
            </a:r>
          </a:p>
          <a:p>
            <a:r>
              <a:rPr lang="en-US" dirty="0"/>
              <a:t>C</a:t>
            </a:r>
            <a:r>
              <a:rPr lang="en-US" dirty="0" smtClean="0"/>
              <a:t>ollective outliers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19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 Outliers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a given dataset, a data object is a global outlier if it deviates signiﬁcantly from the rest of the dataset</a:t>
            </a:r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276600"/>
            <a:ext cx="3154532" cy="31242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258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27709"/>
            <a:ext cx="8229600" cy="1143000"/>
          </a:xfrm>
        </p:spPr>
        <p:txBody>
          <a:bodyPr/>
          <a:lstStyle/>
          <a:p>
            <a:r>
              <a:rPr lang="en-US" b="1" dirty="0"/>
              <a:t>Global Outliers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562600"/>
          </a:xfrm>
        </p:spPr>
        <p:txBody>
          <a:bodyPr>
            <a:noAutofit/>
          </a:bodyPr>
          <a:lstStyle/>
          <a:p>
            <a:r>
              <a:rPr lang="en-US" sz="2400" dirty="0"/>
              <a:t>To detect global outliers, a critical issue is to ﬁnd an appropriate measurement of deviation with respect to the </a:t>
            </a:r>
            <a:r>
              <a:rPr lang="en-US" sz="2400" dirty="0" smtClean="0"/>
              <a:t>application.</a:t>
            </a:r>
          </a:p>
          <a:p>
            <a:r>
              <a:rPr lang="en-US" sz="2400" dirty="0" smtClean="0"/>
              <a:t>Various </a:t>
            </a:r>
            <a:r>
              <a:rPr lang="en-US" sz="2400" dirty="0"/>
              <a:t>measurements are proposed, and, based on these, outlier detection methods are partitioned into different categories. </a:t>
            </a:r>
            <a:endParaRPr lang="en-US" sz="2400" dirty="0" smtClean="0"/>
          </a:p>
          <a:p>
            <a:r>
              <a:rPr lang="en-US" sz="2400" dirty="0" smtClean="0"/>
              <a:t>Global outlier detection is important in many applications. </a:t>
            </a:r>
          </a:p>
          <a:p>
            <a:r>
              <a:rPr lang="en-US" sz="2400" dirty="0" smtClean="0"/>
              <a:t>Intrusion detection </a:t>
            </a:r>
            <a:r>
              <a:rPr lang="en-US" sz="2400" dirty="0"/>
              <a:t>in computer </a:t>
            </a:r>
            <a:r>
              <a:rPr lang="en-US" sz="2400" dirty="0" smtClean="0"/>
              <a:t>networks</a:t>
            </a:r>
          </a:p>
          <a:p>
            <a:pPr lvl="1"/>
            <a:r>
              <a:rPr lang="en-US" sz="2400" dirty="0" smtClean="0"/>
              <a:t>If </a:t>
            </a:r>
            <a:r>
              <a:rPr lang="en-US" sz="2400" dirty="0"/>
              <a:t>the communication behavior of a computer is very different from the normal patterns (e.g., a large number of packages is broadcast in a short time), this behavior may be considered as a global outlier and the corresponding computer is a suspected victim of hacking. </a:t>
            </a:r>
            <a:endParaRPr lang="en-US" sz="2400" dirty="0" smtClean="0"/>
          </a:p>
          <a:p>
            <a:r>
              <a:rPr lang="en-US" sz="2400" dirty="0" smtClean="0"/>
              <a:t>Trading </a:t>
            </a:r>
            <a:r>
              <a:rPr lang="en-US" sz="2400" dirty="0"/>
              <a:t>transaction auditing </a:t>
            </a:r>
            <a:r>
              <a:rPr lang="en-US" sz="2400" dirty="0" smtClean="0"/>
              <a:t>systems</a:t>
            </a:r>
          </a:p>
          <a:p>
            <a:pPr lvl="1"/>
            <a:r>
              <a:rPr lang="en-US" sz="2400" dirty="0" smtClean="0"/>
              <a:t>Transactions </a:t>
            </a:r>
            <a:r>
              <a:rPr lang="en-US" sz="2400" dirty="0"/>
              <a:t>that do not follow the regulations are considered as global outliers and should be held for further examination.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5714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Contextual </a:t>
            </a:r>
            <a:r>
              <a:rPr lang="en-US" dirty="0" smtClean="0"/>
              <a:t>outliers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1816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3100" i="1" dirty="0">
                <a:solidFill>
                  <a:srgbClr val="FF0000"/>
                </a:solidFill>
              </a:rPr>
              <a:t>The temperature today is </a:t>
            </a:r>
            <a:r>
              <a:rPr lang="en-US" sz="3100" i="1" dirty="0" smtClean="0">
                <a:solidFill>
                  <a:srgbClr val="FF0000"/>
                </a:solidFill>
              </a:rPr>
              <a:t>40◦</a:t>
            </a:r>
            <a:r>
              <a:rPr lang="en-US" sz="3100" i="1" dirty="0">
                <a:solidFill>
                  <a:srgbClr val="FF0000"/>
                </a:solidFill>
              </a:rPr>
              <a:t>C. Is it exceptional (i.e., an outlier</a:t>
            </a:r>
            <a:r>
              <a:rPr lang="en-US" sz="3100" i="1" dirty="0" smtClean="0">
                <a:solidFill>
                  <a:srgbClr val="FF0000"/>
                </a:solidFill>
              </a:rPr>
              <a:t>)?</a:t>
            </a:r>
          </a:p>
          <a:p>
            <a:r>
              <a:rPr lang="en-US" dirty="0" smtClean="0"/>
              <a:t>It depends, </a:t>
            </a:r>
            <a:r>
              <a:rPr lang="en-US" dirty="0"/>
              <a:t>on the time and location! </a:t>
            </a:r>
            <a:endParaRPr lang="en-US" dirty="0" smtClean="0"/>
          </a:p>
          <a:p>
            <a:pPr lvl="1"/>
            <a:r>
              <a:rPr lang="en-US" dirty="0" smtClean="0"/>
              <a:t>If </a:t>
            </a:r>
            <a:r>
              <a:rPr lang="en-US" dirty="0"/>
              <a:t>it is in winter in </a:t>
            </a:r>
            <a:r>
              <a:rPr lang="en-US" dirty="0" err="1" smtClean="0"/>
              <a:t>Nuzvid</a:t>
            </a:r>
            <a:r>
              <a:rPr lang="en-US" dirty="0" smtClean="0"/>
              <a:t>, </a:t>
            </a:r>
            <a:r>
              <a:rPr lang="en-US" dirty="0"/>
              <a:t>yes, it is an outlier. If it is a summer </a:t>
            </a:r>
            <a:r>
              <a:rPr lang="en-US" dirty="0" smtClean="0"/>
              <a:t>day, </a:t>
            </a:r>
            <a:r>
              <a:rPr lang="en-US" dirty="0"/>
              <a:t>then it is normal. </a:t>
            </a:r>
            <a:endParaRPr lang="en-US" dirty="0" smtClean="0"/>
          </a:p>
          <a:p>
            <a:r>
              <a:rPr lang="en-US" dirty="0" smtClean="0"/>
              <a:t>Temperature value is an outlier depends on the context — the date</a:t>
            </a:r>
            <a:r>
              <a:rPr lang="en-US" dirty="0"/>
              <a:t>, </a:t>
            </a:r>
            <a:r>
              <a:rPr lang="en-US" dirty="0" smtClean="0"/>
              <a:t> the </a:t>
            </a:r>
            <a:r>
              <a:rPr lang="en-US" dirty="0"/>
              <a:t>location, and possibly some other </a:t>
            </a:r>
            <a:r>
              <a:rPr lang="en-US" dirty="0" smtClean="0"/>
              <a:t>factors</a:t>
            </a:r>
          </a:p>
          <a:p>
            <a:r>
              <a:rPr lang="en-US" dirty="0"/>
              <a:t>In a given data set, a data object is a contextual outlier if it deviates signiﬁcantly with respect to a speciﬁc context of the </a:t>
            </a:r>
            <a:r>
              <a:rPr lang="en-US" dirty="0" smtClean="0"/>
              <a:t>object</a:t>
            </a:r>
          </a:p>
          <a:p>
            <a:r>
              <a:rPr lang="en-US" dirty="0" smtClean="0"/>
              <a:t>In </a:t>
            </a:r>
            <a:r>
              <a:rPr lang="en-US" dirty="0"/>
              <a:t>contextual outlier detection, the context has to be speciﬁed as part of the problem deﬁnition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3337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Contextual outliers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In </a:t>
            </a:r>
            <a:r>
              <a:rPr lang="en-US" dirty="0"/>
              <a:t>contextual outlier detection, the attributes of the data </a:t>
            </a:r>
            <a:r>
              <a:rPr lang="en-US" dirty="0" smtClean="0"/>
              <a:t>objects </a:t>
            </a:r>
            <a:r>
              <a:rPr lang="en-US" dirty="0"/>
              <a:t>are divided into two groups:</a:t>
            </a:r>
          </a:p>
          <a:p>
            <a:r>
              <a:rPr lang="en-US" dirty="0"/>
              <a:t>Contextual attributes: The contextual attributes of a data object deﬁne the object’s context. </a:t>
            </a:r>
            <a:endParaRPr lang="en-US" dirty="0" smtClean="0"/>
          </a:p>
          <a:p>
            <a:pPr lvl="1"/>
            <a:r>
              <a:rPr lang="en-US" dirty="0"/>
              <a:t>E</a:t>
            </a:r>
            <a:r>
              <a:rPr lang="en-US" dirty="0" smtClean="0"/>
              <a:t>xample</a:t>
            </a:r>
            <a:r>
              <a:rPr lang="en-US" dirty="0"/>
              <a:t>, the contextual attributes may be date and location. </a:t>
            </a:r>
            <a:endParaRPr lang="en-US" dirty="0" smtClean="0"/>
          </a:p>
          <a:p>
            <a:r>
              <a:rPr lang="en-US" dirty="0" smtClean="0"/>
              <a:t>Behavioral attributes</a:t>
            </a:r>
            <a:r>
              <a:rPr lang="en-US" dirty="0"/>
              <a:t>: These deﬁne the object’s characteristics, and are used to evaluate whether the object is an outlier in the context to which it belongs. </a:t>
            </a:r>
            <a:endParaRPr lang="en-US" dirty="0" smtClean="0"/>
          </a:p>
          <a:p>
            <a:pPr lvl="1"/>
            <a:r>
              <a:rPr lang="en-US" dirty="0" smtClean="0"/>
              <a:t>Example</a:t>
            </a:r>
            <a:r>
              <a:rPr lang="en-US" dirty="0"/>
              <a:t>, the behavioral attributes may be the temperature, humidity, and </a:t>
            </a:r>
            <a:r>
              <a:rPr lang="en-US" dirty="0" smtClean="0"/>
              <a:t>pressure.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Conﬁguration </a:t>
            </a:r>
            <a:r>
              <a:rPr lang="en-US" dirty="0"/>
              <a:t>of behavioral attribute values may be considered an outlier in one context (e.g., 40◦C is an outlier for a </a:t>
            </a:r>
            <a:r>
              <a:rPr lang="en-US" dirty="0" err="1"/>
              <a:t>Nuzvid</a:t>
            </a:r>
            <a:r>
              <a:rPr lang="en-US" dirty="0"/>
              <a:t> winter), but not an outlier in another context (e.g., 40◦C is not an outlier for a </a:t>
            </a:r>
            <a:r>
              <a:rPr lang="en-US" dirty="0" err="1"/>
              <a:t>Nuzvid</a:t>
            </a:r>
            <a:r>
              <a:rPr lang="en-US" dirty="0"/>
              <a:t> summer).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216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Contextual </a:t>
            </a:r>
            <a:r>
              <a:rPr lang="en-US" dirty="0" smtClean="0"/>
              <a:t>outliers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Contextual outliers are a generalization of local outliers, a </a:t>
            </a:r>
            <a:r>
              <a:rPr lang="en-US" dirty="0" smtClean="0"/>
              <a:t>notion </a:t>
            </a:r>
            <a:r>
              <a:rPr lang="en-US" dirty="0"/>
              <a:t>density-based outlier analysis approaches. </a:t>
            </a:r>
            <a:endParaRPr lang="en-US" dirty="0" smtClean="0"/>
          </a:p>
          <a:p>
            <a:r>
              <a:rPr lang="en-US" dirty="0" smtClean="0"/>
              <a:t>An </a:t>
            </a:r>
            <a:r>
              <a:rPr lang="en-US" dirty="0"/>
              <a:t>object in a data set is a local outlier if its density signiﬁcantly deviates from the local area in which it occurs.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Global </a:t>
            </a:r>
            <a:r>
              <a:rPr lang="en-US" dirty="0"/>
              <a:t>outlier detection </a:t>
            </a:r>
            <a:r>
              <a:rPr lang="en-US" dirty="0" smtClean="0"/>
              <a:t>is a </a:t>
            </a:r>
            <a:r>
              <a:rPr lang="en-US" dirty="0"/>
              <a:t>special case of contextual outlier detection where the set of contextual attributes is empty. </a:t>
            </a:r>
            <a:endParaRPr lang="en-US" dirty="0" smtClean="0"/>
          </a:p>
          <a:p>
            <a:r>
              <a:rPr lang="en-US" dirty="0" smtClean="0"/>
              <a:t>Contextual </a:t>
            </a:r>
            <a:r>
              <a:rPr lang="en-US" dirty="0"/>
              <a:t>outlier analysis provides ﬂexibility to users in that one can examine outliers in different contexts, which can be highly desirable in many applications</a:t>
            </a:r>
          </a:p>
        </p:txBody>
      </p:sp>
    </p:spTree>
    <p:extLst>
      <p:ext uri="{BB962C8B-B14F-4D97-AF65-F5344CB8AC3E}">
        <p14:creationId xmlns:p14="http://schemas.microsoft.com/office/powerpoint/2010/main" val="23247995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Contextual outliers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1816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quality of contextual outlier detection </a:t>
            </a:r>
            <a:r>
              <a:rPr lang="en-US" dirty="0" smtClean="0"/>
              <a:t>depends </a:t>
            </a:r>
            <a:r>
              <a:rPr lang="en-US" dirty="0"/>
              <a:t>on the </a:t>
            </a:r>
            <a:r>
              <a:rPr lang="en-US" dirty="0" smtClean="0"/>
              <a:t>meaningfulness of the contextual attributes, in addition to the measurement of the deviation </a:t>
            </a:r>
            <a:r>
              <a:rPr lang="en-US" dirty="0"/>
              <a:t>of an object to the majority in the space of behavioral attributes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Contextual </a:t>
            </a:r>
            <a:r>
              <a:rPr lang="en-US" dirty="0"/>
              <a:t>attributes should be determined by domain experts, which can be regarded as part of the input background knowledge.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many applications, neither obtaining sufﬁcient information to determine contextual attributes nor collecting high-quality contextual attribute data is easy. </a:t>
            </a:r>
          </a:p>
        </p:txBody>
      </p:sp>
    </p:spTree>
    <p:extLst>
      <p:ext uri="{BB962C8B-B14F-4D97-AF65-F5344CB8AC3E}">
        <p14:creationId xmlns:p14="http://schemas.microsoft.com/office/powerpoint/2010/main" val="20687746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Collective </a:t>
            </a:r>
            <a:r>
              <a:rPr lang="en-US" dirty="0" smtClean="0"/>
              <a:t>Outliers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Given a data set, a subset of data objects forms a collective outlier if the objects as a whole deviate signiﬁcantly from the entire data set. </a:t>
            </a:r>
            <a:endParaRPr lang="en-US" sz="2800" dirty="0" smtClean="0"/>
          </a:p>
          <a:p>
            <a:r>
              <a:rPr lang="en-US" sz="2800" dirty="0" smtClean="0"/>
              <a:t>Importantly</a:t>
            </a:r>
            <a:r>
              <a:rPr lang="en-US" sz="2800" dirty="0"/>
              <a:t>, the individual data objects may not be outliers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endParaRPr 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976255"/>
            <a:ext cx="314325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769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Collective Outliers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Collective outlier detection has many important applications.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In </a:t>
            </a:r>
            <a:r>
              <a:rPr lang="en-US" dirty="0"/>
              <a:t>intrusion </a:t>
            </a:r>
            <a:r>
              <a:rPr lang="en-US" dirty="0" smtClean="0"/>
              <a:t>detection</a:t>
            </a:r>
          </a:p>
          <a:p>
            <a:r>
              <a:rPr lang="en-US" dirty="0" smtClean="0"/>
              <a:t>A denial-of-service </a:t>
            </a:r>
            <a:r>
              <a:rPr lang="en-US" dirty="0"/>
              <a:t>package from one computer to another is considered normal, and not an outlier at all. </a:t>
            </a:r>
            <a:endParaRPr lang="en-US" dirty="0" smtClean="0"/>
          </a:p>
          <a:p>
            <a:r>
              <a:rPr lang="en-US" dirty="0" smtClean="0"/>
              <a:t>However</a:t>
            </a:r>
            <a:r>
              <a:rPr lang="en-US" dirty="0"/>
              <a:t>, if several computers keep sending denial-of-service packages to each other, they as a whole should be considered as a collective outlier.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computers involved may be suspected of being compromised by an attack.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Stock </a:t>
            </a:r>
            <a:r>
              <a:rPr lang="en-US" dirty="0"/>
              <a:t>transaction between two parties is considered normal</a:t>
            </a:r>
            <a:r>
              <a:rPr lang="en-US" dirty="0" smtClean="0"/>
              <a:t>. </a:t>
            </a:r>
          </a:p>
          <a:p>
            <a:r>
              <a:rPr lang="en-US" dirty="0" smtClean="0"/>
              <a:t>However, a large set of transactions of the same stock among a small party in a short  period are collective outliers because they may be evidence of some people manipulating </a:t>
            </a:r>
            <a:r>
              <a:rPr lang="en-US" dirty="0"/>
              <a:t>the market. </a:t>
            </a:r>
          </a:p>
        </p:txBody>
      </p:sp>
    </p:spTree>
    <p:extLst>
      <p:ext uri="{BB962C8B-B14F-4D97-AF65-F5344CB8AC3E}">
        <p14:creationId xmlns:p14="http://schemas.microsoft.com/office/powerpoint/2010/main" val="38316656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Collective Outliers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In collective </a:t>
            </a:r>
            <a:r>
              <a:rPr lang="en-US" dirty="0"/>
              <a:t>outlier detection we have to consider not only the behavior of individual objects, but also that of groups of objects. </a:t>
            </a:r>
            <a:endParaRPr lang="en-US" dirty="0" smtClean="0"/>
          </a:p>
          <a:p>
            <a:r>
              <a:rPr lang="en-US" dirty="0" smtClean="0"/>
              <a:t>Therefore</a:t>
            </a:r>
            <a:r>
              <a:rPr lang="en-US" dirty="0"/>
              <a:t>, to detect collective outliers, we need background knowledge of the relationship among data objects such as distance or similarity measurements between objects. </a:t>
            </a:r>
          </a:p>
        </p:txBody>
      </p:sp>
    </p:spTree>
    <p:extLst>
      <p:ext uri="{BB962C8B-B14F-4D97-AF65-F5344CB8AC3E}">
        <p14:creationId xmlns:p14="http://schemas.microsoft.com/office/powerpoint/2010/main" val="20846266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 </a:t>
            </a:r>
            <a:r>
              <a:rPr lang="en-US" dirty="0"/>
              <a:t>data set can have multiple types of outliers. Moreover, an object may belong to more than one type of outlier. </a:t>
            </a:r>
          </a:p>
          <a:p>
            <a:pPr lvl="1"/>
            <a:r>
              <a:rPr lang="en-US" dirty="0" smtClean="0"/>
              <a:t>Global </a:t>
            </a:r>
            <a:r>
              <a:rPr lang="en-US" dirty="0"/>
              <a:t>outlier detection is the simplest. </a:t>
            </a:r>
            <a:endParaRPr lang="en-US" dirty="0" smtClean="0"/>
          </a:p>
          <a:p>
            <a:pPr lvl="1"/>
            <a:r>
              <a:rPr lang="en-US" dirty="0" smtClean="0"/>
              <a:t>Context </a:t>
            </a:r>
            <a:r>
              <a:rPr lang="en-US" dirty="0"/>
              <a:t>outlier detection requires background information to determine contextual attributes and contexts. </a:t>
            </a:r>
            <a:endParaRPr lang="en-US" dirty="0" smtClean="0"/>
          </a:p>
          <a:p>
            <a:pPr lvl="1"/>
            <a:r>
              <a:rPr lang="en-US" dirty="0" smtClean="0"/>
              <a:t>Collective </a:t>
            </a:r>
            <a:r>
              <a:rPr lang="en-US" dirty="0"/>
              <a:t>outlier detection requires background information to model the relationship among objects to ﬁnd groups of outliers</a:t>
            </a:r>
          </a:p>
        </p:txBody>
      </p:sp>
    </p:spTree>
    <p:extLst>
      <p:ext uri="{BB962C8B-B14F-4D97-AF65-F5344CB8AC3E}">
        <p14:creationId xmlns:p14="http://schemas.microsoft.com/office/powerpoint/2010/main" val="33427417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8000" b="1" dirty="0" smtClean="0">
                <a:solidFill>
                  <a:srgbClr val="C00000"/>
                </a:solidFill>
                <a:latin typeface="Blackadder ITC" pitchFamily="82" charset="0"/>
              </a:rPr>
              <a:t>Thank You</a:t>
            </a:r>
            <a:endParaRPr lang="en-US" sz="8000" b="1" dirty="0">
              <a:solidFill>
                <a:srgbClr val="C00000"/>
              </a:solidFill>
              <a:latin typeface="Blackadder ITC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7055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1515</Words>
  <Application>Microsoft Office PowerPoint</Application>
  <PresentationFormat>On-screen Show (4:3)</PresentationFormat>
  <Paragraphs>106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Outlier Detection</vt:lpstr>
      <vt:lpstr>Credit Card Fraud Detection</vt:lpstr>
      <vt:lpstr>Credit Card Fraud Detection</vt:lpstr>
      <vt:lpstr>Outlier Detection</vt:lpstr>
      <vt:lpstr>Clustering vs Outlier Detection</vt:lpstr>
      <vt:lpstr>Outliers</vt:lpstr>
      <vt:lpstr>Outliers vs Noise</vt:lpstr>
      <vt:lpstr>Outliers</vt:lpstr>
      <vt:lpstr>Novelty Detection</vt:lpstr>
      <vt:lpstr>Types of Outliers </vt:lpstr>
      <vt:lpstr>Global Outliers</vt:lpstr>
      <vt:lpstr>Global Outliers</vt:lpstr>
      <vt:lpstr>Contextual outliers </vt:lpstr>
      <vt:lpstr>Contextual outliers </vt:lpstr>
      <vt:lpstr>Contextual outliers</vt:lpstr>
      <vt:lpstr>Contextual outliers</vt:lpstr>
      <vt:lpstr>Collective Outliers</vt:lpstr>
      <vt:lpstr>Collective Outliers</vt:lpstr>
      <vt:lpstr>Collective Outliers</vt:lpstr>
      <vt:lpstr>Summary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Outlier Detection</dc:title>
  <dc:creator>SIVA RGUKT</dc:creator>
  <cp:lastModifiedBy>SIVA RGUKT</cp:lastModifiedBy>
  <cp:revision>20</cp:revision>
  <dcterms:created xsi:type="dcterms:W3CDTF">2006-08-16T00:00:00Z</dcterms:created>
  <dcterms:modified xsi:type="dcterms:W3CDTF">2022-02-27T18:37:28Z</dcterms:modified>
</cp:coreProperties>
</file>