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74" r:id="rId7"/>
    <p:sldId id="261" r:id="rId8"/>
    <p:sldId id="262" r:id="rId9"/>
    <p:sldId id="263" r:id="rId10"/>
    <p:sldId id="273" r:id="rId11"/>
    <p:sldId id="264" r:id="rId12"/>
    <p:sldId id="265" r:id="rId13"/>
    <p:sldId id="272" r:id="rId14"/>
    <p:sldId id="266" r:id="rId15"/>
    <p:sldId id="267" r:id="rId16"/>
    <p:sldId id="268" r:id="rId17"/>
    <p:sldId id="269" r:id="rId18"/>
    <p:sldId id="270" r:id="rId19"/>
    <p:sldId id="271"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0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9/16/2021</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9/16/2021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9/16/2021</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9/16/2021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9/16/2021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9/16/2021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9/16/2021</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9/16/2021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9/16/2021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9/16/2021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9/16/2021</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9/16/2021</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javatpoint.com/object-and-class-in-java"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javatpoint.com/object-and-class-in-jav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javatpoint.com/object-and-class-in-jav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javatpoint.com/object-class" TargetMode="External"/><Relationship Id="rId2" Type="http://schemas.openxmlformats.org/officeDocument/2006/relationships/hyperlink" Target="https://www.javatpoint.com/java-awt-checkbox"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javatpoint.com/java-awt-popupmenu"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533400"/>
            <a:ext cx="6553200" cy="2868168"/>
          </a:xfrm>
        </p:spPr>
        <p:txBody>
          <a:bodyPr/>
          <a:lstStyle/>
          <a:p>
            <a:pPr algn="ctr"/>
            <a:r>
              <a:rPr lang="en-US" sz="4800" dirty="0" smtClean="0"/>
              <a:t>AWT Components</a:t>
            </a:r>
            <a:endParaRPr lang="en-US" sz="4800" dirty="0"/>
          </a:p>
        </p:txBody>
      </p:sp>
      <p:sp>
        <p:nvSpPr>
          <p:cNvPr id="3" name="Subtitle 2"/>
          <p:cNvSpPr>
            <a:spLocks noGrp="1"/>
          </p:cNvSpPr>
          <p:nvPr>
            <p:ph type="subTitle" idx="1"/>
          </p:nvPr>
        </p:nvSpPr>
        <p:spPr>
          <a:xfrm>
            <a:off x="3354442" y="3886200"/>
            <a:ext cx="5114778" cy="1219200"/>
          </a:xfrm>
        </p:spPr>
        <p:txBody>
          <a:bodyPr>
            <a:normAutofit fontScale="92500" lnSpcReduction="20000"/>
          </a:bodyPr>
          <a:lstStyle/>
          <a:p>
            <a:pPr algn="ctr"/>
            <a:r>
              <a:rPr lang="en-US" dirty="0" smtClean="0">
                <a:solidFill>
                  <a:schemeClr val="tx1"/>
                </a:solidFill>
                <a:latin typeface="Algerian" pitchFamily="82" charset="0"/>
                <a:cs typeface="Aharoni" pitchFamily="2" charset="-79"/>
              </a:rPr>
              <a:t>By</a:t>
            </a:r>
          </a:p>
          <a:p>
            <a:pPr algn="ctr"/>
            <a:r>
              <a:rPr lang="en-US" dirty="0" smtClean="0">
                <a:solidFill>
                  <a:schemeClr val="tx1"/>
                </a:solidFill>
                <a:latin typeface="Algerian" pitchFamily="82" charset="0"/>
                <a:cs typeface="Aharoni" pitchFamily="2" charset="-79"/>
              </a:rPr>
              <a:t>M. BABY ANUSHA,</a:t>
            </a:r>
          </a:p>
          <a:p>
            <a:pPr algn="ctr"/>
            <a:r>
              <a:rPr lang="en-US" dirty="0" smtClean="0">
                <a:solidFill>
                  <a:schemeClr val="tx1"/>
                </a:solidFill>
                <a:latin typeface="Algerian" pitchFamily="82" charset="0"/>
                <a:cs typeface="Aharoni" pitchFamily="2" charset="-79"/>
              </a:rPr>
              <a:t>ASST.PROF IN CSE DEPT.,</a:t>
            </a:r>
          </a:p>
          <a:p>
            <a:pPr algn="ctr"/>
            <a:r>
              <a:rPr lang="en-US" dirty="0" smtClean="0">
                <a:solidFill>
                  <a:schemeClr val="tx1"/>
                </a:solidFill>
                <a:latin typeface="Algerian" pitchFamily="82" charset="0"/>
                <a:cs typeface="Aharoni" pitchFamily="2" charset="-79"/>
              </a:rPr>
              <a:t>RGUKT,NUZVID</a:t>
            </a:r>
            <a:endParaRPr lang="en-US" dirty="0" smtClean="0">
              <a:solidFill>
                <a:schemeClr val="tx1"/>
              </a:solidFill>
              <a:latin typeface="Algerian" pitchFamily="82" charset="0"/>
            </a:endParaRPr>
          </a:p>
          <a:p>
            <a:pPr algn="ct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Java AWT Button :</a:t>
            </a:r>
            <a:endParaRPr lang="en-US" dirty="0"/>
          </a:p>
        </p:txBody>
      </p:sp>
      <p:sp>
        <p:nvSpPr>
          <p:cNvPr id="3" name="Content Placeholder 2"/>
          <p:cNvSpPr>
            <a:spLocks noGrp="1"/>
          </p:cNvSpPr>
          <p:nvPr>
            <p:ph idx="1"/>
          </p:nvPr>
        </p:nvSpPr>
        <p:spPr/>
        <p:txBody>
          <a:bodyPr/>
          <a:lstStyle/>
          <a:p>
            <a:r>
              <a:rPr lang="en-US" dirty="0" smtClean="0"/>
              <a:t>A button is basically a control component with a label that generates an event when pushed. </a:t>
            </a:r>
          </a:p>
          <a:p>
            <a:r>
              <a:rPr lang="en-US" dirty="0" smtClean="0"/>
              <a:t>The </a:t>
            </a:r>
            <a:r>
              <a:rPr lang="en-US" b="1" dirty="0" smtClean="0"/>
              <a:t>Button</a:t>
            </a:r>
            <a:r>
              <a:rPr lang="en-US" dirty="0" smtClean="0"/>
              <a:t> class is used to create a labeled button that has platform independent implementation. </a:t>
            </a:r>
          </a:p>
          <a:p>
            <a:r>
              <a:rPr lang="en-US" dirty="0" smtClean="0"/>
              <a:t>The application result in some action when the button is pushed.</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Button :</a:t>
            </a:r>
            <a:endParaRPr lang="en-US" dirty="0"/>
          </a:p>
        </p:txBody>
      </p:sp>
      <p:sp>
        <p:nvSpPr>
          <p:cNvPr id="3" name="Content Placeholder 2"/>
          <p:cNvSpPr>
            <a:spLocks noGrp="1"/>
          </p:cNvSpPr>
          <p:nvPr>
            <p:ph idx="1"/>
          </p:nvPr>
        </p:nvSpPr>
        <p:spPr/>
        <p:txBody>
          <a:bodyPr/>
          <a:lstStyle/>
          <a:p>
            <a:r>
              <a:rPr lang="en-US" dirty="0" smtClean="0"/>
              <a:t>When we press a button and release it, AWT sends an instance of </a:t>
            </a:r>
            <a:r>
              <a:rPr lang="en-US" b="1" dirty="0" err="1" smtClean="0"/>
              <a:t>ActionEvent</a:t>
            </a:r>
            <a:r>
              <a:rPr lang="en-US" dirty="0" smtClean="0"/>
              <a:t> to that button by calling </a:t>
            </a:r>
            <a:r>
              <a:rPr lang="en-US" b="1" dirty="0" err="1" smtClean="0"/>
              <a:t>processEvent</a:t>
            </a:r>
            <a:r>
              <a:rPr lang="en-US" dirty="0" smtClean="0"/>
              <a:t> on the button. </a:t>
            </a:r>
          </a:p>
          <a:p>
            <a:r>
              <a:rPr lang="en-US" dirty="0" smtClean="0"/>
              <a:t>The </a:t>
            </a:r>
            <a:r>
              <a:rPr lang="en-US" b="1" dirty="0" err="1" smtClean="0"/>
              <a:t>processEvent</a:t>
            </a:r>
            <a:r>
              <a:rPr lang="en-US" dirty="0" smtClean="0"/>
              <a:t> method of the button receives the all the events, then it passes an action event by calling its own method </a:t>
            </a:r>
            <a:r>
              <a:rPr lang="en-US" b="1" dirty="0" err="1" smtClean="0"/>
              <a:t>processActionEvent</a:t>
            </a:r>
            <a:r>
              <a:rPr lang="en-US" dirty="0" smtClean="0"/>
              <a:t>.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Button :</a:t>
            </a:r>
            <a:endParaRPr lang="en-US" dirty="0"/>
          </a:p>
        </p:txBody>
      </p:sp>
      <p:sp>
        <p:nvSpPr>
          <p:cNvPr id="3" name="Content Placeholder 2"/>
          <p:cNvSpPr>
            <a:spLocks noGrp="1"/>
          </p:cNvSpPr>
          <p:nvPr>
            <p:ph idx="1"/>
          </p:nvPr>
        </p:nvSpPr>
        <p:spPr/>
        <p:txBody>
          <a:bodyPr/>
          <a:lstStyle/>
          <a:p>
            <a:r>
              <a:rPr lang="en-US" dirty="0" smtClean="0"/>
              <a:t>To perform an action on a button being pressed and released, the </a:t>
            </a:r>
            <a:r>
              <a:rPr lang="en-US" b="1" dirty="0" err="1" smtClean="0"/>
              <a:t>ActionListener</a:t>
            </a:r>
            <a:r>
              <a:rPr lang="en-US" dirty="0" smtClean="0"/>
              <a:t> interface needs to be implemented. </a:t>
            </a:r>
          </a:p>
          <a:p>
            <a:r>
              <a:rPr lang="en-US" dirty="0" smtClean="0"/>
              <a:t>The registered new listener can receive events from the button by calling </a:t>
            </a:r>
            <a:r>
              <a:rPr lang="en-US" b="1" dirty="0" err="1" smtClean="0"/>
              <a:t>addActionListener</a:t>
            </a:r>
            <a:r>
              <a:rPr lang="en-US" dirty="0" smtClean="0"/>
              <a:t> method of the button.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Button :</a:t>
            </a:r>
            <a:endParaRPr lang="en-US" dirty="0"/>
          </a:p>
        </p:txBody>
      </p:sp>
      <p:sp>
        <p:nvSpPr>
          <p:cNvPr id="3" name="Content Placeholder 2"/>
          <p:cNvSpPr>
            <a:spLocks noGrp="1"/>
          </p:cNvSpPr>
          <p:nvPr>
            <p:ph idx="1"/>
          </p:nvPr>
        </p:nvSpPr>
        <p:spPr/>
        <p:txBody>
          <a:bodyPr/>
          <a:lstStyle/>
          <a:p>
            <a:pPr>
              <a:buNone/>
            </a:pPr>
            <a:r>
              <a:rPr lang="en-US" b="1" dirty="0" smtClean="0"/>
              <a:t>AWT Button Class Declaration</a:t>
            </a:r>
          </a:p>
          <a:p>
            <a:r>
              <a:rPr lang="en-US" sz="1800" b="1" dirty="0" smtClean="0"/>
              <a:t>public</a:t>
            </a:r>
            <a:r>
              <a:rPr lang="en-US" sz="1800" dirty="0" smtClean="0"/>
              <a:t> </a:t>
            </a:r>
            <a:r>
              <a:rPr lang="en-US" sz="1800" b="1" dirty="0" smtClean="0"/>
              <a:t>class</a:t>
            </a:r>
            <a:r>
              <a:rPr lang="en-US" sz="1800" dirty="0" smtClean="0"/>
              <a:t> Button </a:t>
            </a:r>
            <a:r>
              <a:rPr lang="en-US" sz="1800" b="1" dirty="0" smtClean="0"/>
              <a:t>extends</a:t>
            </a:r>
            <a:r>
              <a:rPr lang="en-US" sz="1800" dirty="0" smtClean="0"/>
              <a:t> Component </a:t>
            </a:r>
            <a:r>
              <a:rPr lang="en-US" sz="1800" b="1" dirty="0" smtClean="0"/>
              <a:t>implements</a:t>
            </a:r>
            <a:r>
              <a:rPr lang="en-US" sz="1800" dirty="0" smtClean="0"/>
              <a:t> Accessible </a:t>
            </a:r>
          </a:p>
          <a:p>
            <a:pPr>
              <a:buNone/>
            </a:pPr>
            <a:endParaRPr lang="en-US" b="1" dirty="0" smtClean="0"/>
          </a:p>
          <a:p>
            <a:pPr>
              <a:buNone/>
            </a:pPr>
            <a:r>
              <a:rPr lang="en-US" b="1" dirty="0" smtClean="0"/>
              <a:t>Button Class Constructors</a:t>
            </a:r>
          </a:p>
          <a:p>
            <a:pPr marL="514350" indent="-514350">
              <a:buAutoNum type="arabicPeriod"/>
            </a:pPr>
            <a:r>
              <a:rPr lang="en-US" dirty="0" smtClean="0">
                <a:solidFill>
                  <a:srgbClr val="FF0000"/>
                </a:solidFill>
              </a:rPr>
              <a:t>Button( ) </a:t>
            </a:r>
            <a:r>
              <a:rPr lang="en-US" dirty="0" smtClean="0"/>
              <a:t>It constructs a new button with an empty string i.e. it has no label.</a:t>
            </a:r>
          </a:p>
          <a:p>
            <a:pPr marL="514350" indent="-514350">
              <a:buAutoNum type="arabicPeriod"/>
            </a:pPr>
            <a:r>
              <a:rPr lang="en-US" dirty="0" smtClean="0">
                <a:solidFill>
                  <a:srgbClr val="FF0000"/>
                </a:solidFill>
              </a:rPr>
              <a:t>Button (String text) </a:t>
            </a:r>
            <a:r>
              <a:rPr lang="en-US" dirty="0" smtClean="0"/>
              <a:t>It constructs a new button with given string as its label. </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Button :</a:t>
            </a:r>
            <a:endParaRPr lang="en-US" dirty="0"/>
          </a:p>
        </p:txBody>
      </p:sp>
      <p:pic>
        <p:nvPicPr>
          <p:cNvPr id="4" name="Content Placeholder 3" descr="Java AWT Button"/>
          <p:cNvPicPr>
            <a:picLocks noGrp="1"/>
          </p:cNvPicPr>
          <p:nvPr>
            <p:ph idx="1"/>
          </p:nvPr>
        </p:nvPicPr>
        <p:blipFill>
          <a:blip r:embed="rId2" cstate="print"/>
          <a:srcRect/>
          <a:stretch>
            <a:fillRect/>
          </a:stretch>
        </p:blipFill>
        <p:spPr bwMode="auto">
          <a:xfrm>
            <a:off x="1524000" y="1981200"/>
            <a:ext cx="5257800" cy="3809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Java AWT Label :</a:t>
            </a:r>
            <a:endParaRPr lang="en-US" dirty="0"/>
          </a:p>
        </p:txBody>
      </p:sp>
      <p:sp>
        <p:nvSpPr>
          <p:cNvPr id="3" name="Content Placeholder 2"/>
          <p:cNvSpPr>
            <a:spLocks noGrp="1"/>
          </p:cNvSpPr>
          <p:nvPr>
            <p:ph idx="1"/>
          </p:nvPr>
        </p:nvSpPr>
        <p:spPr/>
        <p:txBody>
          <a:bodyPr/>
          <a:lstStyle/>
          <a:p>
            <a:r>
              <a:rPr lang="en-US" dirty="0" smtClean="0"/>
              <a:t>The </a:t>
            </a:r>
            <a:r>
              <a:rPr lang="en-US" dirty="0" smtClean="0">
                <a:hlinkClick r:id="rId2"/>
              </a:rPr>
              <a:t>object</a:t>
            </a:r>
            <a:r>
              <a:rPr lang="en-US" dirty="0" smtClean="0"/>
              <a:t> of the Label class is a component for placing text in a container. </a:t>
            </a:r>
            <a:endParaRPr lang="en-US" dirty="0" smtClean="0"/>
          </a:p>
          <a:p>
            <a:r>
              <a:rPr lang="en-US" dirty="0" smtClean="0"/>
              <a:t>It </a:t>
            </a:r>
            <a:r>
              <a:rPr lang="en-US" dirty="0" smtClean="0"/>
              <a:t>is used to display a single line of </a:t>
            </a:r>
            <a:r>
              <a:rPr lang="en-US" b="1" dirty="0" smtClean="0"/>
              <a:t>read only text</a:t>
            </a:r>
            <a:r>
              <a:rPr lang="en-US" dirty="0" smtClean="0"/>
              <a:t>. The text can be changed by a programmer but a user cannot edit it directly.</a:t>
            </a:r>
          </a:p>
          <a:p>
            <a:r>
              <a:rPr lang="en-US" dirty="0" smtClean="0"/>
              <a:t>It is called a passive control as it does not create any event when it is accessed. To create a label, we need to create the object of </a:t>
            </a:r>
            <a:r>
              <a:rPr lang="en-US" b="1" dirty="0" smtClean="0"/>
              <a:t>Label</a:t>
            </a:r>
            <a:r>
              <a:rPr lang="en-US" dirty="0" smtClean="0"/>
              <a:t> class.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Label :</a:t>
            </a:r>
            <a:endParaRPr lang="en-US" dirty="0"/>
          </a:p>
        </p:txBody>
      </p:sp>
      <p:sp>
        <p:nvSpPr>
          <p:cNvPr id="3" name="Content Placeholder 2"/>
          <p:cNvSpPr>
            <a:spLocks noGrp="1"/>
          </p:cNvSpPr>
          <p:nvPr>
            <p:ph idx="1"/>
          </p:nvPr>
        </p:nvSpPr>
        <p:spPr/>
        <p:txBody>
          <a:bodyPr>
            <a:normAutofit/>
          </a:bodyPr>
          <a:lstStyle/>
          <a:p>
            <a:pPr>
              <a:buNone/>
            </a:pPr>
            <a:r>
              <a:rPr lang="en-US" dirty="0" smtClean="0">
                <a:solidFill>
                  <a:srgbClr val="FF0000"/>
                </a:solidFill>
              </a:rPr>
              <a:t>AWT Label Class Declaration</a:t>
            </a:r>
          </a:p>
          <a:p>
            <a:r>
              <a:rPr lang="en-US" sz="1800" b="1" dirty="0" smtClean="0"/>
              <a:t>public</a:t>
            </a:r>
            <a:r>
              <a:rPr lang="en-US" sz="1800" dirty="0" smtClean="0"/>
              <a:t> </a:t>
            </a:r>
            <a:r>
              <a:rPr lang="en-US" sz="1800" b="1" dirty="0" smtClean="0"/>
              <a:t>class</a:t>
            </a:r>
            <a:r>
              <a:rPr lang="en-US" sz="1800" dirty="0" smtClean="0"/>
              <a:t> Label </a:t>
            </a:r>
            <a:r>
              <a:rPr lang="en-US" sz="1800" b="1" dirty="0" smtClean="0"/>
              <a:t>extends</a:t>
            </a:r>
            <a:r>
              <a:rPr lang="en-US" sz="1800" dirty="0" smtClean="0"/>
              <a:t> Component </a:t>
            </a:r>
            <a:r>
              <a:rPr lang="en-US" sz="1800" b="1" dirty="0" smtClean="0"/>
              <a:t>implements</a:t>
            </a:r>
            <a:r>
              <a:rPr lang="en-US" sz="1800" dirty="0" smtClean="0"/>
              <a:t> Accessible  </a:t>
            </a:r>
          </a:p>
          <a:p>
            <a:pPr>
              <a:buNone/>
            </a:pPr>
            <a:r>
              <a:rPr lang="en-US" dirty="0" smtClean="0">
                <a:solidFill>
                  <a:srgbClr val="FF0000"/>
                </a:solidFill>
              </a:rPr>
              <a:t>AWT Label Fields</a:t>
            </a:r>
          </a:p>
          <a:p>
            <a:pPr>
              <a:buNone/>
            </a:pPr>
            <a:r>
              <a:rPr lang="en-US" dirty="0" smtClean="0"/>
              <a:t>The </a:t>
            </a:r>
            <a:r>
              <a:rPr lang="en-US" dirty="0" err="1" smtClean="0"/>
              <a:t>java.awt.Component</a:t>
            </a:r>
            <a:r>
              <a:rPr lang="en-US" dirty="0" smtClean="0"/>
              <a:t> class has following fields:</a:t>
            </a:r>
          </a:p>
          <a:p>
            <a:r>
              <a:rPr lang="en-US" b="1" dirty="0" smtClean="0"/>
              <a:t>static </a:t>
            </a:r>
            <a:r>
              <a:rPr lang="en-US" b="1" dirty="0" err="1" smtClean="0"/>
              <a:t>int</a:t>
            </a:r>
            <a:r>
              <a:rPr lang="en-US" b="1" dirty="0" smtClean="0"/>
              <a:t> LEFT:</a:t>
            </a:r>
            <a:r>
              <a:rPr lang="en-US" dirty="0" smtClean="0"/>
              <a:t> It specifies that the label should be left justified.</a:t>
            </a:r>
          </a:p>
          <a:p>
            <a:r>
              <a:rPr lang="en-US" b="1" dirty="0" smtClean="0"/>
              <a:t>static </a:t>
            </a:r>
            <a:r>
              <a:rPr lang="en-US" b="1" dirty="0" err="1" smtClean="0"/>
              <a:t>int</a:t>
            </a:r>
            <a:r>
              <a:rPr lang="en-US" b="1" dirty="0" smtClean="0"/>
              <a:t> RIGHT:</a:t>
            </a:r>
            <a:r>
              <a:rPr lang="en-US" dirty="0" smtClean="0"/>
              <a:t> It specifies that the label should be right justified.</a:t>
            </a:r>
          </a:p>
          <a:p>
            <a:r>
              <a:rPr lang="en-US" b="1" dirty="0" smtClean="0"/>
              <a:t>static </a:t>
            </a:r>
            <a:r>
              <a:rPr lang="en-US" b="1" dirty="0" err="1" smtClean="0"/>
              <a:t>int</a:t>
            </a:r>
            <a:r>
              <a:rPr lang="en-US" b="1" dirty="0" smtClean="0"/>
              <a:t> CENTER:</a:t>
            </a:r>
            <a:r>
              <a:rPr lang="en-US" dirty="0" smtClean="0"/>
              <a:t> It specifies that the label should be placed in center.</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Label :</a:t>
            </a:r>
            <a:endParaRPr lang="en-US" dirty="0"/>
          </a:p>
        </p:txBody>
      </p:sp>
      <p:sp>
        <p:nvSpPr>
          <p:cNvPr id="3" name="Content Placeholder 2"/>
          <p:cNvSpPr>
            <a:spLocks noGrp="1"/>
          </p:cNvSpPr>
          <p:nvPr>
            <p:ph idx="1"/>
          </p:nvPr>
        </p:nvSpPr>
        <p:spPr/>
        <p:txBody>
          <a:bodyPr/>
          <a:lstStyle/>
          <a:p>
            <a:pPr marL="514350" indent="-514350">
              <a:buAutoNum type="arabicPeriod"/>
            </a:pPr>
            <a:r>
              <a:rPr lang="en-US" dirty="0" smtClean="0">
                <a:solidFill>
                  <a:srgbClr val="FF0000"/>
                </a:solidFill>
              </a:rPr>
              <a:t>Label()</a:t>
            </a:r>
            <a:r>
              <a:rPr lang="en-US" dirty="0" smtClean="0"/>
              <a:t>It constructs an empty label.</a:t>
            </a:r>
          </a:p>
          <a:p>
            <a:pPr marL="514350" indent="-514350">
              <a:buAutoNum type="arabicPeriod"/>
            </a:pPr>
            <a:r>
              <a:rPr lang="en-US" dirty="0" smtClean="0">
                <a:solidFill>
                  <a:srgbClr val="FF0000"/>
                </a:solidFill>
              </a:rPr>
              <a:t>Label(String text)</a:t>
            </a:r>
            <a:r>
              <a:rPr lang="en-US" dirty="0" smtClean="0"/>
              <a:t>It constructs a label with the given string (left justified by default).</a:t>
            </a:r>
          </a:p>
          <a:p>
            <a:pPr marL="514350" indent="-514350">
              <a:buAutoNum type="arabicPeriod"/>
            </a:pPr>
            <a:r>
              <a:rPr lang="en-US" dirty="0" smtClean="0">
                <a:solidFill>
                  <a:srgbClr val="FF0000"/>
                </a:solidFill>
              </a:rPr>
              <a:t>Label(String text, </a:t>
            </a:r>
            <a:r>
              <a:rPr lang="en-US" dirty="0" err="1" smtClean="0">
                <a:solidFill>
                  <a:srgbClr val="FF0000"/>
                </a:solidFill>
              </a:rPr>
              <a:t>int</a:t>
            </a:r>
            <a:r>
              <a:rPr lang="en-US" dirty="0" smtClean="0">
                <a:solidFill>
                  <a:srgbClr val="FF0000"/>
                </a:solidFill>
              </a:rPr>
              <a:t> </a:t>
            </a:r>
            <a:r>
              <a:rPr lang="en-US" dirty="0" err="1" smtClean="0">
                <a:solidFill>
                  <a:srgbClr val="FF0000"/>
                </a:solidFill>
              </a:rPr>
              <a:t>alignement</a:t>
            </a:r>
            <a:r>
              <a:rPr lang="en-US" dirty="0" smtClean="0">
                <a:solidFill>
                  <a:srgbClr val="FF0000"/>
                </a:solidFill>
              </a:rPr>
              <a:t>)</a:t>
            </a:r>
            <a:r>
              <a:rPr lang="en-US" dirty="0" smtClean="0"/>
              <a:t>It constructs a label with the specified string and the specified alignment.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Label :</a:t>
            </a:r>
            <a:endParaRPr lang="en-US" dirty="0"/>
          </a:p>
        </p:txBody>
      </p:sp>
      <p:pic>
        <p:nvPicPr>
          <p:cNvPr id="4" name="Content Placeholder 3" descr="Java AWT Label"/>
          <p:cNvPicPr>
            <a:picLocks noGrp="1"/>
          </p:cNvPicPr>
          <p:nvPr>
            <p:ph idx="1"/>
          </p:nvPr>
        </p:nvPicPr>
        <p:blipFill>
          <a:blip r:embed="rId2" cstate="print"/>
          <a:srcRect/>
          <a:stretch>
            <a:fillRect/>
          </a:stretch>
        </p:blipFill>
        <p:spPr bwMode="auto">
          <a:xfrm>
            <a:off x="1066800" y="2209800"/>
            <a:ext cx="5410200" cy="35051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Java AWT </a:t>
            </a:r>
            <a:r>
              <a:rPr lang="en-US" dirty="0" err="1" smtClean="0"/>
              <a:t>TextField</a:t>
            </a:r>
            <a:r>
              <a:rPr lang="en-US" dirty="0" smtClean="0"/>
              <a:t> :</a:t>
            </a:r>
            <a:endParaRPr lang="en-US" dirty="0"/>
          </a:p>
        </p:txBody>
      </p:sp>
      <p:sp>
        <p:nvSpPr>
          <p:cNvPr id="3" name="Content Placeholder 2"/>
          <p:cNvSpPr>
            <a:spLocks noGrp="1"/>
          </p:cNvSpPr>
          <p:nvPr>
            <p:ph idx="1"/>
          </p:nvPr>
        </p:nvSpPr>
        <p:spPr>
          <a:xfrm>
            <a:off x="457200" y="1609416"/>
            <a:ext cx="7543800" cy="5096184"/>
          </a:xfrm>
        </p:spPr>
        <p:txBody>
          <a:bodyPr>
            <a:normAutofit fontScale="92500" lnSpcReduction="10000"/>
          </a:bodyPr>
          <a:lstStyle/>
          <a:p>
            <a:r>
              <a:rPr lang="en-US" dirty="0" smtClean="0"/>
              <a:t>The </a:t>
            </a:r>
            <a:r>
              <a:rPr lang="en-US" dirty="0" smtClean="0">
                <a:hlinkClick r:id="rId2"/>
              </a:rPr>
              <a:t>object</a:t>
            </a:r>
            <a:r>
              <a:rPr lang="en-US" dirty="0" smtClean="0"/>
              <a:t> of a </a:t>
            </a:r>
            <a:r>
              <a:rPr lang="en-US" b="1" dirty="0" err="1" smtClean="0"/>
              <a:t>TextField</a:t>
            </a:r>
            <a:r>
              <a:rPr lang="en-US" dirty="0" smtClean="0"/>
              <a:t> class is a text component that allows a user to enter a single line text and edit it. </a:t>
            </a:r>
            <a:endParaRPr lang="en-US" dirty="0" smtClean="0"/>
          </a:p>
          <a:p>
            <a:r>
              <a:rPr lang="en-US" dirty="0" smtClean="0"/>
              <a:t>It </a:t>
            </a:r>
            <a:r>
              <a:rPr lang="en-US" dirty="0" smtClean="0"/>
              <a:t>inherits </a:t>
            </a:r>
            <a:r>
              <a:rPr lang="en-US" b="1" dirty="0" err="1" smtClean="0"/>
              <a:t>TextComponent</a:t>
            </a:r>
            <a:r>
              <a:rPr lang="en-US" dirty="0" smtClean="0"/>
              <a:t> class, which further inherits </a:t>
            </a:r>
            <a:r>
              <a:rPr lang="en-US" b="1" dirty="0" smtClean="0"/>
              <a:t>Component</a:t>
            </a:r>
            <a:r>
              <a:rPr lang="en-US" dirty="0" smtClean="0"/>
              <a:t> class.</a:t>
            </a:r>
          </a:p>
          <a:p>
            <a:r>
              <a:rPr lang="en-US" dirty="0" smtClean="0"/>
              <a:t>When we enter a key in the text field (like key pressed, key released or key typed), the event is sent to </a:t>
            </a:r>
            <a:r>
              <a:rPr lang="en-US" b="1" dirty="0" err="1" smtClean="0"/>
              <a:t>TextField</a:t>
            </a:r>
            <a:r>
              <a:rPr lang="en-US" dirty="0" smtClean="0"/>
              <a:t>. Then the </a:t>
            </a:r>
            <a:r>
              <a:rPr lang="en-US" b="1" dirty="0" err="1" smtClean="0"/>
              <a:t>KeyEvent</a:t>
            </a:r>
            <a:r>
              <a:rPr lang="en-US" dirty="0" smtClean="0"/>
              <a:t> is passed to the registered </a:t>
            </a:r>
            <a:r>
              <a:rPr lang="en-US" b="1" dirty="0" err="1" smtClean="0"/>
              <a:t>KeyListener</a:t>
            </a:r>
            <a:r>
              <a:rPr lang="en-US" dirty="0" smtClean="0"/>
              <a:t>.</a:t>
            </a:r>
          </a:p>
          <a:p>
            <a:r>
              <a:rPr lang="en-US" dirty="0" smtClean="0"/>
              <a:t> It can also be done using </a:t>
            </a:r>
            <a:r>
              <a:rPr lang="en-US" b="1" dirty="0" err="1" smtClean="0"/>
              <a:t>ActionEvent</a:t>
            </a:r>
            <a:r>
              <a:rPr lang="en-US" dirty="0" smtClean="0"/>
              <a:t>; if the </a:t>
            </a:r>
            <a:r>
              <a:rPr lang="en-US" dirty="0" err="1" smtClean="0"/>
              <a:t>ActionEvent</a:t>
            </a:r>
            <a:r>
              <a:rPr lang="en-US" dirty="0" smtClean="0"/>
              <a:t> is enabled on the text field, then the </a:t>
            </a:r>
            <a:r>
              <a:rPr lang="en-US" dirty="0" err="1" smtClean="0"/>
              <a:t>ActionEvent</a:t>
            </a:r>
            <a:r>
              <a:rPr lang="en-US" dirty="0" smtClean="0"/>
              <a:t> may be fired by pressing return key. The event is handled </a:t>
            </a:r>
            <a:r>
              <a:rPr lang="en-US" dirty="0" smtClean="0"/>
              <a:t>by the</a:t>
            </a:r>
            <a:r>
              <a:rPr lang="en-US" dirty="0" smtClean="0"/>
              <a:t> </a:t>
            </a:r>
            <a:r>
              <a:rPr lang="en-US" b="1" dirty="0" err="1" smtClean="0"/>
              <a:t>ActionListener</a:t>
            </a:r>
            <a:r>
              <a:rPr lang="en-US" dirty="0" smtClean="0"/>
              <a:t> interface.</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a:t>
            </a:r>
            <a:r>
              <a:rPr lang="en-US" dirty="0" err="1" smtClean="0"/>
              <a:t>TextField</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solidFill>
                  <a:srgbClr val="FF0000"/>
                </a:solidFill>
              </a:rPr>
              <a:t>AWT </a:t>
            </a:r>
            <a:r>
              <a:rPr lang="en-US" dirty="0" err="1" smtClean="0">
                <a:solidFill>
                  <a:srgbClr val="FF0000"/>
                </a:solidFill>
              </a:rPr>
              <a:t>TextField</a:t>
            </a:r>
            <a:r>
              <a:rPr lang="en-US" dirty="0" smtClean="0">
                <a:solidFill>
                  <a:srgbClr val="FF0000"/>
                </a:solidFill>
              </a:rPr>
              <a:t> Class Declaration</a:t>
            </a:r>
          </a:p>
          <a:p>
            <a:r>
              <a:rPr lang="en-US" sz="2400" b="1" dirty="0" smtClean="0"/>
              <a:t>public</a:t>
            </a:r>
            <a:r>
              <a:rPr lang="en-US" sz="2400" dirty="0" smtClean="0"/>
              <a:t> </a:t>
            </a:r>
            <a:r>
              <a:rPr lang="en-US" sz="2400" b="1" dirty="0" smtClean="0"/>
              <a:t>class</a:t>
            </a:r>
            <a:r>
              <a:rPr lang="en-US" sz="2400" dirty="0" smtClean="0"/>
              <a:t> </a:t>
            </a:r>
            <a:r>
              <a:rPr lang="en-US" sz="2400" dirty="0" err="1" smtClean="0"/>
              <a:t>TextField</a:t>
            </a:r>
            <a:r>
              <a:rPr lang="en-US" sz="2400" dirty="0" smtClean="0"/>
              <a:t> </a:t>
            </a:r>
            <a:r>
              <a:rPr lang="en-US" sz="2400" b="1" dirty="0" smtClean="0"/>
              <a:t>extends</a:t>
            </a:r>
            <a:r>
              <a:rPr lang="en-US" sz="2400" dirty="0" smtClean="0"/>
              <a:t> </a:t>
            </a:r>
            <a:r>
              <a:rPr lang="en-US" sz="2400" dirty="0" err="1" smtClean="0"/>
              <a:t>TextComponent</a:t>
            </a:r>
            <a:r>
              <a:rPr lang="en-US" sz="2400" dirty="0" smtClean="0"/>
              <a:t> </a:t>
            </a:r>
            <a:r>
              <a:rPr lang="en-US" dirty="0" smtClean="0"/>
              <a:t> </a:t>
            </a:r>
          </a:p>
          <a:p>
            <a:pPr>
              <a:buNone/>
            </a:pPr>
            <a:r>
              <a:rPr lang="en-US" dirty="0" err="1" smtClean="0">
                <a:solidFill>
                  <a:srgbClr val="FF0000"/>
                </a:solidFill>
              </a:rPr>
              <a:t>TextField</a:t>
            </a:r>
            <a:r>
              <a:rPr lang="en-US" dirty="0" smtClean="0">
                <a:solidFill>
                  <a:srgbClr val="FF0000"/>
                </a:solidFill>
              </a:rPr>
              <a:t> Class constructors</a:t>
            </a:r>
          </a:p>
          <a:p>
            <a:pPr marL="514350" indent="-514350">
              <a:buAutoNum type="arabicPeriod"/>
            </a:pPr>
            <a:r>
              <a:rPr lang="en-US" dirty="0" err="1" smtClean="0">
                <a:solidFill>
                  <a:srgbClr val="00B050"/>
                </a:solidFill>
              </a:rPr>
              <a:t>TextField</a:t>
            </a:r>
            <a:r>
              <a:rPr lang="en-US" dirty="0" smtClean="0">
                <a:solidFill>
                  <a:srgbClr val="00B050"/>
                </a:solidFill>
              </a:rPr>
              <a:t>()</a:t>
            </a:r>
            <a:r>
              <a:rPr lang="en-US" dirty="0" smtClean="0"/>
              <a:t>It constructs a new text field component.</a:t>
            </a:r>
          </a:p>
          <a:p>
            <a:pPr marL="514350" indent="-514350">
              <a:buAutoNum type="arabicPeriod"/>
            </a:pPr>
            <a:r>
              <a:rPr lang="en-US" dirty="0" err="1" smtClean="0">
                <a:solidFill>
                  <a:srgbClr val="00B050"/>
                </a:solidFill>
              </a:rPr>
              <a:t>TextField</a:t>
            </a:r>
            <a:r>
              <a:rPr lang="en-US" dirty="0" smtClean="0">
                <a:solidFill>
                  <a:srgbClr val="00B050"/>
                </a:solidFill>
              </a:rPr>
              <a:t>(String text)</a:t>
            </a:r>
            <a:r>
              <a:rPr lang="en-US" dirty="0" smtClean="0"/>
              <a:t>It constructs a new text field initialized with the given string text to be displayed.</a:t>
            </a:r>
          </a:p>
          <a:p>
            <a:pPr marL="514350" indent="-514350">
              <a:buAutoNum type="arabicPeriod"/>
            </a:pPr>
            <a:r>
              <a:rPr lang="en-US" dirty="0" err="1" smtClean="0">
                <a:solidFill>
                  <a:srgbClr val="00B050"/>
                </a:solidFill>
              </a:rPr>
              <a:t>TextField</a:t>
            </a:r>
            <a:r>
              <a:rPr lang="en-US" dirty="0" smtClean="0">
                <a:solidFill>
                  <a:srgbClr val="00B050"/>
                </a:solidFill>
              </a:rPr>
              <a:t>(</a:t>
            </a:r>
            <a:r>
              <a:rPr lang="en-US" dirty="0" err="1" smtClean="0">
                <a:solidFill>
                  <a:srgbClr val="00B050"/>
                </a:solidFill>
              </a:rPr>
              <a:t>int</a:t>
            </a:r>
            <a:r>
              <a:rPr lang="en-US" dirty="0" smtClean="0">
                <a:solidFill>
                  <a:srgbClr val="00B050"/>
                </a:solidFill>
              </a:rPr>
              <a:t> columns)</a:t>
            </a:r>
            <a:r>
              <a:rPr lang="en-US" dirty="0" smtClean="0"/>
              <a:t>It constructs a new </a:t>
            </a:r>
            <a:r>
              <a:rPr lang="en-US" dirty="0" err="1" smtClean="0"/>
              <a:t>textfield</a:t>
            </a:r>
            <a:r>
              <a:rPr lang="en-US" dirty="0" smtClean="0"/>
              <a:t> (empty) with given number of columns.</a:t>
            </a:r>
          </a:p>
          <a:p>
            <a:pPr marL="514350" indent="-514350">
              <a:buAutoNum type="arabicPeriod"/>
            </a:pPr>
            <a:r>
              <a:rPr lang="en-US" dirty="0" err="1" smtClean="0">
                <a:solidFill>
                  <a:srgbClr val="00B050"/>
                </a:solidFill>
              </a:rPr>
              <a:t>TextField</a:t>
            </a:r>
            <a:r>
              <a:rPr lang="en-US" dirty="0" smtClean="0">
                <a:solidFill>
                  <a:srgbClr val="00B050"/>
                </a:solidFill>
              </a:rPr>
              <a:t>(String text, </a:t>
            </a:r>
            <a:r>
              <a:rPr lang="en-US" dirty="0" err="1" smtClean="0">
                <a:solidFill>
                  <a:srgbClr val="00B050"/>
                </a:solidFill>
              </a:rPr>
              <a:t>int</a:t>
            </a:r>
            <a:r>
              <a:rPr lang="en-US" dirty="0" smtClean="0">
                <a:solidFill>
                  <a:srgbClr val="00B050"/>
                </a:solidFill>
              </a:rPr>
              <a:t> columns)</a:t>
            </a:r>
            <a:r>
              <a:rPr lang="en-US" dirty="0" smtClean="0"/>
              <a:t>It constructs a new text field with the given text and given number of columns (width).</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a:t>
            </a:r>
            <a:r>
              <a:rPr lang="en-US" dirty="0" err="1" smtClean="0"/>
              <a:t>TextField</a:t>
            </a:r>
            <a:r>
              <a:rPr lang="en-US" dirty="0" smtClean="0"/>
              <a:t> :</a:t>
            </a:r>
            <a:endParaRPr lang="en-US" dirty="0"/>
          </a:p>
        </p:txBody>
      </p:sp>
      <p:pic>
        <p:nvPicPr>
          <p:cNvPr id="4" name="Content Placeholder 3" descr="java awt textfield"/>
          <p:cNvPicPr>
            <a:picLocks noGrp="1"/>
          </p:cNvPicPr>
          <p:nvPr>
            <p:ph idx="1"/>
          </p:nvPr>
        </p:nvPicPr>
        <p:blipFill>
          <a:blip r:embed="rId2" cstate="print"/>
          <a:srcRect/>
          <a:stretch>
            <a:fillRect/>
          </a:stretch>
        </p:blipFill>
        <p:spPr bwMode="auto">
          <a:xfrm>
            <a:off x="1219200" y="2209800"/>
            <a:ext cx="5486400" cy="3428999"/>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Java AWT </a:t>
            </a:r>
            <a:r>
              <a:rPr lang="en-US" dirty="0" err="1" smtClean="0"/>
              <a:t>TextArea</a:t>
            </a:r>
            <a:r>
              <a:rPr lang="en-US" dirty="0" smtClean="0"/>
              <a:t> :</a:t>
            </a:r>
            <a:endParaRPr lang="en-US" dirty="0"/>
          </a:p>
        </p:txBody>
      </p:sp>
      <p:sp>
        <p:nvSpPr>
          <p:cNvPr id="3" name="Content Placeholder 2"/>
          <p:cNvSpPr>
            <a:spLocks noGrp="1"/>
          </p:cNvSpPr>
          <p:nvPr>
            <p:ph idx="1"/>
          </p:nvPr>
        </p:nvSpPr>
        <p:spPr/>
        <p:txBody>
          <a:bodyPr/>
          <a:lstStyle/>
          <a:p>
            <a:r>
              <a:rPr lang="en-US" dirty="0" smtClean="0"/>
              <a:t>The </a:t>
            </a:r>
            <a:r>
              <a:rPr lang="en-US" dirty="0" smtClean="0">
                <a:hlinkClick r:id="rId2"/>
              </a:rPr>
              <a:t>object</a:t>
            </a:r>
            <a:r>
              <a:rPr lang="en-US" dirty="0" smtClean="0"/>
              <a:t> of a </a:t>
            </a:r>
            <a:r>
              <a:rPr lang="en-US" dirty="0" err="1" smtClean="0"/>
              <a:t>TextArea</a:t>
            </a:r>
            <a:r>
              <a:rPr lang="en-US" dirty="0" smtClean="0"/>
              <a:t> class is a multiline region that displays text. It allows the editing of multiple line text. It inherits </a:t>
            </a:r>
            <a:r>
              <a:rPr lang="en-US" dirty="0" err="1" smtClean="0"/>
              <a:t>TextComponent</a:t>
            </a:r>
            <a:r>
              <a:rPr lang="en-US" dirty="0" smtClean="0"/>
              <a:t> class.</a:t>
            </a:r>
          </a:p>
          <a:p>
            <a:r>
              <a:rPr lang="en-US" dirty="0" smtClean="0"/>
              <a:t>The text area allows us to type as much text as we want. When the text in the text area becomes larger than the viewable area, the scroll bar appears automatically which helps us to scroll the text up and down, or right and left.</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a:t>
            </a:r>
            <a:r>
              <a:rPr lang="en-US" dirty="0" err="1" smtClean="0"/>
              <a:t>TextArea</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solidFill>
                  <a:srgbClr val="FF0000"/>
                </a:solidFill>
              </a:rPr>
              <a:t>AWT </a:t>
            </a:r>
            <a:r>
              <a:rPr lang="en-US" dirty="0" err="1" smtClean="0">
                <a:solidFill>
                  <a:srgbClr val="FF0000"/>
                </a:solidFill>
              </a:rPr>
              <a:t>TextArea</a:t>
            </a:r>
            <a:r>
              <a:rPr lang="en-US" dirty="0" smtClean="0">
                <a:solidFill>
                  <a:srgbClr val="FF0000"/>
                </a:solidFill>
              </a:rPr>
              <a:t> Class Declaration</a:t>
            </a:r>
          </a:p>
          <a:p>
            <a:r>
              <a:rPr lang="en-US" b="1" dirty="0" smtClean="0"/>
              <a:t>public</a:t>
            </a:r>
            <a:r>
              <a:rPr lang="en-US" dirty="0" smtClean="0"/>
              <a:t> </a:t>
            </a:r>
            <a:r>
              <a:rPr lang="en-US" b="1" dirty="0" smtClean="0"/>
              <a:t>class</a:t>
            </a:r>
            <a:r>
              <a:rPr lang="en-US" dirty="0" smtClean="0"/>
              <a:t> </a:t>
            </a:r>
            <a:r>
              <a:rPr lang="en-US" dirty="0" err="1" smtClean="0"/>
              <a:t>TextArea</a:t>
            </a:r>
            <a:r>
              <a:rPr lang="en-US" dirty="0" smtClean="0"/>
              <a:t> </a:t>
            </a:r>
            <a:r>
              <a:rPr lang="en-US" b="1" dirty="0" smtClean="0"/>
              <a:t>extends</a:t>
            </a:r>
            <a:r>
              <a:rPr lang="en-US" dirty="0" smtClean="0"/>
              <a:t> </a:t>
            </a:r>
            <a:r>
              <a:rPr lang="en-US" dirty="0" err="1" smtClean="0"/>
              <a:t>TextComponent</a:t>
            </a:r>
            <a:r>
              <a:rPr lang="en-US" dirty="0" smtClean="0"/>
              <a:t>  </a:t>
            </a:r>
          </a:p>
          <a:p>
            <a:pPr>
              <a:buNone/>
            </a:pPr>
            <a:r>
              <a:rPr lang="en-US" dirty="0" smtClean="0">
                <a:solidFill>
                  <a:srgbClr val="FF0000"/>
                </a:solidFill>
              </a:rPr>
              <a:t>Fields of </a:t>
            </a:r>
            <a:r>
              <a:rPr lang="en-US" dirty="0" err="1" smtClean="0">
                <a:solidFill>
                  <a:srgbClr val="FF0000"/>
                </a:solidFill>
              </a:rPr>
              <a:t>TextArea</a:t>
            </a:r>
            <a:r>
              <a:rPr lang="en-US" dirty="0" smtClean="0">
                <a:solidFill>
                  <a:srgbClr val="FF0000"/>
                </a:solidFill>
              </a:rPr>
              <a:t> Class</a:t>
            </a:r>
          </a:p>
          <a:p>
            <a:pPr>
              <a:buNone/>
            </a:pPr>
            <a:r>
              <a:rPr lang="en-US" dirty="0" smtClean="0"/>
              <a:t>   The fields of </a:t>
            </a:r>
            <a:r>
              <a:rPr lang="en-US" dirty="0" err="1" smtClean="0"/>
              <a:t>java.awt.TextArea</a:t>
            </a:r>
            <a:r>
              <a:rPr lang="en-US" dirty="0" smtClean="0"/>
              <a:t> class are as follows:</a:t>
            </a:r>
          </a:p>
          <a:p>
            <a:r>
              <a:rPr lang="en-US" b="1" dirty="0" smtClean="0"/>
              <a:t>static </a:t>
            </a:r>
            <a:r>
              <a:rPr lang="en-US" b="1" dirty="0" err="1" smtClean="0"/>
              <a:t>int</a:t>
            </a:r>
            <a:r>
              <a:rPr lang="en-US" b="1" dirty="0" smtClean="0"/>
              <a:t> SCROLLBARS_BOTH</a:t>
            </a:r>
            <a:r>
              <a:rPr lang="en-US" dirty="0" smtClean="0"/>
              <a:t> - It creates and displays both horizontal and vertical scrollbars.</a:t>
            </a:r>
          </a:p>
          <a:p>
            <a:r>
              <a:rPr lang="en-US" b="1" dirty="0" smtClean="0"/>
              <a:t>static </a:t>
            </a:r>
            <a:r>
              <a:rPr lang="en-US" b="1" dirty="0" err="1" smtClean="0"/>
              <a:t>int</a:t>
            </a:r>
            <a:r>
              <a:rPr lang="en-US" b="1" dirty="0" smtClean="0"/>
              <a:t> SCROLLBARS_HORIZONTAL_ONLY</a:t>
            </a:r>
            <a:r>
              <a:rPr lang="en-US" dirty="0" smtClean="0"/>
              <a:t> - It creates and displays only the horizontal scrollbar.</a:t>
            </a:r>
          </a:p>
          <a:p>
            <a:r>
              <a:rPr lang="en-US" b="1" dirty="0" smtClean="0"/>
              <a:t>static </a:t>
            </a:r>
            <a:r>
              <a:rPr lang="en-US" b="1" dirty="0" err="1" smtClean="0"/>
              <a:t>int</a:t>
            </a:r>
            <a:r>
              <a:rPr lang="en-US" b="1" dirty="0" smtClean="0"/>
              <a:t> SCROLLBARS_VERTICAL_ONLY</a:t>
            </a:r>
            <a:r>
              <a:rPr lang="en-US" dirty="0" smtClean="0"/>
              <a:t> - It creates and displays only the vertical scrollbar.</a:t>
            </a:r>
          </a:p>
          <a:p>
            <a:r>
              <a:rPr lang="en-US" b="1" dirty="0" smtClean="0"/>
              <a:t>static </a:t>
            </a:r>
            <a:r>
              <a:rPr lang="en-US" b="1" dirty="0" err="1" smtClean="0"/>
              <a:t>int</a:t>
            </a:r>
            <a:r>
              <a:rPr lang="en-US" b="1" dirty="0" smtClean="0"/>
              <a:t> SCROLLBARS_NONE</a:t>
            </a:r>
            <a:r>
              <a:rPr lang="en-US" dirty="0" smtClean="0"/>
              <a:t> - It doesn't create or display any scrollbar in the text area.</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a:t>
            </a:r>
            <a:r>
              <a:rPr lang="en-US" dirty="0" err="1" smtClean="0"/>
              <a:t>TextArea</a:t>
            </a:r>
            <a:r>
              <a:rPr lang="en-US" dirty="0" smtClean="0"/>
              <a:t> :</a:t>
            </a:r>
            <a:endParaRPr lang="en-US" dirty="0"/>
          </a:p>
        </p:txBody>
      </p:sp>
      <p:pic>
        <p:nvPicPr>
          <p:cNvPr id="4" name="Content Placeholder 3" descr="java awt textarea example 1"/>
          <p:cNvPicPr>
            <a:picLocks noGrp="1"/>
          </p:cNvPicPr>
          <p:nvPr>
            <p:ph idx="1"/>
          </p:nvPr>
        </p:nvPicPr>
        <p:blipFill>
          <a:blip r:embed="rId2" cstate="print"/>
          <a:srcRect/>
          <a:stretch>
            <a:fillRect/>
          </a:stretch>
        </p:blipFill>
        <p:spPr bwMode="auto">
          <a:xfrm>
            <a:off x="1219200" y="2057400"/>
            <a:ext cx="5105400" cy="4190999"/>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smtClean="0"/>
              <a:t>Java AWT Checkbox :</a:t>
            </a:r>
            <a:endParaRPr lang="en-US" dirty="0"/>
          </a:p>
        </p:txBody>
      </p:sp>
      <p:sp>
        <p:nvSpPr>
          <p:cNvPr id="3" name="Content Placeholder 2"/>
          <p:cNvSpPr>
            <a:spLocks noGrp="1"/>
          </p:cNvSpPr>
          <p:nvPr>
            <p:ph idx="1"/>
          </p:nvPr>
        </p:nvSpPr>
        <p:spPr/>
        <p:txBody>
          <a:bodyPr/>
          <a:lstStyle/>
          <a:p>
            <a:r>
              <a:rPr lang="en-US" dirty="0" smtClean="0"/>
              <a:t>The Checkbox class is used to create a checkbox. It is used to turn an option on (true) or off (false). </a:t>
            </a:r>
          </a:p>
          <a:p>
            <a:r>
              <a:rPr lang="en-US" dirty="0" smtClean="0"/>
              <a:t>Clicking on a Checkbox changes its state from "on" to "off" or from "off" to "on".</a:t>
            </a:r>
          </a:p>
          <a:p>
            <a:pPr>
              <a:buNone/>
            </a:pPr>
            <a:r>
              <a:rPr lang="en-US" dirty="0" smtClean="0">
                <a:solidFill>
                  <a:srgbClr val="FF0000"/>
                </a:solidFill>
              </a:rPr>
              <a:t>AWT Checkbox Class Declaration</a:t>
            </a:r>
          </a:p>
          <a:p>
            <a:r>
              <a:rPr lang="en-US" sz="2000" b="1" dirty="0" smtClean="0"/>
              <a:t>public</a:t>
            </a:r>
            <a:r>
              <a:rPr lang="en-US" sz="2000" dirty="0" smtClean="0"/>
              <a:t> </a:t>
            </a:r>
            <a:r>
              <a:rPr lang="en-US" sz="2000" b="1" dirty="0" smtClean="0"/>
              <a:t>class</a:t>
            </a:r>
            <a:r>
              <a:rPr lang="en-US" sz="2000" dirty="0" smtClean="0"/>
              <a:t> Checkbox </a:t>
            </a:r>
            <a:r>
              <a:rPr lang="en-US" sz="2000" b="1" dirty="0" smtClean="0"/>
              <a:t>extends</a:t>
            </a:r>
            <a:r>
              <a:rPr lang="en-US" sz="2000" dirty="0" smtClean="0"/>
              <a:t> Component </a:t>
            </a:r>
            <a:r>
              <a:rPr lang="en-US" sz="2000" b="1" dirty="0" smtClean="0"/>
              <a:t>implements</a:t>
            </a:r>
            <a:r>
              <a:rPr lang="en-US" sz="2000" dirty="0" smtClean="0"/>
              <a:t> </a:t>
            </a:r>
          </a:p>
          <a:p>
            <a:pPr>
              <a:buNone/>
            </a:pPr>
            <a:r>
              <a:rPr lang="en-US" sz="2000" dirty="0" err="1" smtClean="0"/>
              <a:t>ItemSelectable</a:t>
            </a:r>
            <a:r>
              <a:rPr lang="en-US" sz="2000" dirty="0" smtClean="0"/>
              <a:t>, Accessible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Java AWT Checkbox :</a:t>
            </a:r>
            <a:endParaRPr lang="en-US" dirty="0"/>
          </a:p>
        </p:txBody>
      </p:sp>
      <p:sp>
        <p:nvSpPr>
          <p:cNvPr id="3" name="Content Placeholder 2"/>
          <p:cNvSpPr>
            <a:spLocks noGrp="1"/>
          </p:cNvSpPr>
          <p:nvPr>
            <p:ph idx="1"/>
          </p:nvPr>
        </p:nvSpPr>
        <p:spPr/>
        <p:txBody>
          <a:bodyPr/>
          <a:lstStyle/>
          <a:p>
            <a:pPr>
              <a:buNone/>
            </a:pPr>
            <a:r>
              <a:rPr lang="en-US" sz="2800" b="1" dirty="0" smtClean="0"/>
              <a:t>Checkbox Class Constructors :</a:t>
            </a:r>
          </a:p>
          <a:p>
            <a:pPr>
              <a:buNone/>
            </a:pPr>
            <a:endParaRPr lang="en-US" dirty="0" smtClean="0"/>
          </a:p>
          <a:p>
            <a:pPr marL="514350" indent="-514350">
              <a:buAutoNum type="arabicPeriod"/>
            </a:pPr>
            <a:r>
              <a:rPr lang="en-US" dirty="0" smtClean="0">
                <a:solidFill>
                  <a:srgbClr val="FF0000"/>
                </a:solidFill>
              </a:rPr>
              <a:t>Checkbox()</a:t>
            </a:r>
            <a:r>
              <a:rPr lang="en-US" dirty="0" smtClean="0"/>
              <a:t>It constructs a checkbox with no string as the label.</a:t>
            </a:r>
          </a:p>
          <a:p>
            <a:pPr marL="514350" indent="-514350">
              <a:buAutoNum type="arabicPeriod"/>
            </a:pPr>
            <a:r>
              <a:rPr lang="en-US" dirty="0" smtClean="0">
                <a:solidFill>
                  <a:srgbClr val="FF0000"/>
                </a:solidFill>
              </a:rPr>
              <a:t>Checkbox(String label)</a:t>
            </a:r>
            <a:r>
              <a:rPr lang="en-US" dirty="0" smtClean="0"/>
              <a:t>It constructs a checkbox with the given label.</a:t>
            </a:r>
          </a:p>
          <a:p>
            <a:pPr marL="514350" indent="-514350">
              <a:buAutoNum type="arabicPeriod"/>
            </a:pPr>
            <a:r>
              <a:rPr lang="en-US" dirty="0" smtClean="0">
                <a:solidFill>
                  <a:srgbClr val="FF0000"/>
                </a:solidFill>
              </a:rPr>
              <a:t>Checkbox(String label, </a:t>
            </a:r>
            <a:r>
              <a:rPr lang="en-US" dirty="0" err="1" smtClean="0">
                <a:solidFill>
                  <a:srgbClr val="FF0000"/>
                </a:solidFill>
              </a:rPr>
              <a:t>boolean</a:t>
            </a:r>
            <a:r>
              <a:rPr lang="en-US" dirty="0" smtClean="0">
                <a:solidFill>
                  <a:srgbClr val="FF0000"/>
                </a:solidFill>
              </a:rPr>
              <a:t> state)</a:t>
            </a:r>
            <a:r>
              <a:rPr lang="en-US" dirty="0" smtClean="0"/>
              <a:t>It constructs a checkbox with the given label and sets the given state.</a:t>
            </a:r>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Java AWT Checkbox :</a:t>
            </a:r>
            <a:endParaRPr lang="en-US" dirty="0"/>
          </a:p>
        </p:txBody>
      </p:sp>
      <p:pic>
        <p:nvPicPr>
          <p:cNvPr id="4" name="Content Placeholder 3" descr="java awt checkbox example 1"/>
          <p:cNvPicPr>
            <a:picLocks noGrp="1"/>
          </p:cNvPicPr>
          <p:nvPr>
            <p:ph idx="1"/>
          </p:nvPr>
        </p:nvPicPr>
        <p:blipFill>
          <a:blip r:embed="rId2" cstate="print"/>
          <a:srcRect/>
          <a:stretch>
            <a:fillRect/>
          </a:stretch>
        </p:blipFill>
        <p:spPr bwMode="auto">
          <a:xfrm>
            <a:off x="1981200" y="2286001"/>
            <a:ext cx="4191000" cy="3581399"/>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Java AWT </a:t>
            </a:r>
            <a:r>
              <a:rPr lang="en-US" dirty="0" err="1" smtClean="0"/>
              <a:t>CheckboxGroup</a:t>
            </a:r>
            <a:r>
              <a:rPr lang="en-US" dirty="0" smtClean="0"/>
              <a:t> :</a:t>
            </a:r>
            <a:endParaRPr lang="en-US" dirty="0"/>
          </a:p>
        </p:txBody>
      </p:sp>
      <p:sp>
        <p:nvSpPr>
          <p:cNvPr id="3" name="Content Placeholder 2"/>
          <p:cNvSpPr>
            <a:spLocks noGrp="1"/>
          </p:cNvSpPr>
          <p:nvPr>
            <p:ph idx="1"/>
          </p:nvPr>
        </p:nvSpPr>
        <p:spPr/>
        <p:txBody>
          <a:bodyPr/>
          <a:lstStyle/>
          <a:p>
            <a:r>
              <a:rPr lang="en-US" dirty="0" smtClean="0"/>
              <a:t>The object of </a:t>
            </a:r>
            <a:r>
              <a:rPr lang="en-US" dirty="0" err="1" smtClean="0"/>
              <a:t>CheckboxGroup</a:t>
            </a:r>
            <a:r>
              <a:rPr lang="en-US" dirty="0" smtClean="0"/>
              <a:t> class is used to group together a set of </a:t>
            </a:r>
            <a:r>
              <a:rPr lang="en-US" dirty="0" smtClean="0">
                <a:hlinkClick r:id="rId2"/>
              </a:rPr>
              <a:t>Checkbox</a:t>
            </a:r>
            <a:r>
              <a:rPr lang="en-US" dirty="0" smtClean="0"/>
              <a:t>. </a:t>
            </a:r>
          </a:p>
          <a:p>
            <a:r>
              <a:rPr lang="en-US" dirty="0" smtClean="0"/>
              <a:t>At a time only one check box button is allowed to be in "on" state and remaining check box button in "off" state. It inherits the </a:t>
            </a:r>
            <a:r>
              <a:rPr lang="en-US" dirty="0" smtClean="0">
                <a:hlinkClick r:id="rId3"/>
              </a:rPr>
              <a:t>object class</a:t>
            </a:r>
            <a:r>
              <a:rPr lang="en-US" dirty="0" smtClean="0"/>
              <a:t>.</a:t>
            </a:r>
          </a:p>
          <a:p>
            <a:pPr>
              <a:buNone/>
            </a:pPr>
            <a:r>
              <a:rPr lang="en-US" dirty="0" smtClean="0">
                <a:solidFill>
                  <a:srgbClr val="FF0000"/>
                </a:solidFill>
              </a:rPr>
              <a:t>AWT </a:t>
            </a:r>
            <a:r>
              <a:rPr lang="en-US" dirty="0" err="1" smtClean="0">
                <a:solidFill>
                  <a:srgbClr val="FF0000"/>
                </a:solidFill>
              </a:rPr>
              <a:t>CheckboxGroup</a:t>
            </a:r>
            <a:r>
              <a:rPr lang="en-US" dirty="0" smtClean="0">
                <a:solidFill>
                  <a:srgbClr val="FF0000"/>
                </a:solidFill>
              </a:rPr>
              <a:t> Class Declaration</a:t>
            </a:r>
          </a:p>
          <a:p>
            <a:r>
              <a:rPr lang="en-US" b="1" dirty="0" smtClean="0"/>
              <a:t>public</a:t>
            </a:r>
            <a:r>
              <a:rPr lang="en-US" dirty="0" smtClean="0"/>
              <a:t> </a:t>
            </a:r>
            <a:r>
              <a:rPr lang="en-US" b="1" dirty="0" smtClean="0"/>
              <a:t>class</a:t>
            </a:r>
            <a:r>
              <a:rPr lang="en-US" dirty="0" smtClean="0"/>
              <a:t> </a:t>
            </a:r>
            <a:r>
              <a:rPr lang="en-US" dirty="0" err="1" smtClean="0"/>
              <a:t>CheckboxGroup</a:t>
            </a:r>
            <a:r>
              <a:rPr lang="en-US" dirty="0" smtClean="0"/>
              <a:t> </a:t>
            </a:r>
            <a:r>
              <a:rPr lang="en-US" b="1" dirty="0" smtClean="0"/>
              <a:t>extends</a:t>
            </a:r>
            <a:r>
              <a:rPr lang="en-US" dirty="0" smtClean="0"/>
              <a:t> Object </a:t>
            </a:r>
            <a:r>
              <a:rPr lang="en-US" b="1" dirty="0" smtClean="0"/>
              <a:t>implements</a:t>
            </a:r>
            <a:r>
              <a:rPr lang="en-US" dirty="0" smtClean="0"/>
              <a:t> </a:t>
            </a:r>
            <a:r>
              <a:rPr lang="en-US" dirty="0" err="1" smtClean="0"/>
              <a:t>Serializable</a:t>
            </a:r>
            <a:r>
              <a:rPr lang="en-US" dirty="0" smtClean="0"/>
              <a:t>  </a:t>
            </a:r>
          </a:p>
          <a:p>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a:t>
            </a:r>
            <a:r>
              <a:rPr lang="en-US" dirty="0" err="1" smtClean="0"/>
              <a:t>CheckboxGroup</a:t>
            </a:r>
            <a:r>
              <a:rPr lang="en-US" dirty="0" smtClean="0"/>
              <a:t> :</a:t>
            </a:r>
            <a:endParaRPr lang="en-US" dirty="0"/>
          </a:p>
        </p:txBody>
      </p:sp>
      <p:pic>
        <p:nvPicPr>
          <p:cNvPr id="4" name="Content Placeholder 3" descr="java awt checkboxgroup example 1"/>
          <p:cNvPicPr>
            <a:picLocks noGrp="1"/>
          </p:cNvPicPr>
          <p:nvPr>
            <p:ph idx="1"/>
          </p:nvPr>
        </p:nvPicPr>
        <p:blipFill>
          <a:blip r:embed="rId2" cstate="print"/>
          <a:srcRect/>
          <a:stretch>
            <a:fillRect/>
          </a:stretch>
        </p:blipFill>
        <p:spPr bwMode="auto">
          <a:xfrm>
            <a:off x="1219200" y="1905001"/>
            <a:ext cx="5715000" cy="3447256"/>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Java AWT Choice :</a:t>
            </a:r>
            <a:endParaRPr lang="en-US" dirty="0"/>
          </a:p>
        </p:txBody>
      </p:sp>
      <p:sp>
        <p:nvSpPr>
          <p:cNvPr id="3" name="Content Placeholder 2"/>
          <p:cNvSpPr>
            <a:spLocks noGrp="1"/>
          </p:cNvSpPr>
          <p:nvPr>
            <p:ph idx="1"/>
          </p:nvPr>
        </p:nvSpPr>
        <p:spPr>
          <a:xfrm>
            <a:off x="457200" y="1609416"/>
            <a:ext cx="7467600" cy="4846320"/>
          </a:xfrm>
        </p:spPr>
        <p:txBody>
          <a:bodyPr/>
          <a:lstStyle/>
          <a:p>
            <a:r>
              <a:rPr lang="en-US" dirty="0" smtClean="0"/>
              <a:t>The object of Choice class is used to show </a:t>
            </a:r>
            <a:r>
              <a:rPr lang="en-US" dirty="0" smtClean="0">
                <a:hlinkClick r:id="rId2"/>
              </a:rPr>
              <a:t>popup menu</a:t>
            </a:r>
            <a:r>
              <a:rPr lang="en-US" dirty="0" smtClean="0"/>
              <a:t> of choices. </a:t>
            </a:r>
          </a:p>
          <a:p>
            <a:r>
              <a:rPr lang="en-US" dirty="0" smtClean="0"/>
              <a:t>Choice selected by user is shown on the top of a menu. It inherits Component class.</a:t>
            </a:r>
          </a:p>
          <a:p>
            <a:pPr>
              <a:buNone/>
            </a:pPr>
            <a:r>
              <a:rPr lang="en-US" b="1" dirty="0" smtClean="0"/>
              <a:t>AWT Choice Class Declaration</a:t>
            </a:r>
          </a:p>
          <a:p>
            <a:r>
              <a:rPr lang="en-US" b="1" dirty="0" smtClean="0"/>
              <a:t>public</a:t>
            </a:r>
            <a:r>
              <a:rPr lang="en-US" dirty="0" smtClean="0"/>
              <a:t> </a:t>
            </a:r>
            <a:r>
              <a:rPr lang="en-US" b="1" dirty="0" smtClean="0"/>
              <a:t>class</a:t>
            </a:r>
            <a:r>
              <a:rPr lang="en-US" dirty="0" smtClean="0"/>
              <a:t> Choice </a:t>
            </a:r>
            <a:r>
              <a:rPr lang="en-US" b="1" dirty="0" smtClean="0"/>
              <a:t>extends</a:t>
            </a:r>
            <a:r>
              <a:rPr lang="en-US" dirty="0" smtClean="0"/>
              <a:t> Component </a:t>
            </a:r>
            <a:r>
              <a:rPr lang="en-US" b="1" dirty="0" smtClean="0"/>
              <a:t>implements</a:t>
            </a:r>
            <a:r>
              <a:rPr lang="en-US" dirty="0" smtClean="0"/>
              <a:t> </a:t>
            </a:r>
            <a:r>
              <a:rPr lang="en-US" dirty="0" err="1" smtClean="0"/>
              <a:t>ItemSelectable</a:t>
            </a:r>
            <a:r>
              <a:rPr lang="en-US" dirty="0" smtClean="0"/>
              <a:t>, Accessible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Choice :</a:t>
            </a:r>
            <a:endParaRPr lang="en-US" dirty="0"/>
          </a:p>
        </p:txBody>
      </p:sp>
      <p:sp>
        <p:nvSpPr>
          <p:cNvPr id="3" name="Content Placeholder 2"/>
          <p:cNvSpPr>
            <a:spLocks noGrp="1"/>
          </p:cNvSpPr>
          <p:nvPr>
            <p:ph idx="1"/>
          </p:nvPr>
        </p:nvSpPr>
        <p:spPr/>
        <p:txBody>
          <a:bodyPr/>
          <a:lstStyle/>
          <a:p>
            <a:pPr>
              <a:buNone/>
            </a:pPr>
            <a:r>
              <a:rPr lang="en-US" b="1" dirty="0" smtClean="0"/>
              <a:t>Choice Class constructor</a:t>
            </a:r>
          </a:p>
          <a:p>
            <a:pPr>
              <a:buNone/>
            </a:pPr>
            <a:r>
              <a:rPr lang="en-US" dirty="0" smtClean="0"/>
              <a:t>Choice()</a:t>
            </a:r>
          </a:p>
          <a:p>
            <a:pPr>
              <a:buNone/>
            </a:pPr>
            <a:r>
              <a:rPr lang="en-US" dirty="0" smtClean="0"/>
              <a:t>It constructs a new choice menu.</a:t>
            </a:r>
          </a:p>
          <a:p>
            <a:pPr>
              <a:buNone/>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Choice :</a:t>
            </a:r>
            <a:endParaRPr lang="en-US" dirty="0"/>
          </a:p>
        </p:txBody>
      </p:sp>
      <p:pic>
        <p:nvPicPr>
          <p:cNvPr id="4" name="Content Placeholder 3" descr="java awt choice example 1"/>
          <p:cNvPicPr>
            <a:picLocks noGrp="1"/>
          </p:cNvPicPr>
          <p:nvPr>
            <p:ph idx="1"/>
          </p:nvPr>
        </p:nvPicPr>
        <p:blipFill>
          <a:blip r:embed="rId2" cstate="print"/>
          <a:srcRect/>
          <a:stretch>
            <a:fillRect/>
          </a:stretch>
        </p:blipFill>
        <p:spPr bwMode="auto">
          <a:xfrm>
            <a:off x="1600200" y="2743200"/>
            <a:ext cx="5181600" cy="33528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Java AWT List :</a:t>
            </a:r>
            <a:endParaRPr lang="en-US" dirty="0"/>
          </a:p>
        </p:txBody>
      </p:sp>
      <p:sp>
        <p:nvSpPr>
          <p:cNvPr id="3" name="Content Placeholder 2"/>
          <p:cNvSpPr>
            <a:spLocks noGrp="1"/>
          </p:cNvSpPr>
          <p:nvPr>
            <p:ph idx="1"/>
          </p:nvPr>
        </p:nvSpPr>
        <p:spPr/>
        <p:txBody>
          <a:bodyPr/>
          <a:lstStyle/>
          <a:p>
            <a:r>
              <a:rPr lang="en-US" dirty="0" smtClean="0"/>
              <a:t>The object of List class represents a list of text items. </a:t>
            </a:r>
          </a:p>
          <a:p>
            <a:r>
              <a:rPr lang="en-US" dirty="0" smtClean="0"/>
              <a:t>With the help of the List class, user can choose either one item or multiple items. It inherits the Component class.</a:t>
            </a:r>
          </a:p>
          <a:p>
            <a:pPr>
              <a:buNone/>
            </a:pPr>
            <a:r>
              <a:rPr lang="en-US" b="1" dirty="0" smtClean="0"/>
              <a:t>AWT List class Declaration</a:t>
            </a:r>
          </a:p>
          <a:p>
            <a:r>
              <a:rPr lang="en-US" b="1" dirty="0" smtClean="0"/>
              <a:t>public</a:t>
            </a:r>
            <a:r>
              <a:rPr lang="en-US" dirty="0" smtClean="0"/>
              <a:t> </a:t>
            </a:r>
            <a:r>
              <a:rPr lang="en-US" b="1" dirty="0" smtClean="0"/>
              <a:t>class</a:t>
            </a:r>
            <a:r>
              <a:rPr lang="en-US" dirty="0" smtClean="0"/>
              <a:t> List </a:t>
            </a:r>
            <a:r>
              <a:rPr lang="en-US" b="1" dirty="0" smtClean="0"/>
              <a:t>extends</a:t>
            </a:r>
            <a:r>
              <a:rPr lang="en-US" dirty="0" smtClean="0"/>
              <a:t> Component </a:t>
            </a:r>
            <a:r>
              <a:rPr lang="en-US" b="1" dirty="0" smtClean="0"/>
              <a:t>implements</a:t>
            </a:r>
            <a:r>
              <a:rPr lang="en-US" dirty="0" smtClean="0"/>
              <a:t> </a:t>
            </a:r>
            <a:r>
              <a:rPr lang="en-US" dirty="0" err="1" smtClean="0"/>
              <a:t>ItemSelectable</a:t>
            </a:r>
            <a:r>
              <a:rPr lang="en-US" dirty="0" smtClean="0"/>
              <a:t>, Accessible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t>AWT List Class Constructors :</a:t>
            </a:r>
            <a:endParaRPr lang="en-US" dirty="0"/>
          </a:p>
        </p:txBody>
      </p:sp>
      <p:graphicFrame>
        <p:nvGraphicFramePr>
          <p:cNvPr id="4" name="Content Placeholder 3"/>
          <p:cNvGraphicFramePr>
            <a:graphicFrameLocks noGrp="1"/>
          </p:cNvGraphicFramePr>
          <p:nvPr>
            <p:ph idx="1"/>
          </p:nvPr>
        </p:nvGraphicFramePr>
        <p:xfrm>
          <a:off x="761999" y="1905000"/>
          <a:ext cx="6934201" cy="3580347"/>
        </p:xfrm>
        <a:graphic>
          <a:graphicData uri="http://schemas.openxmlformats.org/drawingml/2006/table">
            <a:tbl>
              <a:tblPr/>
              <a:tblGrid>
                <a:gridCol w="1444625"/>
                <a:gridCol w="2744788"/>
                <a:gridCol w="2744788"/>
              </a:tblGrid>
              <a:tr h="784267">
                <a:tc>
                  <a:txBody>
                    <a:bodyPr/>
                    <a:lstStyle/>
                    <a:p>
                      <a:r>
                        <a:rPr lang="en-US" b="1" dirty="0" smtClean="0"/>
                        <a:t>1.</a:t>
                      </a:r>
                      <a:endParaRPr lang="en-US" b="1" dirty="0"/>
                    </a:p>
                  </a:txBody>
                  <a:tcPr marL="69157" marR="69157" marT="69157" marB="69157">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1600" b="1" dirty="0">
                          <a:solidFill>
                            <a:srgbClr val="333333"/>
                          </a:solidFill>
                          <a:latin typeface="inter-regular"/>
                        </a:rPr>
                        <a:t>List()</a:t>
                      </a:r>
                    </a:p>
                  </a:txBody>
                  <a:tcPr marL="69157" marR="69157" marT="69157" marB="69157">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1600" dirty="0">
                          <a:solidFill>
                            <a:srgbClr val="333333"/>
                          </a:solidFill>
                          <a:latin typeface="inter-regular"/>
                        </a:rPr>
                        <a:t>It constructs a new scrolling list.</a:t>
                      </a:r>
                    </a:p>
                  </a:txBody>
                  <a:tcPr marL="69157" marR="69157" marT="69157" marB="69157">
                    <a:lnL w="9525" cap="flat" cmpd="sng" algn="ctr">
                      <a:solidFill>
                        <a:srgbClr val="C7CCBE"/>
                      </a:solidFill>
                      <a:prstDash val="solid"/>
                      <a:round/>
                      <a:headEnd type="none" w="med" len="med"/>
                      <a:tailEnd type="none" w="med" len="med"/>
                    </a:lnL>
                    <a:lnB w="9525" cap="flat" cmpd="sng" algn="ctr">
                      <a:solidFill>
                        <a:srgbClr val="C7CCBE"/>
                      </a:solidFill>
                      <a:prstDash val="solid"/>
                      <a:round/>
                      <a:headEnd type="none" w="med" len="med"/>
                      <a:tailEnd type="none" w="med" len="med"/>
                    </a:lnB>
                  </a:tcPr>
                </a:tc>
              </a:tr>
              <a:tr h="1398040">
                <a:tc>
                  <a:txBody>
                    <a:bodyPr/>
                    <a:lstStyle/>
                    <a:p>
                      <a:pPr algn="just" fontAlgn="t"/>
                      <a:r>
                        <a:rPr lang="en-US" sz="1600" b="1" dirty="0">
                          <a:solidFill>
                            <a:srgbClr val="333333"/>
                          </a:solidFill>
                          <a:latin typeface="inter-regular"/>
                        </a:rPr>
                        <a:t>2.</a:t>
                      </a:r>
                    </a:p>
                  </a:txBody>
                  <a:tcPr marL="69157" marR="69157" marT="69157" marB="69157">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1600" b="1" dirty="0">
                          <a:solidFill>
                            <a:srgbClr val="333333"/>
                          </a:solidFill>
                          <a:latin typeface="inter-regular"/>
                        </a:rPr>
                        <a:t>List(</a:t>
                      </a:r>
                      <a:r>
                        <a:rPr lang="en-US" sz="1600" b="1" dirty="0" err="1">
                          <a:solidFill>
                            <a:srgbClr val="333333"/>
                          </a:solidFill>
                          <a:latin typeface="inter-regular"/>
                        </a:rPr>
                        <a:t>int</a:t>
                      </a:r>
                      <a:r>
                        <a:rPr lang="en-US" sz="1600" b="1" dirty="0">
                          <a:solidFill>
                            <a:srgbClr val="333333"/>
                          </a:solidFill>
                          <a:latin typeface="inter-regular"/>
                        </a:rPr>
                        <a:t> </a:t>
                      </a:r>
                      <a:r>
                        <a:rPr lang="en-US" sz="1600" b="1" dirty="0" err="1">
                          <a:solidFill>
                            <a:srgbClr val="333333"/>
                          </a:solidFill>
                          <a:latin typeface="inter-regular"/>
                        </a:rPr>
                        <a:t>row_num</a:t>
                      </a:r>
                      <a:r>
                        <a:rPr lang="en-US" sz="1600" b="1" dirty="0">
                          <a:solidFill>
                            <a:srgbClr val="333333"/>
                          </a:solidFill>
                          <a:latin typeface="inter-regular"/>
                        </a:rPr>
                        <a:t>)</a:t>
                      </a:r>
                    </a:p>
                  </a:txBody>
                  <a:tcPr marL="69157" marR="69157" marT="69157" marB="69157">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1600">
                          <a:solidFill>
                            <a:srgbClr val="333333"/>
                          </a:solidFill>
                          <a:latin typeface="inter-regular"/>
                        </a:rPr>
                        <a:t>It constructs a new scrolling list initialized with the given number of rows visible.</a:t>
                      </a:r>
                    </a:p>
                  </a:txBody>
                  <a:tcPr marL="69157" marR="69157" marT="69157" marB="69157">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tr>
              <a:tr h="1398040">
                <a:tc>
                  <a:txBody>
                    <a:bodyPr/>
                    <a:lstStyle/>
                    <a:p>
                      <a:pPr algn="just" fontAlgn="t"/>
                      <a:r>
                        <a:rPr lang="en-US" sz="1600" b="1">
                          <a:solidFill>
                            <a:srgbClr val="333333"/>
                          </a:solidFill>
                          <a:latin typeface="inter-regular"/>
                        </a:rPr>
                        <a:t>3.</a:t>
                      </a:r>
                    </a:p>
                  </a:txBody>
                  <a:tcPr marL="69157" marR="69157" marT="69157" marB="69157">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1600" b="1" dirty="0">
                          <a:solidFill>
                            <a:srgbClr val="333333"/>
                          </a:solidFill>
                          <a:latin typeface="inter-regular"/>
                        </a:rPr>
                        <a:t>List(</a:t>
                      </a:r>
                      <a:r>
                        <a:rPr lang="en-US" sz="1600" b="1" dirty="0" err="1">
                          <a:solidFill>
                            <a:srgbClr val="333333"/>
                          </a:solidFill>
                          <a:latin typeface="inter-regular"/>
                        </a:rPr>
                        <a:t>int</a:t>
                      </a:r>
                      <a:r>
                        <a:rPr lang="en-US" sz="1600" b="1" dirty="0">
                          <a:solidFill>
                            <a:srgbClr val="333333"/>
                          </a:solidFill>
                          <a:latin typeface="inter-regular"/>
                        </a:rPr>
                        <a:t> </a:t>
                      </a:r>
                      <a:r>
                        <a:rPr lang="en-US" sz="1600" b="1" dirty="0" err="1">
                          <a:solidFill>
                            <a:srgbClr val="333333"/>
                          </a:solidFill>
                          <a:latin typeface="inter-regular"/>
                        </a:rPr>
                        <a:t>row_num</a:t>
                      </a:r>
                      <a:r>
                        <a:rPr lang="en-US" sz="1600" b="1" dirty="0">
                          <a:solidFill>
                            <a:srgbClr val="333333"/>
                          </a:solidFill>
                          <a:latin typeface="inter-regular"/>
                        </a:rPr>
                        <a:t>, Boolean </a:t>
                      </a:r>
                      <a:r>
                        <a:rPr lang="en-US" sz="1600" b="1" dirty="0" err="1">
                          <a:solidFill>
                            <a:srgbClr val="333333"/>
                          </a:solidFill>
                          <a:latin typeface="inter-regular"/>
                        </a:rPr>
                        <a:t>multipleMode</a:t>
                      </a:r>
                      <a:r>
                        <a:rPr lang="en-US" sz="1600" b="1" dirty="0">
                          <a:solidFill>
                            <a:srgbClr val="333333"/>
                          </a:solidFill>
                          <a:latin typeface="inter-regular"/>
                        </a:rPr>
                        <a:t>)</a:t>
                      </a:r>
                    </a:p>
                  </a:txBody>
                  <a:tcPr marL="69157" marR="69157" marT="69157" marB="69157">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1600" dirty="0">
                          <a:solidFill>
                            <a:srgbClr val="333333"/>
                          </a:solidFill>
                          <a:latin typeface="inter-regular"/>
                        </a:rPr>
                        <a:t>It constructs a new scrolling list initialized which displays the given number of rows.</a:t>
                      </a:r>
                    </a:p>
                  </a:txBody>
                  <a:tcPr marL="69157" marR="69157" marT="69157" marB="69157">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AWT List :</a:t>
            </a:r>
            <a:endParaRPr lang="en-US" dirty="0"/>
          </a:p>
        </p:txBody>
      </p:sp>
      <p:pic>
        <p:nvPicPr>
          <p:cNvPr id="4" name="Content Placeholder 3" descr="java awt list example 1"/>
          <p:cNvPicPr>
            <a:picLocks noGrp="1"/>
          </p:cNvPicPr>
          <p:nvPr>
            <p:ph idx="1"/>
          </p:nvPr>
        </p:nvPicPr>
        <p:blipFill>
          <a:blip r:embed="rId2" cstate="print"/>
          <a:srcRect/>
          <a:stretch>
            <a:fillRect/>
          </a:stretch>
        </p:blipFill>
        <p:spPr bwMode="auto">
          <a:xfrm>
            <a:off x="1371600" y="1981200"/>
            <a:ext cx="5334000" cy="38100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Anu Chanti\Desktop\Thank you.jpg"/>
          <p:cNvPicPr>
            <a:picLocks noChangeAspect="1" noChangeArrowheads="1"/>
          </p:cNvPicPr>
          <p:nvPr/>
        </p:nvPicPr>
        <p:blipFill>
          <a:blip r:embed="rId2" cstate="print"/>
          <a:srcRect/>
          <a:stretch>
            <a:fillRect/>
          </a:stretch>
        </p:blipFill>
        <p:spPr bwMode="auto">
          <a:xfrm>
            <a:off x="381000" y="457200"/>
            <a:ext cx="7391399" cy="60960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192</TotalTime>
  <Words>456</Words>
  <Application>Microsoft Office PowerPoint</Application>
  <PresentationFormat>On-screen Show (4:3)</PresentationFormat>
  <Paragraphs>112</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Opulent</vt:lpstr>
      <vt:lpstr>AWT Components</vt:lpstr>
      <vt:lpstr>Java AWT Button :</vt:lpstr>
      <vt:lpstr>Java AWT Button :</vt:lpstr>
      <vt:lpstr>Java AWT Button :</vt:lpstr>
      <vt:lpstr>Java AWT Button :</vt:lpstr>
      <vt:lpstr>Java AWT Button :</vt:lpstr>
      <vt:lpstr>Java AWT Label :</vt:lpstr>
      <vt:lpstr>Java AWT Label :</vt:lpstr>
      <vt:lpstr>Java AWT Label :</vt:lpstr>
      <vt:lpstr>Java AWT Label :</vt:lpstr>
      <vt:lpstr>Java AWT TextField :</vt:lpstr>
      <vt:lpstr>Java AWT TextField :</vt:lpstr>
      <vt:lpstr>Java AWT TextField :</vt:lpstr>
      <vt:lpstr>Java AWT TextArea :</vt:lpstr>
      <vt:lpstr>Java AWT TextArea :</vt:lpstr>
      <vt:lpstr>Java AWT TextArea :</vt:lpstr>
      <vt:lpstr>Java AWT Checkbox :</vt:lpstr>
      <vt:lpstr>Java AWT Checkbox :</vt:lpstr>
      <vt:lpstr>Java AWT Checkbox :</vt:lpstr>
      <vt:lpstr>Java AWT CheckboxGroup :</vt:lpstr>
      <vt:lpstr>Java AWT CheckboxGroup :</vt:lpstr>
      <vt:lpstr>Java AWT Choice :</vt:lpstr>
      <vt:lpstr>Java AWT Choice :</vt:lpstr>
      <vt:lpstr>Java AWT Choice :</vt:lpstr>
      <vt:lpstr>Java AWT List :</vt:lpstr>
      <vt:lpstr>AWT List Class Constructors :</vt:lpstr>
      <vt:lpstr>Java AWT List :</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AWT Components</dc:title>
  <dc:creator>Anu Chanti</dc:creator>
  <cp:lastModifiedBy>Anu Chanti</cp:lastModifiedBy>
  <cp:revision>41</cp:revision>
  <dcterms:created xsi:type="dcterms:W3CDTF">2006-08-16T00:00:00Z</dcterms:created>
  <dcterms:modified xsi:type="dcterms:W3CDTF">2021-09-16T07:12:48Z</dcterms:modified>
</cp:coreProperties>
</file>