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9" r:id="rId4"/>
    <p:sldId id="258" r:id="rId5"/>
    <p:sldId id="259" r:id="rId6"/>
    <p:sldId id="260" r:id="rId7"/>
    <p:sldId id="261" r:id="rId8"/>
    <p:sldId id="262" r:id="rId9"/>
    <p:sldId id="263" r:id="rId10"/>
    <p:sldId id="264" r:id="rId11"/>
    <p:sldId id="265" r:id="rId12"/>
    <p:sldId id="266" r:id="rId13"/>
    <p:sldId id="267" r:id="rId14"/>
    <p:sldId id="268"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0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8/26/2021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8/26/2021</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8/26/2021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8/26/2021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8/26/2021</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8/26/2021</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javatpoint.com/java-tutoria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javatpoint.com/register-memor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20000"/>
          </a:bodyPr>
          <a:lstStyle/>
          <a:p>
            <a:r>
              <a:rPr lang="en-US" sz="2800" dirty="0" smtClean="0">
                <a:solidFill>
                  <a:schemeClr val="tx1"/>
                </a:solidFill>
                <a:latin typeface="Algerian" pitchFamily="82" charset="0"/>
                <a:cs typeface="Aharoni" pitchFamily="2" charset="-79"/>
              </a:rPr>
              <a:t>By</a:t>
            </a:r>
          </a:p>
          <a:p>
            <a:r>
              <a:rPr lang="en-US" sz="2800" dirty="0" smtClean="0">
                <a:solidFill>
                  <a:schemeClr val="tx1"/>
                </a:solidFill>
                <a:latin typeface="Algerian" pitchFamily="82" charset="0"/>
                <a:cs typeface="Aharoni" pitchFamily="2" charset="-79"/>
              </a:rPr>
              <a:t>M. BABY ANUSHA,</a:t>
            </a:r>
          </a:p>
          <a:p>
            <a:r>
              <a:rPr lang="en-US" sz="2800" dirty="0" smtClean="0">
                <a:solidFill>
                  <a:schemeClr val="tx1"/>
                </a:solidFill>
                <a:latin typeface="Algerian" pitchFamily="82" charset="0"/>
                <a:cs typeface="Aharoni" pitchFamily="2" charset="-79"/>
              </a:rPr>
              <a:t>ASST.PROF IN CSE DEPT.,</a:t>
            </a:r>
          </a:p>
          <a:p>
            <a:r>
              <a:rPr lang="en-US" sz="2800" dirty="0" smtClean="0">
                <a:solidFill>
                  <a:schemeClr val="tx1"/>
                </a:solidFill>
                <a:latin typeface="Algerian" pitchFamily="82" charset="0"/>
                <a:cs typeface="Aharoni" pitchFamily="2" charset="-79"/>
              </a:rPr>
              <a:t>RGUKT,NUZVID</a:t>
            </a:r>
            <a:endParaRPr lang="en-US" sz="2800" dirty="0" smtClean="0">
              <a:solidFill>
                <a:schemeClr val="tx1"/>
              </a:solidFill>
              <a:latin typeface="Algerian" pitchFamily="82" charset="0"/>
            </a:endParaRPr>
          </a:p>
          <a:p>
            <a:endParaRPr lang="en-US" dirty="0"/>
          </a:p>
        </p:txBody>
      </p:sp>
      <p:sp>
        <p:nvSpPr>
          <p:cNvPr id="2" name="Title 1"/>
          <p:cNvSpPr>
            <a:spLocks noGrp="1"/>
          </p:cNvSpPr>
          <p:nvPr>
            <p:ph type="ctrTitle"/>
          </p:nvPr>
        </p:nvSpPr>
        <p:spPr>
          <a:xfrm>
            <a:off x="685800" y="2130425"/>
            <a:ext cx="7772400" cy="765175"/>
          </a:xfrm>
        </p:spPr>
        <p:txBody>
          <a:bodyPr>
            <a:noAutofit/>
          </a:bodyPr>
          <a:lstStyle/>
          <a:p>
            <a:r>
              <a:rPr lang="en-US" sz="4800" b="1" dirty="0" smtClean="0"/>
              <a:t>Creating Multiple Threads or</a:t>
            </a:r>
            <a:br>
              <a:rPr lang="en-US" sz="4800" b="1" dirty="0" smtClean="0"/>
            </a:br>
            <a:r>
              <a:rPr lang="en-US" sz="4800" b="1" dirty="0" smtClean="0"/>
              <a:t> Multithreading in Java</a:t>
            </a:r>
            <a:br>
              <a:rPr lang="en-US" sz="4800" b="1" dirty="0" smtClean="0"/>
            </a:br>
            <a:endParaRPr lang="en-US" sz="48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Multithreading :</a:t>
            </a:r>
            <a:endParaRPr lang="en-US" dirty="0"/>
          </a:p>
        </p:txBody>
      </p:sp>
      <p:sp>
        <p:nvSpPr>
          <p:cNvPr id="3" name="Content Placeholder 2"/>
          <p:cNvSpPr>
            <a:spLocks noGrp="1"/>
          </p:cNvSpPr>
          <p:nvPr>
            <p:ph sz="quarter" idx="1"/>
          </p:nvPr>
        </p:nvSpPr>
        <p:spPr/>
        <p:txBody>
          <a:bodyPr>
            <a:normAutofit/>
          </a:bodyPr>
          <a:lstStyle/>
          <a:p>
            <a:r>
              <a:rPr lang="en-US" sz="3200" b="1" dirty="0" smtClean="0"/>
              <a:t>Multithreading in </a:t>
            </a:r>
            <a:r>
              <a:rPr lang="en-US" sz="3200" b="1" dirty="0" smtClean="0">
                <a:hlinkClick r:id="rId2"/>
              </a:rPr>
              <a:t>Java</a:t>
            </a:r>
            <a:r>
              <a:rPr lang="en-US" sz="3200" dirty="0" smtClean="0"/>
              <a:t> is a process of executing multiple threads simultaneously.</a:t>
            </a:r>
          </a:p>
          <a:p>
            <a:r>
              <a:rPr lang="en-US" sz="3200" dirty="0" smtClean="0"/>
              <a:t>A thread is a lightweight sub-process, the smallest unit of processing. </a:t>
            </a:r>
            <a:endParaRPr lang="en-US" sz="3200" dirty="0" smtClean="0"/>
          </a:p>
          <a:p>
            <a:r>
              <a:rPr lang="en-US" sz="3200" dirty="0" smtClean="0"/>
              <a:t>Multiprocessing </a:t>
            </a:r>
            <a:r>
              <a:rPr lang="en-US" sz="3200" dirty="0" smtClean="0"/>
              <a:t>and multithreading, both are used to achieve multitasking</a:t>
            </a:r>
            <a:r>
              <a:rPr lang="en-US" sz="3200" dirty="0" smtClean="0"/>
              <a:t>.</a:t>
            </a:r>
            <a:endParaRPr lang="en-US" sz="32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Multithreading :</a:t>
            </a:r>
            <a:endParaRPr lang="en-US" dirty="0"/>
          </a:p>
        </p:txBody>
      </p:sp>
      <p:sp>
        <p:nvSpPr>
          <p:cNvPr id="3" name="Content Placeholder 2"/>
          <p:cNvSpPr>
            <a:spLocks noGrp="1"/>
          </p:cNvSpPr>
          <p:nvPr>
            <p:ph sz="quarter" idx="1"/>
          </p:nvPr>
        </p:nvSpPr>
        <p:spPr/>
        <p:txBody>
          <a:bodyPr>
            <a:normAutofit/>
          </a:bodyPr>
          <a:lstStyle/>
          <a:p>
            <a:r>
              <a:rPr lang="en-US" sz="3200" dirty="0" smtClean="0"/>
              <a:t>However, we use multithreading than multiprocessing because threads use a shared memory area. </a:t>
            </a:r>
            <a:endParaRPr lang="en-US" sz="3200" dirty="0" smtClean="0"/>
          </a:p>
          <a:p>
            <a:r>
              <a:rPr lang="en-US" sz="3200" dirty="0" smtClean="0"/>
              <a:t>They </a:t>
            </a:r>
            <a:r>
              <a:rPr lang="en-US" sz="3200" dirty="0" smtClean="0"/>
              <a:t>don't allocate separate memory area so saves memory, and context-switching between the threads takes less time than process.</a:t>
            </a:r>
          </a:p>
          <a:p>
            <a:r>
              <a:rPr lang="en-US" sz="3200" dirty="0" smtClean="0"/>
              <a:t>Java Multithreading is mostly used in games, animation, etc.</a:t>
            </a:r>
          </a:p>
          <a:p>
            <a:endParaRPr lang="en-US"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ultithreading In Java: Example - refugeictsolution.com.ng"/>
          <p:cNvPicPr>
            <a:picLocks noGrp="1"/>
          </p:cNvPicPr>
          <p:nvPr>
            <p:ph sz="quarter" idx="4294967295"/>
          </p:nvPr>
        </p:nvPicPr>
        <p:blipFill>
          <a:blip r:embed="rId2" cstate="print"/>
          <a:srcRect/>
          <a:stretch>
            <a:fillRect/>
          </a:stretch>
        </p:blipFill>
        <p:spPr bwMode="auto">
          <a:xfrm>
            <a:off x="228600" y="381000"/>
            <a:ext cx="8915400" cy="60198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Advantages of Java Multithreading</a:t>
            </a:r>
            <a:endParaRPr lang="en-US" b="1" dirty="0"/>
          </a:p>
        </p:txBody>
      </p:sp>
      <p:sp>
        <p:nvSpPr>
          <p:cNvPr id="3" name="Content Placeholder 2"/>
          <p:cNvSpPr>
            <a:spLocks noGrp="1"/>
          </p:cNvSpPr>
          <p:nvPr>
            <p:ph sz="quarter" idx="1"/>
          </p:nvPr>
        </p:nvSpPr>
        <p:spPr/>
        <p:txBody>
          <a:bodyPr>
            <a:normAutofit/>
          </a:bodyPr>
          <a:lstStyle/>
          <a:p>
            <a:r>
              <a:rPr lang="en-US" sz="3200" dirty="0" smtClean="0"/>
              <a:t>1) It </a:t>
            </a:r>
            <a:r>
              <a:rPr lang="en-US" sz="3200" b="1" dirty="0" smtClean="0"/>
              <a:t>doesn't block the user</a:t>
            </a:r>
            <a:r>
              <a:rPr lang="en-US" sz="3200" dirty="0" smtClean="0"/>
              <a:t> because threads are independent and you can perform multiple operations at the same time.</a:t>
            </a:r>
          </a:p>
          <a:p>
            <a:r>
              <a:rPr lang="en-US" sz="3200" dirty="0" smtClean="0"/>
              <a:t>2) You </a:t>
            </a:r>
            <a:r>
              <a:rPr lang="en-US" sz="3200" b="1" dirty="0" smtClean="0"/>
              <a:t>can perform many operations together, so it saves time</a:t>
            </a:r>
            <a:r>
              <a:rPr lang="en-US" sz="3200" dirty="0" smtClean="0"/>
              <a:t>.</a:t>
            </a:r>
          </a:p>
          <a:p>
            <a:r>
              <a:rPr lang="en-US" sz="3200" dirty="0" smtClean="0"/>
              <a:t>3) Threads are </a:t>
            </a:r>
            <a:r>
              <a:rPr lang="en-US" sz="3200" b="1" dirty="0" smtClean="0"/>
              <a:t>independent</a:t>
            </a:r>
            <a:r>
              <a:rPr lang="en-US" sz="3200" dirty="0" smtClean="0"/>
              <a:t>, so it doesn't affect other threads if an exception occurs in a single thread.</a:t>
            </a:r>
          </a:p>
          <a:p>
            <a:endParaRPr 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Multitasking</a:t>
            </a:r>
            <a:endParaRPr lang="en-US" b="1" dirty="0"/>
          </a:p>
        </p:txBody>
      </p:sp>
      <p:sp>
        <p:nvSpPr>
          <p:cNvPr id="3" name="Content Placeholder 2"/>
          <p:cNvSpPr>
            <a:spLocks noGrp="1"/>
          </p:cNvSpPr>
          <p:nvPr>
            <p:ph sz="quarter" idx="1"/>
          </p:nvPr>
        </p:nvSpPr>
        <p:spPr/>
        <p:txBody>
          <a:bodyPr>
            <a:normAutofit/>
          </a:bodyPr>
          <a:lstStyle/>
          <a:p>
            <a:r>
              <a:rPr lang="en-US" sz="3600" dirty="0" smtClean="0"/>
              <a:t>Multitasking is a process of executing multiple tasks simultaneously. We use multitasking to utilize the CPU. Multitasking can be achieved in two ways:</a:t>
            </a:r>
          </a:p>
          <a:p>
            <a:r>
              <a:rPr lang="en-US" sz="3600" dirty="0" smtClean="0"/>
              <a:t>Process-based Multitasking (Multiprocessing)</a:t>
            </a:r>
          </a:p>
          <a:p>
            <a:r>
              <a:rPr lang="en-US" sz="3600" dirty="0" smtClean="0"/>
              <a:t>Thread-based Multitasking (Multithreading)</a:t>
            </a:r>
          </a:p>
          <a:p>
            <a:endParaRPr lang="en-US"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1143000"/>
          </a:xfrm>
        </p:spPr>
        <p:txBody>
          <a:bodyPr>
            <a:normAutofit fontScale="90000"/>
          </a:bodyPr>
          <a:lstStyle/>
          <a:p>
            <a:r>
              <a:rPr lang="en-US" b="1" dirty="0" smtClean="0"/>
              <a:t>Process-based Multitasking (Multiprocessing)</a:t>
            </a:r>
            <a:endParaRPr lang="en-US" b="1" dirty="0"/>
          </a:p>
        </p:txBody>
      </p:sp>
      <p:sp>
        <p:nvSpPr>
          <p:cNvPr id="3" name="Content Placeholder 2"/>
          <p:cNvSpPr>
            <a:spLocks noGrp="1"/>
          </p:cNvSpPr>
          <p:nvPr>
            <p:ph sz="quarter" idx="1"/>
          </p:nvPr>
        </p:nvSpPr>
        <p:spPr/>
        <p:txBody>
          <a:bodyPr>
            <a:normAutofit lnSpcReduction="10000"/>
          </a:bodyPr>
          <a:lstStyle/>
          <a:p>
            <a:r>
              <a:rPr lang="en-US" sz="3200" dirty="0" smtClean="0"/>
              <a:t>Each process has an address in memory. In other words, each process allocates a separate memory area.</a:t>
            </a:r>
          </a:p>
          <a:p>
            <a:r>
              <a:rPr lang="en-US" sz="3200" dirty="0" smtClean="0"/>
              <a:t>A process is heavyweight.</a:t>
            </a:r>
          </a:p>
          <a:p>
            <a:r>
              <a:rPr lang="en-US" sz="3200" dirty="0" smtClean="0"/>
              <a:t>Cost of communication between the process is high.</a:t>
            </a:r>
          </a:p>
          <a:p>
            <a:r>
              <a:rPr lang="en-US" sz="3200" dirty="0" smtClean="0"/>
              <a:t>Switching from one process to another requires some time for saving and loading </a:t>
            </a:r>
            <a:r>
              <a:rPr lang="en-US" sz="3200" dirty="0" smtClean="0">
                <a:hlinkClick r:id="rId2"/>
              </a:rPr>
              <a:t>registers</a:t>
            </a:r>
            <a:r>
              <a:rPr lang="en-US" sz="3200" dirty="0" smtClean="0"/>
              <a:t>, memory maps, updating lists, etc.</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43000"/>
          </a:xfrm>
        </p:spPr>
        <p:txBody>
          <a:bodyPr>
            <a:normAutofit fontScale="90000"/>
          </a:bodyPr>
          <a:lstStyle/>
          <a:p>
            <a:r>
              <a:rPr lang="en-US" b="1" dirty="0" smtClean="0"/>
              <a:t>Thread-based Multitasking (Multithreading)</a:t>
            </a:r>
            <a:endParaRPr lang="en-US" b="1" dirty="0"/>
          </a:p>
        </p:txBody>
      </p:sp>
      <p:sp>
        <p:nvSpPr>
          <p:cNvPr id="3" name="Content Placeholder 2"/>
          <p:cNvSpPr>
            <a:spLocks noGrp="1"/>
          </p:cNvSpPr>
          <p:nvPr>
            <p:ph sz="quarter" idx="1"/>
          </p:nvPr>
        </p:nvSpPr>
        <p:spPr/>
        <p:txBody>
          <a:bodyPr>
            <a:normAutofit/>
          </a:bodyPr>
          <a:lstStyle/>
          <a:p>
            <a:r>
              <a:rPr lang="en-US" sz="3200" dirty="0" smtClean="0"/>
              <a:t>Threads share the same address space.</a:t>
            </a:r>
          </a:p>
          <a:p>
            <a:r>
              <a:rPr lang="en-US" sz="3200" dirty="0" smtClean="0"/>
              <a:t>A thread is lightweight.</a:t>
            </a:r>
          </a:p>
          <a:p>
            <a:r>
              <a:rPr lang="en-US" sz="3200" dirty="0" smtClean="0"/>
              <a:t>Cost of communication between the thread is low.</a:t>
            </a:r>
          </a:p>
          <a:p>
            <a:r>
              <a:rPr lang="en-US" sz="3200" dirty="0" smtClean="0"/>
              <a:t>Note: At least one process is required for each thread.</a:t>
            </a:r>
          </a:p>
          <a:p>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Thread Scheduler in Java</a:t>
            </a:r>
            <a:endParaRPr lang="en-US" b="1" dirty="0"/>
          </a:p>
        </p:txBody>
      </p:sp>
      <p:sp>
        <p:nvSpPr>
          <p:cNvPr id="3" name="Content Placeholder 2"/>
          <p:cNvSpPr>
            <a:spLocks noGrp="1"/>
          </p:cNvSpPr>
          <p:nvPr>
            <p:ph sz="quarter" idx="1"/>
          </p:nvPr>
        </p:nvSpPr>
        <p:spPr/>
        <p:txBody>
          <a:bodyPr/>
          <a:lstStyle/>
          <a:p>
            <a:r>
              <a:rPr lang="en-US" sz="3200" b="1" dirty="0" smtClean="0"/>
              <a:t>Thread scheduler</a:t>
            </a:r>
            <a:r>
              <a:rPr lang="en-US" sz="3200" dirty="0" smtClean="0"/>
              <a:t> in java is the part of the JVM that decides which thread should run.</a:t>
            </a:r>
          </a:p>
          <a:p>
            <a:r>
              <a:rPr lang="en-US" sz="3200" dirty="0" smtClean="0"/>
              <a:t>There is no guarantee that which </a:t>
            </a:r>
            <a:r>
              <a:rPr lang="en-US" sz="3200" dirty="0" err="1" smtClean="0"/>
              <a:t>runnable</a:t>
            </a:r>
            <a:r>
              <a:rPr lang="en-US" sz="3200" dirty="0" smtClean="0"/>
              <a:t> thread will be chosen to run by the thread scheduler.</a:t>
            </a:r>
          </a:p>
          <a:p>
            <a:r>
              <a:rPr lang="en-US" sz="3200" dirty="0" smtClean="0"/>
              <a:t>Only one thread at a time can run in a single process.</a:t>
            </a:r>
          </a:p>
          <a:p>
            <a:r>
              <a:rPr lang="en-US" sz="3200" dirty="0" smtClean="0"/>
              <a:t>The thread scheduler mainly uses preemptive or time slicing scheduling to schedule the threads.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Daemon Thread in Java</a:t>
            </a:r>
            <a:endParaRPr lang="en-US" b="1" dirty="0"/>
          </a:p>
        </p:txBody>
      </p:sp>
      <p:sp>
        <p:nvSpPr>
          <p:cNvPr id="3" name="Content Placeholder 2"/>
          <p:cNvSpPr>
            <a:spLocks noGrp="1"/>
          </p:cNvSpPr>
          <p:nvPr>
            <p:ph sz="quarter" idx="1"/>
          </p:nvPr>
        </p:nvSpPr>
        <p:spPr/>
        <p:txBody>
          <a:bodyPr/>
          <a:lstStyle/>
          <a:p>
            <a:r>
              <a:rPr lang="en-US" b="1" dirty="0" smtClean="0"/>
              <a:t>Daemon thread in java</a:t>
            </a:r>
            <a:r>
              <a:rPr lang="en-US" dirty="0" smtClean="0"/>
              <a:t> is a service provider thread that provides services to the user thread. Its life depend on the mercy of user threads i.e. when all the user threads dies, JVM terminates this thread automatically.</a:t>
            </a:r>
          </a:p>
          <a:p>
            <a:r>
              <a:rPr lang="en-US" dirty="0" smtClean="0"/>
              <a:t>There are many java daemon threads running automatically e.g. </a:t>
            </a:r>
            <a:r>
              <a:rPr lang="en-US" dirty="0" err="1" smtClean="0"/>
              <a:t>gc</a:t>
            </a:r>
            <a:r>
              <a:rPr lang="en-US" dirty="0" smtClean="0"/>
              <a:t>, </a:t>
            </a:r>
            <a:r>
              <a:rPr lang="en-US" dirty="0" err="1" smtClean="0"/>
              <a:t>finalizer</a:t>
            </a:r>
            <a:r>
              <a:rPr lang="en-US" dirty="0" smtClean="0"/>
              <a:t> etc.</a:t>
            </a:r>
          </a:p>
          <a:p>
            <a:r>
              <a:rPr lang="en-US" dirty="0" smtClean="0"/>
              <a:t>You can see all the detail by typing the </a:t>
            </a:r>
            <a:r>
              <a:rPr lang="en-US" dirty="0" err="1" smtClean="0"/>
              <a:t>jconsole</a:t>
            </a:r>
            <a:r>
              <a:rPr lang="en-US" dirty="0" smtClean="0"/>
              <a:t> in the command prompt. The </a:t>
            </a:r>
            <a:r>
              <a:rPr lang="en-US" dirty="0" err="1" smtClean="0"/>
              <a:t>jconsole</a:t>
            </a:r>
            <a:r>
              <a:rPr lang="en-US" dirty="0" smtClean="0"/>
              <a:t> tool provides information about the loaded classes, memory usage, running threads etc.</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Daemon Thread in Java</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sz="3200" dirty="0" smtClean="0"/>
              <a:t>Points to remember for Daemon Thread in Java</a:t>
            </a:r>
          </a:p>
          <a:p>
            <a:r>
              <a:rPr lang="en-US" sz="3200" dirty="0" smtClean="0"/>
              <a:t>It provides services to user threads for background supporting tasks. It has no role in life than to serve user threads.</a:t>
            </a:r>
          </a:p>
          <a:p>
            <a:r>
              <a:rPr lang="en-US" sz="3200" dirty="0" smtClean="0"/>
              <a:t>Its life depends on user threads.</a:t>
            </a:r>
          </a:p>
          <a:p>
            <a:r>
              <a:rPr lang="en-US" sz="3200" dirty="0" smtClean="0"/>
              <a:t>It is a low priority thread.</a:t>
            </a:r>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Methods for Java Daemon thread</a:t>
            </a:r>
            <a:endParaRPr lang="en-US" b="1" dirty="0"/>
          </a:p>
        </p:txBody>
      </p:sp>
      <p:sp>
        <p:nvSpPr>
          <p:cNvPr id="3" name="Content Placeholder 2"/>
          <p:cNvSpPr>
            <a:spLocks noGrp="1"/>
          </p:cNvSpPr>
          <p:nvPr>
            <p:ph sz="quarter" idx="1"/>
          </p:nvPr>
        </p:nvSpPr>
        <p:spPr/>
        <p:txBody>
          <a:bodyPr>
            <a:normAutofit/>
          </a:bodyPr>
          <a:lstStyle/>
          <a:p>
            <a:r>
              <a:rPr lang="en-US" sz="3200" dirty="0" smtClean="0"/>
              <a:t>Methods for Java Daemon thread by Thread class</a:t>
            </a:r>
          </a:p>
          <a:p>
            <a:r>
              <a:rPr lang="en-US" sz="3200" dirty="0" smtClean="0"/>
              <a:t>The </a:t>
            </a:r>
            <a:r>
              <a:rPr lang="en-US" sz="3200" dirty="0" err="1" smtClean="0"/>
              <a:t>java.lang.Thread</a:t>
            </a:r>
            <a:r>
              <a:rPr lang="en-US" sz="3200" dirty="0" smtClean="0"/>
              <a:t> class provides two methods for java daemon thread.</a:t>
            </a:r>
          </a:p>
          <a:p>
            <a:pPr>
              <a:buNone/>
            </a:pPr>
            <a:r>
              <a:rPr lang="en-US" sz="3200" dirty="0" smtClean="0"/>
              <a:t>public void </a:t>
            </a:r>
            <a:r>
              <a:rPr lang="en-US" sz="3200" dirty="0" err="1" smtClean="0"/>
              <a:t>setDaemon</a:t>
            </a:r>
            <a:r>
              <a:rPr lang="en-US" sz="3200" dirty="0" smtClean="0"/>
              <a:t>(</a:t>
            </a:r>
            <a:r>
              <a:rPr lang="en-US" sz="3200" dirty="0" err="1" smtClean="0"/>
              <a:t>boolean</a:t>
            </a:r>
            <a:r>
              <a:rPr lang="en-US" sz="3200" dirty="0" smtClean="0"/>
              <a:t> status)</a:t>
            </a:r>
          </a:p>
          <a:p>
            <a:r>
              <a:rPr lang="en-US" sz="3200" dirty="0" smtClean="0"/>
              <a:t>is used to mark the current thread as daemon thread or user thread.</a:t>
            </a:r>
          </a:p>
          <a:p>
            <a:pPr>
              <a:buNone/>
            </a:pPr>
            <a:r>
              <a:rPr lang="en-US" sz="3200" dirty="0" smtClean="0"/>
              <a:t>public </a:t>
            </a:r>
            <a:r>
              <a:rPr lang="en-US" sz="3200" dirty="0" err="1" smtClean="0"/>
              <a:t>boolean</a:t>
            </a:r>
            <a:r>
              <a:rPr lang="en-US" sz="3200" dirty="0" smtClean="0"/>
              <a:t> </a:t>
            </a:r>
            <a:r>
              <a:rPr lang="en-US" sz="3200" dirty="0" err="1" smtClean="0"/>
              <a:t>isDaemon</a:t>
            </a:r>
            <a:r>
              <a:rPr lang="en-US" sz="3200" dirty="0" smtClean="0"/>
              <a:t>()</a:t>
            </a:r>
          </a:p>
          <a:p>
            <a:r>
              <a:rPr lang="en-US" sz="3200" dirty="0" smtClean="0"/>
              <a:t>is used to check that current is daemon.</a:t>
            </a:r>
          </a:p>
          <a:p>
            <a:endParaRPr lang="en-US"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err="1" smtClean="0"/>
              <a:t>ThreadGroup</a:t>
            </a:r>
            <a:r>
              <a:rPr lang="en-US" sz="4400" b="1" dirty="0" smtClean="0"/>
              <a:t> in </a:t>
            </a:r>
            <a:r>
              <a:rPr lang="en-US" sz="4400" b="1" dirty="0" smtClean="0"/>
              <a:t>Java</a:t>
            </a:r>
            <a:endParaRPr lang="en-US" sz="4400" b="1" dirty="0"/>
          </a:p>
        </p:txBody>
      </p:sp>
      <p:sp>
        <p:nvSpPr>
          <p:cNvPr id="3" name="Content Placeholder 2"/>
          <p:cNvSpPr>
            <a:spLocks noGrp="1"/>
          </p:cNvSpPr>
          <p:nvPr>
            <p:ph sz="quarter" idx="1"/>
          </p:nvPr>
        </p:nvSpPr>
        <p:spPr>
          <a:xfrm>
            <a:off x="914400" y="1447800"/>
            <a:ext cx="7772400" cy="5105400"/>
          </a:xfrm>
        </p:spPr>
        <p:txBody>
          <a:bodyPr>
            <a:normAutofit/>
          </a:bodyPr>
          <a:lstStyle/>
          <a:p>
            <a:r>
              <a:rPr lang="en-US" sz="3200" dirty="0" smtClean="0"/>
              <a:t>Java </a:t>
            </a:r>
            <a:r>
              <a:rPr lang="en-US" sz="3200" dirty="0" smtClean="0"/>
              <a:t>provides a convenient way to group multiple threads in a single object. In such way, we can suspend, resume or interrupt group of threads by a single method call</a:t>
            </a:r>
            <a:r>
              <a:rPr lang="en-US" sz="3200" dirty="0" smtClean="0"/>
              <a:t>.</a:t>
            </a:r>
          </a:p>
          <a:p>
            <a:r>
              <a:rPr lang="en-US" sz="3200" dirty="0" smtClean="0"/>
              <a:t>Java thread group is implemented by </a:t>
            </a:r>
            <a:r>
              <a:rPr lang="en-US" sz="3200" i="1" dirty="0" err="1" smtClean="0"/>
              <a:t>java.lang.ThreadGroup</a:t>
            </a:r>
            <a:r>
              <a:rPr lang="en-US" sz="3200" dirty="0" smtClean="0"/>
              <a:t> class.</a:t>
            </a:r>
          </a:p>
          <a:p>
            <a:r>
              <a:rPr lang="en-US" sz="3200" dirty="0" smtClean="0"/>
              <a:t>A </a:t>
            </a:r>
            <a:r>
              <a:rPr lang="en-US" sz="3200" dirty="0" err="1" smtClean="0"/>
              <a:t>ThreadGroup</a:t>
            </a:r>
            <a:r>
              <a:rPr lang="en-US" sz="3200" dirty="0" smtClean="0"/>
              <a:t> represents a set of threads. A thread group can also include the other thread group. </a:t>
            </a:r>
          </a:p>
          <a:p>
            <a:endParaRPr 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ThreadGroup</a:t>
            </a:r>
            <a:r>
              <a:rPr lang="en-US" b="1" dirty="0" smtClean="0"/>
              <a:t> in Java</a:t>
            </a:r>
            <a:endParaRPr lang="en-US" dirty="0"/>
          </a:p>
        </p:txBody>
      </p:sp>
      <p:sp>
        <p:nvSpPr>
          <p:cNvPr id="3" name="Content Placeholder 2"/>
          <p:cNvSpPr>
            <a:spLocks noGrp="1"/>
          </p:cNvSpPr>
          <p:nvPr>
            <p:ph sz="quarter" idx="1"/>
          </p:nvPr>
        </p:nvSpPr>
        <p:spPr/>
        <p:txBody>
          <a:bodyPr/>
          <a:lstStyle/>
          <a:p>
            <a:r>
              <a:rPr lang="en-US" sz="3200" dirty="0" smtClean="0"/>
              <a:t>The thread group creates a tree in which every thread group except the initial thread group has a parent.</a:t>
            </a:r>
          </a:p>
          <a:p>
            <a:r>
              <a:rPr lang="en-US" sz="3200" dirty="0" smtClean="0"/>
              <a:t>A thread is allowed to access information about its own thread group, but it cannot access the information about its thread group's parent thread group or any other thread groups.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Constructors of </a:t>
            </a:r>
            <a:r>
              <a:rPr lang="en-US" b="1" dirty="0" err="1" smtClean="0"/>
              <a:t>ThreadGroup</a:t>
            </a:r>
            <a:r>
              <a:rPr lang="en-US" b="1" dirty="0" smtClean="0"/>
              <a:t> </a:t>
            </a:r>
            <a:r>
              <a:rPr lang="en-US" b="1" dirty="0" smtClean="0"/>
              <a:t>class</a:t>
            </a:r>
            <a:endParaRPr lang="en-US" b="1" dirty="0"/>
          </a:p>
        </p:txBody>
      </p:sp>
      <p:sp>
        <p:nvSpPr>
          <p:cNvPr id="3" name="Content Placeholder 2"/>
          <p:cNvSpPr>
            <a:spLocks noGrp="1"/>
          </p:cNvSpPr>
          <p:nvPr>
            <p:ph sz="quarter" idx="1"/>
          </p:nvPr>
        </p:nvSpPr>
        <p:spPr>
          <a:xfrm>
            <a:off x="304800" y="1447800"/>
            <a:ext cx="8534400" cy="5105400"/>
          </a:xfrm>
        </p:spPr>
        <p:txBody>
          <a:bodyPr>
            <a:normAutofit/>
          </a:bodyPr>
          <a:lstStyle/>
          <a:p>
            <a:r>
              <a:rPr lang="en-US" sz="3200" dirty="0" smtClean="0"/>
              <a:t>There are only two constructors of </a:t>
            </a:r>
            <a:r>
              <a:rPr lang="en-US" sz="3200" dirty="0" err="1" smtClean="0"/>
              <a:t>ThreadGroup</a:t>
            </a:r>
            <a:r>
              <a:rPr lang="en-US" sz="3200" dirty="0" smtClean="0"/>
              <a:t> class</a:t>
            </a:r>
            <a:r>
              <a:rPr lang="en-US" sz="3200" dirty="0" smtClean="0"/>
              <a:t>.</a:t>
            </a:r>
          </a:p>
          <a:p>
            <a:pPr>
              <a:buNone/>
            </a:pPr>
            <a:r>
              <a:rPr lang="en-US" sz="3200" b="1" dirty="0" err="1" smtClean="0"/>
              <a:t>ThreadGroup</a:t>
            </a:r>
            <a:r>
              <a:rPr lang="en-US" sz="3200" b="1" dirty="0" smtClean="0"/>
              <a:t>(String name</a:t>
            </a:r>
            <a:r>
              <a:rPr lang="en-US" sz="3200" b="1" dirty="0" smtClean="0"/>
              <a:t>)</a:t>
            </a:r>
          </a:p>
          <a:p>
            <a:r>
              <a:rPr lang="en-US" sz="3200" dirty="0" smtClean="0"/>
              <a:t>creates </a:t>
            </a:r>
            <a:r>
              <a:rPr lang="en-US" sz="3200" dirty="0" smtClean="0"/>
              <a:t>a thread group with given name</a:t>
            </a:r>
            <a:r>
              <a:rPr lang="en-US" sz="3200" dirty="0" smtClean="0"/>
              <a:t>.</a:t>
            </a:r>
          </a:p>
          <a:p>
            <a:pPr>
              <a:buNone/>
            </a:pPr>
            <a:r>
              <a:rPr lang="en-US" sz="3200" b="1" dirty="0" err="1" smtClean="0"/>
              <a:t>ThreadGroup</a:t>
            </a:r>
            <a:r>
              <a:rPr lang="en-US" sz="3200" b="1" dirty="0" smtClean="0"/>
              <a:t>(</a:t>
            </a:r>
            <a:r>
              <a:rPr lang="en-US" sz="3200" b="1" dirty="0" err="1" smtClean="0"/>
              <a:t>ThreadGroup</a:t>
            </a:r>
            <a:r>
              <a:rPr lang="en-US" sz="3200" b="1" dirty="0" smtClean="0"/>
              <a:t> parent, String name</a:t>
            </a:r>
            <a:r>
              <a:rPr lang="en-US" sz="3200" b="1" dirty="0" smtClean="0"/>
              <a:t>)</a:t>
            </a:r>
          </a:p>
          <a:p>
            <a:pPr>
              <a:buNone/>
            </a:pPr>
            <a:r>
              <a:rPr lang="en-US" sz="3200" dirty="0" smtClean="0"/>
              <a:t>creates </a:t>
            </a:r>
            <a:r>
              <a:rPr lang="en-US" sz="3200" dirty="0" smtClean="0"/>
              <a:t>a thread group with given parent group and name.</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nu Chanti\Desktop\Thank you.jpg"/>
          <p:cNvPicPr>
            <a:picLocks noChangeAspect="1" noChangeArrowheads="1"/>
          </p:cNvPicPr>
          <p:nvPr/>
        </p:nvPicPr>
        <p:blipFill>
          <a:blip r:embed="rId2" cstate="print"/>
          <a:srcRect/>
          <a:stretch>
            <a:fillRect/>
          </a:stretch>
        </p:blipFill>
        <p:spPr bwMode="auto">
          <a:xfrm>
            <a:off x="457200" y="304800"/>
            <a:ext cx="8229599" cy="60960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522</TotalTime>
  <Words>462</Words>
  <Application>Microsoft Office PowerPoint</Application>
  <PresentationFormat>On-screen Show (4:3)</PresentationFormat>
  <Paragraphs>65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Equity</vt:lpstr>
      <vt:lpstr>Creating Multiple Threads or  Multithreading in Java </vt:lpstr>
      <vt:lpstr>Multithreading :</vt:lpstr>
      <vt:lpstr>Multithreading :</vt:lpstr>
      <vt:lpstr>Slide 4</vt:lpstr>
      <vt:lpstr>Advantages of Java Multithreading</vt:lpstr>
      <vt:lpstr>Multitasking</vt:lpstr>
      <vt:lpstr>Process-based Multitasking (Multiprocessing)</vt:lpstr>
      <vt:lpstr>Thread-based Multitasking (Multithreading)</vt:lpstr>
      <vt:lpstr>Thread Scheduler in Java</vt:lpstr>
      <vt:lpstr>Daemon Thread in Java</vt:lpstr>
      <vt:lpstr>Daemon Thread in Java</vt:lpstr>
      <vt:lpstr>Methods for Java Daemon thread</vt:lpstr>
      <vt:lpstr>ThreadGroup in Java</vt:lpstr>
      <vt:lpstr>ThreadGroup in Java</vt:lpstr>
      <vt:lpstr>Constructors of ThreadGroup class</vt:lpstr>
      <vt:lpstr>Slide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Multiple Threads or  Multithreading in Java </dc:title>
  <dc:creator>Anu Chanti</dc:creator>
  <cp:lastModifiedBy>Anu Chanti</cp:lastModifiedBy>
  <cp:revision>12</cp:revision>
  <dcterms:created xsi:type="dcterms:W3CDTF">2006-08-16T00:00:00Z</dcterms:created>
  <dcterms:modified xsi:type="dcterms:W3CDTF">2021-08-26T10:29:33Z</dcterms:modified>
</cp:coreProperties>
</file>