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61" r:id="rId6"/>
    <p:sldId id="273" r:id="rId7"/>
    <p:sldId id="274" r:id="rId8"/>
    <p:sldId id="275" r:id="rId9"/>
    <p:sldId id="265" r:id="rId10"/>
    <p:sldId id="266" r:id="rId11"/>
    <p:sldId id="267" r:id="rId12"/>
    <p:sldId id="268" r:id="rId13"/>
    <p:sldId id="269" r:id="rId14"/>
    <p:sldId id="270" r:id="rId15"/>
    <p:sldId id="271" r:id="rId16"/>
    <p:sldId id="276" r:id="rId17"/>
    <p:sldId id="259" r:id="rId18"/>
    <p:sldId id="262" r:id="rId19"/>
    <p:sldId id="263" r:id="rId20"/>
    <p:sldId id="264" r:id="rId21"/>
    <p:sldId id="272" r:id="rId22"/>
    <p:sldId id="277" r:id="rId23"/>
    <p:sldId id="278" r:id="rId24"/>
    <p:sldId id="279" r:id="rId25"/>
    <p:sldId id="280" r:id="rId26"/>
    <p:sldId id="281" r:id="rId27"/>
    <p:sldId id="28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0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9/8/2021</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9/8/2021</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D8BD707-D9CF-40AE-B4C6-C98DA3205C09}" type="datetimeFigureOut">
              <a:rPr lang="en-US" smtClean="0"/>
              <a:pPr/>
              <a:t>9/8/2021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9/8/2021</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6F15528-21DE-4FAA-801E-634DDDAF4B2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9/8/2021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D8BD707-D9CF-40AE-B4C6-C98DA3205C09}" type="datetimeFigureOut">
              <a:rPr lang="en-US" smtClean="0"/>
              <a:pPr/>
              <a:t>9/8/2021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9/8/2021</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D8BD707-D9CF-40AE-B4C6-C98DA3205C09}" type="datetimeFigureOut">
              <a:rPr lang="en-US" smtClean="0"/>
              <a:pPr/>
              <a:t>9/8/2021</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6F15528-21DE-4FAA-801E-634DDDAF4B2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9/8/2021</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D8BD707-D9CF-40AE-B4C6-C98DA3205C09}" type="datetimeFigureOut">
              <a:rPr lang="en-US" smtClean="0"/>
              <a:pPr/>
              <a:t>9/8/2021</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6F15528-21DE-4FAA-801E-634DDDAF4B2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javatpoint.com/java-tutoria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solidFill>
                  <a:schemeClr val="tx1"/>
                </a:solidFill>
                <a:latin typeface="Algerian" pitchFamily="82" charset="0"/>
                <a:cs typeface="Aharoni" pitchFamily="2" charset="-79"/>
              </a:rPr>
              <a:t>By</a:t>
            </a:r>
          </a:p>
          <a:p>
            <a:r>
              <a:rPr lang="en-US" dirty="0" smtClean="0">
                <a:solidFill>
                  <a:schemeClr val="tx1"/>
                </a:solidFill>
                <a:latin typeface="Algerian" pitchFamily="82" charset="0"/>
                <a:cs typeface="Aharoni" pitchFamily="2" charset="-79"/>
              </a:rPr>
              <a:t>M. BABY ANUSHA,</a:t>
            </a:r>
          </a:p>
          <a:p>
            <a:r>
              <a:rPr lang="en-US" dirty="0" smtClean="0">
                <a:solidFill>
                  <a:schemeClr val="tx1"/>
                </a:solidFill>
                <a:latin typeface="Algerian" pitchFamily="82" charset="0"/>
                <a:cs typeface="Aharoni" pitchFamily="2" charset="-79"/>
              </a:rPr>
              <a:t>ASST.PROF IN CSE DEPT.,</a:t>
            </a:r>
          </a:p>
          <a:p>
            <a:r>
              <a:rPr lang="en-US" dirty="0" smtClean="0">
                <a:solidFill>
                  <a:schemeClr val="tx1"/>
                </a:solidFill>
                <a:latin typeface="Algerian" pitchFamily="82" charset="0"/>
                <a:cs typeface="Aharoni" pitchFamily="2" charset="-79"/>
              </a:rPr>
              <a:t>RGUKT,NUZVID</a:t>
            </a:r>
            <a:endParaRPr lang="en-US" dirty="0" smtClean="0">
              <a:solidFill>
                <a:schemeClr val="tx1"/>
              </a:solidFill>
              <a:latin typeface="Algerian" pitchFamily="82" charset="0"/>
            </a:endParaRPr>
          </a:p>
          <a:p>
            <a:endParaRPr lang="en-US" dirty="0"/>
          </a:p>
        </p:txBody>
      </p:sp>
      <p:sp>
        <p:nvSpPr>
          <p:cNvPr id="2" name="Title 1"/>
          <p:cNvSpPr>
            <a:spLocks noGrp="1"/>
          </p:cNvSpPr>
          <p:nvPr>
            <p:ph type="ctrTitle"/>
          </p:nvPr>
        </p:nvSpPr>
        <p:spPr/>
        <p:txBody>
          <a:bodyPr/>
          <a:lstStyle/>
          <a:p>
            <a:r>
              <a:rPr lang="en-US" dirty="0" smtClean="0"/>
              <a:t>Exception Handling in Java</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Introduction :</a:t>
            </a:r>
            <a:endParaRPr lang="en-US" dirty="0"/>
          </a:p>
        </p:txBody>
      </p:sp>
      <p:sp>
        <p:nvSpPr>
          <p:cNvPr id="3" name="Content Placeholder 2"/>
          <p:cNvSpPr>
            <a:spLocks noGrp="1"/>
          </p:cNvSpPr>
          <p:nvPr>
            <p:ph sz="quarter" idx="1"/>
          </p:nvPr>
        </p:nvSpPr>
        <p:spPr/>
        <p:txBody>
          <a:bodyPr/>
          <a:lstStyle/>
          <a:p>
            <a:r>
              <a:rPr lang="en-US" dirty="0" smtClean="0"/>
              <a:t>The </a:t>
            </a:r>
            <a:r>
              <a:rPr lang="en-US" b="1" dirty="0" smtClean="0"/>
              <a:t>Exception Handling in Java</a:t>
            </a:r>
            <a:r>
              <a:rPr lang="en-US" dirty="0" smtClean="0"/>
              <a:t> is one of the powerful </a:t>
            </a:r>
            <a:r>
              <a:rPr lang="en-US" i="1" dirty="0" smtClean="0"/>
              <a:t>mechanism to handle the runtime errors.</a:t>
            </a:r>
          </a:p>
          <a:p>
            <a:r>
              <a:rPr lang="en-US" dirty="0" smtClean="0"/>
              <a:t>  With Exception Handling mechanism the normal flow of the application can be maintained.</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What is Exception in Java?</a:t>
            </a:r>
            <a:endParaRPr lang="en-US" dirty="0"/>
          </a:p>
        </p:txBody>
      </p:sp>
      <p:sp>
        <p:nvSpPr>
          <p:cNvPr id="3" name="Content Placeholder 2"/>
          <p:cNvSpPr>
            <a:spLocks noGrp="1"/>
          </p:cNvSpPr>
          <p:nvPr>
            <p:ph sz="quarter" idx="1"/>
          </p:nvPr>
        </p:nvSpPr>
        <p:spPr/>
        <p:txBody>
          <a:bodyPr>
            <a:normAutofit lnSpcReduction="10000"/>
          </a:bodyPr>
          <a:lstStyle/>
          <a:p>
            <a:r>
              <a:rPr lang="en-US" b="1" dirty="0" smtClean="0"/>
              <a:t>Dictionary Meaning:</a:t>
            </a:r>
            <a:r>
              <a:rPr lang="en-US" dirty="0" smtClean="0"/>
              <a:t> Exception is an abnormal condition.</a:t>
            </a:r>
            <a:endParaRPr lang="en-US" b="1" dirty="0" smtClean="0"/>
          </a:p>
          <a:p>
            <a:r>
              <a:rPr lang="en-US" b="1" dirty="0" smtClean="0"/>
              <a:t>Definition:</a:t>
            </a:r>
            <a:r>
              <a:rPr lang="en-US" dirty="0" smtClean="0"/>
              <a:t> An </a:t>
            </a:r>
            <a:r>
              <a:rPr lang="en-US" i="1" dirty="0" smtClean="0"/>
              <a:t>exception</a:t>
            </a:r>
            <a:r>
              <a:rPr lang="en-US" dirty="0" smtClean="0"/>
              <a:t> is an event, which occurs during the execution of a program, that disrupts the normal flow of the program's instructions.</a:t>
            </a:r>
          </a:p>
          <a:p>
            <a:r>
              <a:rPr lang="en-US" dirty="0" smtClean="0"/>
              <a:t>An exception (or exceptional event) is a problem that arises during the execution of a program. </a:t>
            </a:r>
          </a:p>
          <a:p>
            <a:r>
              <a:rPr lang="en-US" dirty="0" smtClean="0"/>
              <a:t>When an </a:t>
            </a:r>
            <a:r>
              <a:rPr lang="en-US" b="1" dirty="0" smtClean="0"/>
              <a:t>Exception</a:t>
            </a:r>
            <a:r>
              <a:rPr lang="en-US" dirty="0" smtClean="0"/>
              <a:t> occurs the normal flow of the program is disrupted and the program/Application terminates abnormally, which is not recommended, therefore, these exceptions are to be handled.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What is Exception in Java?</a:t>
            </a:r>
            <a:endParaRPr lang="en-US" dirty="0"/>
          </a:p>
        </p:txBody>
      </p:sp>
      <p:sp>
        <p:nvSpPr>
          <p:cNvPr id="3" name="Content Placeholder 2"/>
          <p:cNvSpPr>
            <a:spLocks noGrp="1"/>
          </p:cNvSpPr>
          <p:nvPr>
            <p:ph sz="quarter" idx="1"/>
          </p:nvPr>
        </p:nvSpPr>
        <p:spPr/>
        <p:txBody>
          <a:bodyPr/>
          <a:lstStyle/>
          <a:p>
            <a:pPr>
              <a:buNone/>
            </a:pPr>
            <a:r>
              <a:rPr lang="en-US" dirty="0" smtClean="0"/>
              <a:t>    An exception can occur for many different reasons. Following are some scenarios where an exception occurs.</a:t>
            </a:r>
          </a:p>
          <a:p>
            <a:r>
              <a:rPr lang="en-US" dirty="0" smtClean="0"/>
              <a:t>A user has entered an invalid data.</a:t>
            </a:r>
          </a:p>
          <a:p>
            <a:r>
              <a:rPr lang="en-US" dirty="0" smtClean="0"/>
              <a:t>A file that needs to be opened cannot be found.</a:t>
            </a:r>
          </a:p>
          <a:p>
            <a:r>
              <a:rPr lang="en-US" dirty="0" smtClean="0"/>
              <a:t>A network connection has been lost in the middle of communications or the JVM has run out of memory.</a:t>
            </a:r>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What is Exception in Java</a:t>
            </a:r>
            <a:endParaRPr lang="en-US" dirty="0"/>
          </a:p>
        </p:txBody>
      </p:sp>
      <p:sp>
        <p:nvSpPr>
          <p:cNvPr id="3" name="Content Placeholder 2"/>
          <p:cNvSpPr>
            <a:spLocks noGrp="1"/>
          </p:cNvSpPr>
          <p:nvPr>
            <p:ph sz="quarter" idx="1"/>
          </p:nvPr>
        </p:nvSpPr>
        <p:spPr/>
        <p:txBody>
          <a:bodyPr>
            <a:normAutofit/>
          </a:bodyPr>
          <a:lstStyle/>
          <a:p>
            <a:r>
              <a:rPr lang="en-US" dirty="0" smtClean="0"/>
              <a:t>Some of these exceptions are caused by user error, others by programmer error, and others by physical resources that have failed in some manner.</a:t>
            </a:r>
          </a:p>
          <a:p>
            <a:r>
              <a:rPr lang="en-US" dirty="0" smtClean="0"/>
              <a:t>Based on these, we have three categories of Exceptions. You need to understand them to know how exception handling works in Java.</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Types of Java Exceptions :</a:t>
            </a:r>
            <a:endParaRPr lang="en-US" dirty="0"/>
          </a:p>
        </p:txBody>
      </p:sp>
      <p:sp>
        <p:nvSpPr>
          <p:cNvPr id="3" name="Content Placeholder 2"/>
          <p:cNvSpPr>
            <a:spLocks noGrp="1"/>
          </p:cNvSpPr>
          <p:nvPr>
            <p:ph sz="quarter" idx="1"/>
          </p:nvPr>
        </p:nvSpPr>
        <p:spPr/>
        <p:txBody>
          <a:bodyPr/>
          <a:lstStyle/>
          <a:p>
            <a:r>
              <a:rPr lang="en-US" dirty="0" smtClean="0"/>
              <a:t>There are mainly two types of exceptions: checked and unchecked. An error is considered as the unchecked exception. However, according to Oracle, there are three types of exceptions namely:</a:t>
            </a:r>
          </a:p>
          <a:p>
            <a:r>
              <a:rPr lang="en-US" dirty="0" smtClean="0"/>
              <a:t>Checked Exception</a:t>
            </a:r>
          </a:p>
          <a:p>
            <a:r>
              <a:rPr lang="en-US" dirty="0" smtClean="0"/>
              <a:t>Unchecked Exception</a:t>
            </a:r>
          </a:p>
          <a:p>
            <a:r>
              <a:rPr lang="en-US" dirty="0" smtClean="0"/>
              <a:t>Error</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Types of Java Exceptions :</a:t>
            </a:r>
            <a:endParaRPr lang="en-US" dirty="0"/>
          </a:p>
        </p:txBody>
      </p:sp>
      <p:pic>
        <p:nvPicPr>
          <p:cNvPr id="4" name="Content Placeholder 3" descr="hierarchy of exception handling"/>
          <p:cNvPicPr>
            <a:picLocks noGrp="1"/>
          </p:cNvPicPr>
          <p:nvPr>
            <p:ph sz="quarter" idx="1"/>
          </p:nvPr>
        </p:nvPicPr>
        <p:blipFill>
          <a:blip r:embed="rId2" cstate="print"/>
          <a:srcRect/>
          <a:stretch>
            <a:fillRect/>
          </a:stretch>
        </p:blipFill>
        <p:spPr bwMode="auto">
          <a:xfrm>
            <a:off x="1219200" y="1898650"/>
            <a:ext cx="6629399" cy="4273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14400"/>
          </a:xfrm>
        </p:spPr>
        <p:txBody>
          <a:bodyPr>
            <a:normAutofit fontScale="90000"/>
          </a:bodyPr>
          <a:lstStyle/>
          <a:p>
            <a:pPr algn="l"/>
            <a:r>
              <a:rPr lang="en-US" dirty="0" smtClean="0"/>
              <a:t>Difference between Checked and Unchecked Exceptions :</a:t>
            </a:r>
            <a:endParaRPr lang="en-US" dirty="0"/>
          </a:p>
        </p:txBody>
      </p:sp>
      <p:sp>
        <p:nvSpPr>
          <p:cNvPr id="3" name="Content Placeholder 2"/>
          <p:cNvSpPr>
            <a:spLocks noGrp="1"/>
          </p:cNvSpPr>
          <p:nvPr>
            <p:ph sz="quarter" idx="1"/>
          </p:nvPr>
        </p:nvSpPr>
        <p:spPr>
          <a:xfrm>
            <a:off x="301752" y="1527048"/>
            <a:ext cx="8503920" cy="5026152"/>
          </a:xfrm>
        </p:spPr>
        <p:txBody>
          <a:bodyPr>
            <a:normAutofit fontScale="85000" lnSpcReduction="20000"/>
          </a:bodyPr>
          <a:lstStyle/>
          <a:p>
            <a:pPr>
              <a:buNone/>
            </a:pPr>
            <a:r>
              <a:rPr lang="en-US" b="1" dirty="0" smtClean="0"/>
              <a:t>1) Checked Exception</a:t>
            </a:r>
          </a:p>
          <a:p>
            <a:r>
              <a:rPr lang="en-US" dirty="0" smtClean="0"/>
              <a:t>The classes that directly inherit the </a:t>
            </a:r>
            <a:r>
              <a:rPr lang="en-US" dirty="0" err="1" smtClean="0"/>
              <a:t>Throwable</a:t>
            </a:r>
            <a:r>
              <a:rPr lang="en-US" dirty="0" smtClean="0"/>
              <a:t> class except </a:t>
            </a:r>
            <a:r>
              <a:rPr lang="en-US" dirty="0" err="1" smtClean="0"/>
              <a:t>RuntimeException</a:t>
            </a:r>
            <a:r>
              <a:rPr lang="en-US" dirty="0" smtClean="0"/>
              <a:t> and Error are known as checked exceptions. For example, </a:t>
            </a:r>
            <a:r>
              <a:rPr lang="en-US" dirty="0" err="1" smtClean="0"/>
              <a:t>IOException</a:t>
            </a:r>
            <a:r>
              <a:rPr lang="en-US" dirty="0" smtClean="0"/>
              <a:t>, </a:t>
            </a:r>
            <a:r>
              <a:rPr lang="en-US" dirty="0" err="1" smtClean="0"/>
              <a:t>SQLException</a:t>
            </a:r>
            <a:r>
              <a:rPr lang="en-US" dirty="0" smtClean="0"/>
              <a:t>, etc. Checked exceptions are checked at compile-time.</a:t>
            </a:r>
          </a:p>
          <a:p>
            <a:pPr>
              <a:buNone/>
            </a:pPr>
            <a:r>
              <a:rPr lang="en-US" b="1" dirty="0" smtClean="0"/>
              <a:t>2) Unchecked Exception</a:t>
            </a:r>
          </a:p>
          <a:p>
            <a:r>
              <a:rPr lang="en-US" dirty="0" smtClean="0"/>
              <a:t>The classes that inherit the </a:t>
            </a:r>
            <a:r>
              <a:rPr lang="en-US" dirty="0" err="1" smtClean="0"/>
              <a:t>RuntimeException</a:t>
            </a:r>
            <a:r>
              <a:rPr lang="en-US" dirty="0" smtClean="0"/>
              <a:t> are known as unchecked exceptions. For example, </a:t>
            </a:r>
            <a:r>
              <a:rPr lang="en-US" dirty="0" err="1" smtClean="0"/>
              <a:t>ArithmeticException</a:t>
            </a:r>
            <a:r>
              <a:rPr lang="en-US" dirty="0" smtClean="0"/>
              <a:t>, </a:t>
            </a:r>
            <a:r>
              <a:rPr lang="en-US" dirty="0" err="1" smtClean="0"/>
              <a:t>NullPointerException</a:t>
            </a:r>
            <a:r>
              <a:rPr lang="en-US" dirty="0" smtClean="0"/>
              <a:t>, </a:t>
            </a:r>
            <a:r>
              <a:rPr lang="en-US" dirty="0" err="1" smtClean="0"/>
              <a:t>ArrayIndexOutOfBoundsException</a:t>
            </a:r>
            <a:r>
              <a:rPr lang="en-US" dirty="0" smtClean="0"/>
              <a:t>, etc. Unchecked exceptions are not checked at compile-time, but they are checked at runtime.</a:t>
            </a:r>
          </a:p>
          <a:p>
            <a:pPr>
              <a:buNone/>
            </a:pPr>
            <a:r>
              <a:rPr lang="en-US" b="1" dirty="0" smtClean="0"/>
              <a:t>3) Error</a:t>
            </a:r>
          </a:p>
          <a:p>
            <a:r>
              <a:rPr lang="en-US" dirty="0" smtClean="0"/>
              <a:t>Error is irrecoverable. Some example of errors are </a:t>
            </a:r>
            <a:r>
              <a:rPr lang="en-US" dirty="0" err="1" smtClean="0"/>
              <a:t>OutOfMemoryError</a:t>
            </a:r>
            <a:r>
              <a:rPr lang="en-US" dirty="0" smtClean="0"/>
              <a:t>, </a:t>
            </a:r>
            <a:r>
              <a:rPr lang="en-US" dirty="0" err="1" smtClean="0"/>
              <a:t>VirtualMachineError</a:t>
            </a:r>
            <a:r>
              <a:rPr lang="en-US" dirty="0" smtClean="0"/>
              <a:t>, </a:t>
            </a:r>
            <a:r>
              <a:rPr lang="en-US" dirty="0" err="1" smtClean="0"/>
              <a:t>AssertionError</a:t>
            </a:r>
            <a:r>
              <a:rPr lang="en-US" dirty="0" smtClean="0"/>
              <a:t> etc.</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Checked exceptions :</a:t>
            </a:r>
            <a:endParaRPr lang="en-US" dirty="0"/>
          </a:p>
        </p:txBody>
      </p:sp>
      <p:sp>
        <p:nvSpPr>
          <p:cNvPr id="3" name="Content Placeholder 2"/>
          <p:cNvSpPr>
            <a:spLocks noGrp="1"/>
          </p:cNvSpPr>
          <p:nvPr>
            <p:ph sz="quarter" idx="1"/>
          </p:nvPr>
        </p:nvSpPr>
        <p:spPr/>
        <p:txBody>
          <a:bodyPr>
            <a:normAutofit fontScale="92500" lnSpcReduction="10000"/>
          </a:bodyPr>
          <a:lstStyle/>
          <a:p>
            <a:r>
              <a:rPr lang="en-US" b="1" dirty="0" smtClean="0"/>
              <a:t>Checked exceptions</a:t>
            </a:r>
            <a:r>
              <a:rPr lang="en-US" dirty="0" smtClean="0"/>
              <a:t> − A checked exception is an exception that is checked (notified) by the compiler at compilation-time, these are also called as compile time exceptions. </a:t>
            </a:r>
          </a:p>
          <a:p>
            <a:r>
              <a:rPr lang="en-US" dirty="0" smtClean="0"/>
              <a:t>These exceptions cannot simply be ignored, the programmer should take care of (handle) these exceptions.</a:t>
            </a:r>
          </a:p>
          <a:p>
            <a:r>
              <a:rPr lang="en-US" dirty="0" smtClean="0"/>
              <a:t>For example, if you use </a:t>
            </a:r>
            <a:r>
              <a:rPr lang="en-US" b="1" dirty="0" err="1" smtClean="0"/>
              <a:t>FileReader</a:t>
            </a:r>
            <a:r>
              <a:rPr lang="en-US" dirty="0" smtClean="0"/>
              <a:t> class in your program to read data from a file, if the file specified in its constructor doesn't exist, then a </a:t>
            </a:r>
            <a:r>
              <a:rPr lang="en-US" i="1" dirty="0" err="1" smtClean="0"/>
              <a:t>FileNotFoundException</a:t>
            </a:r>
            <a:r>
              <a:rPr lang="en-US" dirty="0" smtClean="0"/>
              <a:t> occurs, and the compiler prompts the programmer to handle the exception.</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Checked exceptions : Example</a:t>
            </a:r>
            <a:endParaRPr lang="en-US" dirty="0"/>
          </a:p>
        </p:txBody>
      </p:sp>
      <p:sp>
        <p:nvSpPr>
          <p:cNvPr id="3" name="Content Placeholder 2"/>
          <p:cNvSpPr>
            <a:spLocks noGrp="1"/>
          </p:cNvSpPr>
          <p:nvPr>
            <p:ph sz="quarter" idx="1"/>
          </p:nvPr>
        </p:nvSpPr>
        <p:spPr/>
        <p:txBody>
          <a:bodyPr>
            <a:normAutofit lnSpcReduction="10000"/>
          </a:bodyPr>
          <a:lstStyle/>
          <a:p>
            <a:pPr>
              <a:buNone/>
            </a:pPr>
            <a:r>
              <a:rPr lang="en-US" dirty="0" smtClean="0"/>
              <a:t>import </a:t>
            </a:r>
            <a:r>
              <a:rPr lang="en-US" dirty="0" err="1" smtClean="0"/>
              <a:t>java.io.File</a:t>
            </a:r>
            <a:r>
              <a:rPr lang="en-US" dirty="0" smtClean="0"/>
              <a:t>;</a:t>
            </a:r>
          </a:p>
          <a:p>
            <a:pPr>
              <a:buNone/>
            </a:pPr>
            <a:r>
              <a:rPr lang="en-US" dirty="0" smtClean="0"/>
              <a:t> import </a:t>
            </a:r>
            <a:r>
              <a:rPr lang="en-US" dirty="0" err="1" smtClean="0"/>
              <a:t>java.io.FileReader</a:t>
            </a:r>
            <a:r>
              <a:rPr lang="en-US" dirty="0" smtClean="0"/>
              <a:t>; </a:t>
            </a:r>
          </a:p>
          <a:p>
            <a:pPr>
              <a:buNone/>
            </a:pPr>
            <a:r>
              <a:rPr lang="en-US" dirty="0" smtClean="0"/>
              <a:t>public class </a:t>
            </a:r>
            <a:r>
              <a:rPr lang="en-US" dirty="0" err="1" smtClean="0"/>
              <a:t>FilenotFound_Demo</a:t>
            </a:r>
            <a:endParaRPr lang="en-US" dirty="0" smtClean="0"/>
          </a:p>
          <a:p>
            <a:pPr>
              <a:buNone/>
            </a:pPr>
            <a:r>
              <a:rPr lang="en-US" dirty="0" smtClean="0"/>
              <a:t> {</a:t>
            </a:r>
          </a:p>
          <a:p>
            <a:pPr>
              <a:buNone/>
            </a:pPr>
            <a:r>
              <a:rPr lang="en-US" dirty="0" smtClean="0"/>
              <a:t> 	public static void main(String </a:t>
            </a:r>
            <a:r>
              <a:rPr lang="en-US" dirty="0" err="1" smtClean="0"/>
              <a:t>args</a:t>
            </a:r>
            <a:r>
              <a:rPr lang="en-US" dirty="0" smtClean="0"/>
              <a:t>[])</a:t>
            </a:r>
          </a:p>
          <a:p>
            <a:pPr>
              <a:buNone/>
            </a:pPr>
            <a:r>
              <a:rPr lang="en-US" dirty="0" smtClean="0"/>
              <a:t> 	{</a:t>
            </a:r>
          </a:p>
          <a:p>
            <a:pPr>
              <a:buNone/>
            </a:pPr>
            <a:r>
              <a:rPr lang="en-US" dirty="0" smtClean="0"/>
              <a:t> 		File </a:t>
            </a:r>
            <a:r>
              <a:rPr lang="en-US" dirty="0" err="1" smtClean="0"/>
              <a:t>file</a:t>
            </a:r>
            <a:r>
              <a:rPr lang="en-US" dirty="0" smtClean="0"/>
              <a:t> = new File("E://file.txt"); </a:t>
            </a:r>
          </a:p>
          <a:p>
            <a:pPr>
              <a:buNone/>
            </a:pPr>
            <a:r>
              <a:rPr lang="en-US" dirty="0" smtClean="0"/>
              <a:t>		</a:t>
            </a:r>
            <a:r>
              <a:rPr lang="en-US" dirty="0" err="1" smtClean="0"/>
              <a:t>FileReader</a:t>
            </a:r>
            <a:r>
              <a:rPr lang="en-US" dirty="0" smtClean="0"/>
              <a:t> </a:t>
            </a:r>
            <a:r>
              <a:rPr lang="en-US" dirty="0" err="1" smtClean="0"/>
              <a:t>fr</a:t>
            </a:r>
            <a:r>
              <a:rPr lang="en-US" dirty="0" smtClean="0"/>
              <a:t> = new </a:t>
            </a:r>
            <a:r>
              <a:rPr lang="en-US" dirty="0" err="1" smtClean="0"/>
              <a:t>FileReader</a:t>
            </a:r>
            <a:r>
              <a:rPr lang="en-US" dirty="0" smtClean="0"/>
              <a:t>(file);</a:t>
            </a:r>
          </a:p>
          <a:p>
            <a:pPr>
              <a:buNone/>
            </a:pPr>
            <a:r>
              <a:rPr lang="en-US" dirty="0" smtClean="0"/>
              <a:t> 	} </a:t>
            </a:r>
          </a:p>
          <a:p>
            <a:pPr>
              <a:buNone/>
            </a:pPr>
            <a:r>
              <a:rPr lang="en-US" dirty="0" smtClean="0"/>
              <a: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Checked exceptions : Example</a:t>
            </a:r>
            <a:endParaRPr lang="en-US" dirty="0"/>
          </a:p>
        </p:txBody>
      </p:sp>
      <p:sp>
        <p:nvSpPr>
          <p:cNvPr id="3" name="Content Placeholder 2"/>
          <p:cNvSpPr>
            <a:spLocks noGrp="1"/>
          </p:cNvSpPr>
          <p:nvPr>
            <p:ph sz="quarter" idx="1"/>
          </p:nvPr>
        </p:nvSpPr>
        <p:spPr/>
        <p:txBody>
          <a:bodyPr/>
          <a:lstStyle/>
          <a:p>
            <a:r>
              <a:rPr lang="en-US" dirty="0" smtClean="0"/>
              <a:t>If you try to compile the above program, you will get the following exceptions.</a:t>
            </a:r>
          </a:p>
          <a:p>
            <a:pPr>
              <a:buNone/>
            </a:pPr>
            <a:r>
              <a:rPr lang="en-US" sz="2800" b="1" dirty="0" smtClean="0"/>
              <a:t>Output :</a:t>
            </a:r>
          </a:p>
          <a:p>
            <a:r>
              <a:rPr lang="en-US" dirty="0" smtClean="0"/>
              <a:t>C:\&gt;</a:t>
            </a:r>
            <a:r>
              <a:rPr lang="en-US" dirty="0" err="1" smtClean="0"/>
              <a:t>javac</a:t>
            </a:r>
            <a:r>
              <a:rPr lang="en-US" dirty="0" smtClean="0"/>
              <a:t> FilenotFound_Demo.java FilenotFound_Demo.java:8: error: unreported exception </a:t>
            </a:r>
            <a:r>
              <a:rPr lang="en-US" dirty="0" err="1" smtClean="0"/>
              <a:t>FileNotFoundException</a:t>
            </a:r>
            <a:r>
              <a:rPr lang="en-US" dirty="0" smtClean="0"/>
              <a:t>; must be caught or declared to be thrown </a:t>
            </a:r>
            <a:r>
              <a:rPr lang="en-US" dirty="0" err="1" smtClean="0"/>
              <a:t>FileReader</a:t>
            </a:r>
            <a:r>
              <a:rPr lang="en-US" dirty="0" smtClean="0"/>
              <a:t> </a:t>
            </a:r>
            <a:r>
              <a:rPr lang="en-US" dirty="0" err="1" smtClean="0"/>
              <a:t>fr</a:t>
            </a:r>
            <a:r>
              <a:rPr lang="en-US" dirty="0" smtClean="0"/>
              <a:t> = new </a:t>
            </a:r>
            <a:r>
              <a:rPr lang="en-US" dirty="0" err="1" smtClean="0"/>
              <a:t>FileReader</a:t>
            </a:r>
            <a:r>
              <a:rPr lang="en-US" dirty="0" smtClean="0"/>
              <a:t>(file); ^ 1 error</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Checked exceptions : Example</a:t>
            </a:r>
            <a:endParaRPr lang="en-US" dirty="0"/>
          </a:p>
        </p:txBody>
      </p:sp>
      <p:sp>
        <p:nvSpPr>
          <p:cNvPr id="3" name="Content Placeholder 2"/>
          <p:cNvSpPr>
            <a:spLocks noGrp="1"/>
          </p:cNvSpPr>
          <p:nvPr>
            <p:ph sz="quarter" idx="1"/>
          </p:nvPr>
        </p:nvSpPr>
        <p:spPr/>
        <p:txBody>
          <a:bodyPr/>
          <a:lstStyle/>
          <a:p>
            <a:r>
              <a:rPr lang="en-US" b="1" dirty="0" smtClean="0"/>
              <a:t>Note</a:t>
            </a:r>
            <a:r>
              <a:rPr lang="en-US" dirty="0" smtClean="0"/>
              <a:t> − Since the methods </a:t>
            </a:r>
            <a:r>
              <a:rPr lang="en-US" b="1" dirty="0" smtClean="0"/>
              <a:t>read()</a:t>
            </a:r>
            <a:r>
              <a:rPr lang="en-US" dirty="0" smtClean="0"/>
              <a:t> and </a:t>
            </a:r>
            <a:r>
              <a:rPr lang="en-US" b="1" dirty="0" smtClean="0"/>
              <a:t>close()</a:t>
            </a:r>
            <a:r>
              <a:rPr lang="en-US" dirty="0" smtClean="0"/>
              <a:t> of </a:t>
            </a:r>
            <a:r>
              <a:rPr lang="en-US" dirty="0" err="1" smtClean="0"/>
              <a:t>FileReader</a:t>
            </a:r>
            <a:r>
              <a:rPr lang="en-US" dirty="0" smtClean="0"/>
              <a:t> class throws </a:t>
            </a:r>
            <a:r>
              <a:rPr lang="en-US" dirty="0" err="1" smtClean="0"/>
              <a:t>IOException</a:t>
            </a:r>
            <a:r>
              <a:rPr lang="en-US" dirty="0" smtClean="0"/>
              <a:t>, you can observe that the compiler notifies to handle </a:t>
            </a:r>
            <a:r>
              <a:rPr lang="en-US" dirty="0" err="1" smtClean="0"/>
              <a:t>IOException</a:t>
            </a:r>
            <a:r>
              <a:rPr lang="en-US" dirty="0" smtClean="0"/>
              <a:t>, along with </a:t>
            </a:r>
            <a:r>
              <a:rPr lang="en-US" dirty="0" err="1" smtClean="0"/>
              <a:t>FileNotFoundException</a:t>
            </a:r>
            <a:r>
              <a:rPr lang="en-US" dirty="0" smtClean="0"/>
              <a: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Unchecked exceptions :</a:t>
            </a:r>
            <a:endParaRPr lang="en-US" dirty="0"/>
          </a:p>
        </p:txBody>
      </p:sp>
      <p:sp>
        <p:nvSpPr>
          <p:cNvPr id="3" name="Content Placeholder 2"/>
          <p:cNvSpPr>
            <a:spLocks noGrp="1"/>
          </p:cNvSpPr>
          <p:nvPr>
            <p:ph sz="quarter" idx="1"/>
          </p:nvPr>
        </p:nvSpPr>
        <p:spPr/>
        <p:txBody>
          <a:bodyPr>
            <a:normAutofit fontScale="92500"/>
          </a:bodyPr>
          <a:lstStyle/>
          <a:p>
            <a:r>
              <a:rPr lang="en-US" b="1" dirty="0" smtClean="0"/>
              <a:t>Unchecked exceptions</a:t>
            </a:r>
            <a:r>
              <a:rPr lang="en-US" dirty="0" smtClean="0"/>
              <a:t> − An unchecked exception is an exception that occurs at the time of execution. These are also called as </a:t>
            </a:r>
            <a:r>
              <a:rPr lang="en-US" b="1" dirty="0" smtClean="0"/>
              <a:t>Runtime Exceptions</a:t>
            </a:r>
            <a:r>
              <a:rPr lang="en-US" dirty="0" smtClean="0"/>
              <a:t>. These include programming bugs, such as logic errors or improper use of an API. </a:t>
            </a:r>
          </a:p>
          <a:p>
            <a:r>
              <a:rPr lang="en-US" dirty="0" smtClean="0"/>
              <a:t>Runtime exceptions are ignored at the time of compilation.</a:t>
            </a:r>
          </a:p>
          <a:p>
            <a:r>
              <a:rPr lang="en-US" dirty="0" smtClean="0"/>
              <a:t>For example, if you have declared an array of size 5 in your program, and trying to call the 6</a:t>
            </a:r>
            <a:r>
              <a:rPr lang="en-US" baseline="30000" dirty="0" smtClean="0"/>
              <a:t>th</a:t>
            </a:r>
            <a:r>
              <a:rPr lang="en-US" dirty="0" smtClean="0"/>
              <a:t> element of the array then an  </a:t>
            </a:r>
            <a:r>
              <a:rPr lang="en-US" i="1" dirty="0" err="1" smtClean="0"/>
              <a:t>ArrayIndexOutOfBoundsExceptionexception</a:t>
            </a:r>
            <a:r>
              <a:rPr lang="en-US" dirty="0" smtClean="0"/>
              <a:t> occurs.</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t>Unchecked exceptions : Example</a:t>
            </a:r>
            <a:endParaRPr lang="en-US" b="1" dirty="0"/>
          </a:p>
        </p:txBody>
      </p:sp>
      <p:sp>
        <p:nvSpPr>
          <p:cNvPr id="3" name="Content Placeholder 2"/>
          <p:cNvSpPr>
            <a:spLocks noGrp="1"/>
          </p:cNvSpPr>
          <p:nvPr>
            <p:ph sz="quarter" idx="1"/>
          </p:nvPr>
        </p:nvSpPr>
        <p:spPr/>
        <p:txBody>
          <a:bodyPr>
            <a:normAutofit/>
          </a:bodyPr>
          <a:lstStyle/>
          <a:p>
            <a:pPr>
              <a:buNone/>
            </a:pPr>
            <a:r>
              <a:rPr lang="en-US" dirty="0" smtClean="0"/>
              <a:t>public class </a:t>
            </a:r>
            <a:r>
              <a:rPr lang="en-US" dirty="0" err="1" smtClean="0"/>
              <a:t>UncheckedDemo</a:t>
            </a:r>
            <a:r>
              <a:rPr lang="en-US" dirty="0" smtClean="0"/>
              <a:t> </a:t>
            </a:r>
          </a:p>
          <a:p>
            <a:pPr>
              <a:buNone/>
            </a:pPr>
            <a:r>
              <a:rPr lang="en-US" dirty="0" smtClean="0"/>
              <a:t>{</a:t>
            </a:r>
          </a:p>
          <a:p>
            <a:pPr>
              <a:buNone/>
            </a:pPr>
            <a:r>
              <a:rPr lang="en-US" dirty="0" smtClean="0"/>
              <a:t> 	public static void main(String </a:t>
            </a:r>
            <a:r>
              <a:rPr lang="en-US" dirty="0" err="1" smtClean="0"/>
              <a:t>args</a:t>
            </a:r>
            <a:r>
              <a:rPr lang="en-US" dirty="0" smtClean="0"/>
              <a:t>[]) </a:t>
            </a:r>
          </a:p>
          <a:p>
            <a:pPr>
              <a:buNone/>
            </a:pPr>
            <a:r>
              <a:rPr lang="en-US" dirty="0" smtClean="0"/>
              <a:t>	{</a:t>
            </a:r>
          </a:p>
          <a:p>
            <a:pPr>
              <a:buNone/>
            </a:pPr>
            <a:r>
              <a:rPr lang="en-US" dirty="0" smtClean="0"/>
              <a:t> 		</a:t>
            </a:r>
            <a:r>
              <a:rPr lang="en-US" dirty="0" err="1" smtClean="0"/>
              <a:t>int</a:t>
            </a:r>
            <a:r>
              <a:rPr lang="en-US" dirty="0" smtClean="0"/>
              <a:t> num[] = {1, 2, 3, 4};</a:t>
            </a:r>
          </a:p>
          <a:p>
            <a:pPr>
              <a:buNone/>
            </a:pPr>
            <a:r>
              <a:rPr lang="en-US" dirty="0" smtClean="0"/>
              <a:t> 		</a:t>
            </a:r>
            <a:r>
              <a:rPr lang="en-US" dirty="0" err="1" smtClean="0"/>
              <a:t>System.out.println</a:t>
            </a:r>
            <a:r>
              <a:rPr lang="en-US" dirty="0" smtClean="0"/>
              <a:t>(num[5]);</a:t>
            </a:r>
          </a:p>
          <a:p>
            <a:pPr>
              <a:buNone/>
            </a:pPr>
            <a:r>
              <a:rPr lang="en-US" dirty="0" smtClean="0"/>
              <a:t> 	}</a:t>
            </a:r>
          </a:p>
          <a:p>
            <a:pPr>
              <a:buNone/>
            </a:pPr>
            <a:r>
              <a:rPr lang="en-US" dirty="0" smtClean="0"/>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Unchecked exceptions : Example</a:t>
            </a:r>
            <a:endParaRPr lang="en-US" dirty="0"/>
          </a:p>
        </p:txBody>
      </p:sp>
      <p:sp>
        <p:nvSpPr>
          <p:cNvPr id="3" name="Content Placeholder 2"/>
          <p:cNvSpPr>
            <a:spLocks noGrp="1"/>
          </p:cNvSpPr>
          <p:nvPr>
            <p:ph sz="quarter" idx="1"/>
          </p:nvPr>
        </p:nvSpPr>
        <p:spPr/>
        <p:txBody>
          <a:bodyPr>
            <a:normAutofit/>
          </a:bodyPr>
          <a:lstStyle/>
          <a:p>
            <a:pPr>
              <a:buNone/>
            </a:pPr>
            <a:r>
              <a:rPr lang="en-US" sz="2800" dirty="0" smtClean="0"/>
              <a:t>   If you compile and execute the above program, you will get the following exception.</a:t>
            </a:r>
          </a:p>
          <a:p>
            <a:pPr>
              <a:buNone/>
            </a:pPr>
            <a:r>
              <a:rPr lang="en-US" sz="3200" b="1" dirty="0" smtClean="0"/>
              <a:t>Output :</a:t>
            </a:r>
          </a:p>
          <a:p>
            <a:pPr>
              <a:buNone/>
            </a:pPr>
            <a:r>
              <a:rPr lang="en-US" dirty="0" smtClean="0"/>
              <a:t>    Exception in thread "main" </a:t>
            </a:r>
            <a:r>
              <a:rPr lang="en-US" dirty="0" err="1" smtClean="0"/>
              <a:t>java.lang.ArrayIndexOutOfBoundsException</a:t>
            </a:r>
            <a:r>
              <a:rPr lang="en-US" dirty="0" smtClean="0"/>
              <a:t>: 5 at </a:t>
            </a:r>
            <a:r>
              <a:rPr lang="en-US" dirty="0" err="1" smtClean="0"/>
              <a:t>Exceptions.Unchecked_Demo.main</a:t>
            </a:r>
            <a:r>
              <a:rPr lang="en-US" dirty="0" smtClean="0"/>
              <a:t>(Unchecked_Demo.java:8)</a:t>
            </a:r>
          </a:p>
          <a:p>
            <a:pPr>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Errors</a:t>
            </a:r>
            <a:r>
              <a:rPr lang="en-US" dirty="0" smtClean="0"/>
              <a:t>  :</a:t>
            </a:r>
            <a:endParaRPr lang="en-US" dirty="0"/>
          </a:p>
        </p:txBody>
      </p:sp>
      <p:sp>
        <p:nvSpPr>
          <p:cNvPr id="3" name="Content Placeholder 2"/>
          <p:cNvSpPr>
            <a:spLocks noGrp="1"/>
          </p:cNvSpPr>
          <p:nvPr>
            <p:ph sz="quarter" idx="1"/>
          </p:nvPr>
        </p:nvSpPr>
        <p:spPr/>
        <p:txBody>
          <a:bodyPr/>
          <a:lstStyle/>
          <a:p>
            <a:r>
              <a:rPr lang="en-US" b="1" dirty="0" smtClean="0"/>
              <a:t>Errors</a:t>
            </a:r>
            <a:r>
              <a:rPr lang="en-US" dirty="0" smtClean="0"/>
              <a:t> − These are not exceptions at all, but problems that arise beyond the control of the user or the programmer. </a:t>
            </a:r>
          </a:p>
          <a:p>
            <a:r>
              <a:rPr lang="en-US" dirty="0" smtClean="0"/>
              <a:t>Errors are typically ignored in your code because you can rarely do anything about an error. </a:t>
            </a:r>
          </a:p>
          <a:p>
            <a:r>
              <a:rPr lang="en-US" dirty="0" smtClean="0"/>
              <a:t>For example, if a stack overflow occurs, an error will arise. They are also ignored at the time of compilation.</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What is Exception Handling?</a:t>
            </a:r>
            <a:endParaRPr lang="en-US" dirty="0"/>
          </a:p>
        </p:txBody>
      </p:sp>
      <p:sp>
        <p:nvSpPr>
          <p:cNvPr id="3" name="Content Placeholder 2"/>
          <p:cNvSpPr>
            <a:spLocks noGrp="1"/>
          </p:cNvSpPr>
          <p:nvPr>
            <p:ph sz="quarter" idx="1"/>
          </p:nvPr>
        </p:nvSpPr>
        <p:spPr/>
        <p:txBody>
          <a:bodyPr/>
          <a:lstStyle/>
          <a:p>
            <a:r>
              <a:rPr lang="en-US" dirty="0" smtClean="0"/>
              <a:t>Exception Handling is a mechanism to handle runtime errors such as </a:t>
            </a:r>
            <a:r>
              <a:rPr lang="en-US" dirty="0" err="1" smtClean="0"/>
              <a:t>ClassNotFoundException</a:t>
            </a:r>
            <a:r>
              <a:rPr lang="en-US" dirty="0" smtClean="0"/>
              <a:t>, </a:t>
            </a:r>
            <a:r>
              <a:rPr lang="en-US" dirty="0" err="1" smtClean="0"/>
              <a:t>IOException</a:t>
            </a:r>
            <a:r>
              <a:rPr lang="en-US" dirty="0" smtClean="0"/>
              <a:t>, </a:t>
            </a:r>
            <a:r>
              <a:rPr lang="en-US" dirty="0" err="1" smtClean="0"/>
              <a:t>SQLException</a:t>
            </a:r>
            <a:r>
              <a:rPr lang="en-US" dirty="0" smtClean="0"/>
              <a:t>, </a:t>
            </a:r>
            <a:r>
              <a:rPr lang="en-US" dirty="0" err="1" smtClean="0"/>
              <a:t>RemoteException</a:t>
            </a:r>
            <a:r>
              <a:rPr lang="en-US" dirty="0" smtClean="0"/>
              <a:t>, etc.</a:t>
            </a:r>
          </a:p>
          <a:p>
            <a:r>
              <a:rPr lang="en-US" dirty="0" smtClean="0"/>
              <a:t>The core advantage of exception handling is </a:t>
            </a:r>
            <a:r>
              <a:rPr lang="en-US" b="1" dirty="0" smtClean="0"/>
              <a:t>to maintain the normal flow of the application</a:t>
            </a:r>
            <a:r>
              <a:rPr lang="en-US" dirty="0" smtClean="0"/>
              <a:t>. </a:t>
            </a:r>
          </a:p>
          <a:p>
            <a:r>
              <a:rPr lang="en-US" dirty="0" smtClean="0"/>
              <a:t>An exception normally disrupts the normal flow of the application; that is why we need to handle exceptions. </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Advantage of Exception Handling :</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Let's consider a scenario:</a:t>
            </a:r>
          </a:p>
          <a:p>
            <a:pPr>
              <a:buNone/>
            </a:pPr>
            <a:r>
              <a:rPr lang="en-US" dirty="0" smtClean="0"/>
              <a:t>statement 1;  </a:t>
            </a:r>
          </a:p>
          <a:p>
            <a:pPr>
              <a:buNone/>
            </a:pPr>
            <a:r>
              <a:rPr lang="en-US" dirty="0" smtClean="0"/>
              <a:t>statement 2;  </a:t>
            </a:r>
          </a:p>
          <a:p>
            <a:pPr>
              <a:buNone/>
            </a:pPr>
            <a:r>
              <a:rPr lang="en-US" dirty="0" smtClean="0"/>
              <a:t>statement 3;  </a:t>
            </a:r>
          </a:p>
          <a:p>
            <a:pPr>
              <a:buNone/>
            </a:pPr>
            <a:r>
              <a:rPr lang="en-US" dirty="0" smtClean="0"/>
              <a:t>statement 4;  </a:t>
            </a:r>
          </a:p>
          <a:p>
            <a:pPr>
              <a:buNone/>
            </a:pPr>
            <a:r>
              <a:rPr lang="en-US" dirty="0" smtClean="0"/>
              <a:t>statement 5;//exception occurs  </a:t>
            </a:r>
          </a:p>
          <a:p>
            <a:pPr>
              <a:buNone/>
            </a:pPr>
            <a:r>
              <a:rPr lang="en-US" dirty="0" smtClean="0"/>
              <a:t>statement 6;  </a:t>
            </a:r>
          </a:p>
          <a:p>
            <a:pPr>
              <a:buNone/>
            </a:pPr>
            <a:r>
              <a:rPr lang="en-US" dirty="0" smtClean="0"/>
              <a:t>statement 7;  </a:t>
            </a:r>
          </a:p>
          <a:p>
            <a:pPr>
              <a:buNone/>
            </a:pPr>
            <a:r>
              <a:rPr lang="en-US" dirty="0" smtClean="0"/>
              <a:t>statement 8;  </a:t>
            </a:r>
          </a:p>
          <a:p>
            <a:pPr>
              <a:buNone/>
            </a:pPr>
            <a:r>
              <a:rPr lang="en-US" dirty="0" smtClean="0"/>
              <a:t>statement 9;  </a:t>
            </a:r>
          </a:p>
          <a:p>
            <a:pPr>
              <a:buNone/>
            </a:pPr>
            <a:r>
              <a:rPr lang="en-US" dirty="0" smtClean="0"/>
              <a:t>statement 10;</a:t>
            </a:r>
          </a:p>
          <a:p>
            <a:pPr>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Advantage of Exception Handling :</a:t>
            </a:r>
            <a:endParaRPr lang="en-US" dirty="0"/>
          </a:p>
        </p:txBody>
      </p:sp>
      <p:sp>
        <p:nvSpPr>
          <p:cNvPr id="3" name="Content Placeholder 2"/>
          <p:cNvSpPr>
            <a:spLocks noGrp="1"/>
          </p:cNvSpPr>
          <p:nvPr>
            <p:ph sz="quarter" idx="1"/>
          </p:nvPr>
        </p:nvSpPr>
        <p:spPr/>
        <p:txBody>
          <a:bodyPr/>
          <a:lstStyle/>
          <a:p>
            <a:r>
              <a:rPr lang="en-US" dirty="0" smtClean="0"/>
              <a:t>Suppose there are 10 statements in a Java program and an exception occurs at statement 5; the rest of the code will not be executed, i.e., statements 6 to 10 will not be executed. </a:t>
            </a:r>
          </a:p>
          <a:p>
            <a:r>
              <a:rPr lang="en-US" dirty="0" smtClean="0"/>
              <a:t>]However, when we perform exception handling, the rest of the statements will be executed. That is why we use exception handling in </a:t>
            </a:r>
            <a:r>
              <a:rPr lang="en-US" dirty="0" smtClean="0">
                <a:hlinkClick r:id="rId2"/>
              </a:rPr>
              <a:t>Java</a:t>
            </a:r>
            <a:r>
              <a:rPr lang="en-US" dirty="0" smtClean="0"/>
              <a:t>.</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Exception Hierarchy :</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All exception classes are subtypes of the </a:t>
            </a:r>
            <a:r>
              <a:rPr lang="en-US" dirty="0" err="1" smtClean="0"/>
              <a:t>java.lang.Exception</a:t>
            </a:r>
            <a:r>
              <a:rPr lang="en-US" dirty="0" smtClean="0"/>
              <a:t> class. The exception class is a subclass of the </a:t>
            </a:r>
            <a:r>
              <a:rPr lang="en-US" dirty="0" err="1" smtClean="0"/>
              <a:t>Throwable</a:t>
            </a:r>
            <a:r>
              <a:rPr lang="en-US" dirty="0" smtClean="0"/>
              <a:t> class. Other than the exception class there is another subclass called Error which is derived from the </a:t>
            </a:r>
            <a:r>
              <a:rPr lang="en-US" dirty="0" err="1" smtClean="0"/>
              <a:t>Throwable</a:t>
            </a:r>
            <a:r>
              <a:rPr lang="en-US" dirty="0" smtClean="0"/>
              <a:t> class.</a:t>
            </a:r>
          </a:p>
          <a:p>
            <a:r>
              <a:rPr lang="en-US" dirty="0" smtClean="0"/>
              <a:t>Errors are abnormal conditions that happen in case of severe failures, these are not handled by the Java programs. Errors are generated to indicate errors generated by the runtime environment.</a:t>
            </a:r>
          </a:p>
          <a:p>
            <a:r>
              <a:rPr lang="en-US" dirty="0" smtClean="0"/>
              <a:t> Example: JVM is out of memory. Normally, programs cannot recover from errors.</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Exception Hierarchy :</a:t>
            </a:r>
            <a:endParaRPr lang="en-US" dirty="0"/>
          </a:p>
        </p:txBody>
      </p:sp>
      <p:sp>
        <p:nvSpPr>
          <p:cNvPr id="3" name="Content Placeholder 2"/>
          <p:cNvSpPr>
            <a:spLocks noGrp="1"/>
          </p:cNvSpPr>
          <p:nvPr>
            <p:ph sz="quarter" idx="1"/>
          </p:nvPr>
        </p:nvSpPr>
        <p:spPr/>
        <p:txBody>
          <a:bodyPr/>
          <a:lstStyle/>
          <a:p>
            <a:r>
              <a:rPr lang="en-US" dirty="0" smtClean="0"/>
              <a:t>The Exception class has two main subclasses: </a:t>
            </a:r>
            <a:r>
              <a:rPr lang="en-US" dirty="0" err="1" smtClean="0"/>
              <a:t>IOException</a:t>
            </a:r>
            <a:r>
              <a:rPr lang="en-US" dirty="0" smtClean="0"/>
              <a:t> class and </a:t>
            </a:r>
            <a:r>
              <a:rPr lang="en-US" dirty="0" err="1" smtClean="0"/>
              <a:t>RuntimeException</a:t>
            </a:r>
            <a:r>
              <a:rPr lang="en-US" dirty="0" smtClean="0"/>
              <a:t> Class.</a:t>
            </a:r>
          </a:p>
          <a:p>
            <a:pPr>
              <a:buNone/>
            </a:pPr>
            <a:endParaRPr lang="en-US" dirty="0"/>
          </a:p>
        </p:txBody>
      </p:sp>
      <p:pic>
        <p:nvPicPr>
          <p:cNvPr id="4" name="Picture 3" descr="Exceptions1"/>
          <p:cNvPicPr/>
          <p:nvPr/>
        </p:nvPicPr>
        <p:blipFill>
          <a:blip r:embed="rId2" cstate="print"/>
          <a:srcRect/>
          <a:stretch>
            <a:fillRect/>
          </a:stretch>
        </p:blipFill>
        <p:spPr bwMode="auto">
          <a:xfrm>
            <a:off x="1219200" y="2514600"/>
            <a:ext cx="6477000" cy="39624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Exception Hierarchy :</a:t>
            </a:r>
            <a:endParaRPr lang="en-US" dirty="0"/>
          </a:p>
        </p:txBody>
      </p:sp>
      <p:pic>
        <p:nvPicPr>
          <p:cNvPr id="4" name="Content Placeholder 3" descr="JAVA - EXCEPTION HIERARCHY - JAVAPADHO"/>
          <p:cNvPicPr>
            <a:picLocks noGrp="1"/>
          </p:cNvPicPr>
          <p:nvPr>
            <p:ph sz="quarter" idx="1"/>
          </p:nvPr>
        </p:nvPicPr>
        <p:blipFill>
          <a:blip r:embed="rId2" cstate="print"/>
          <a:srcRect/>
          <a:stretch>
            <a:fillRect/>
          </a:stretch>
        </p:blipFill>
        <p:spPr bwMode="auto">
          <a:xfrm>
            <a:off x="152400" y="1447800"/>
            <a:ext cx="8839200" cy="52578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Java Exception Keywords :</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Java provides five keywords that are used to handle the exception. The following table describes each.</a:t>
            </a:r>
          </a:p>
          <a:p>
            <a:pPr>
              <a:buNone/>
            </a:pPr>
            <a:r>
              <a:rPr lang="en-US" b="1" dirty="0" smtClean="0"/>
              <a:t>try keyword :</a:t>
            </a:r>
          </a:p>
          <a:p>
            <a:r>
              <a:rPr lang="en-US" dirty="0" smtClean="0"/>
              <a:t>The "try" keyword is used to specify a block where we should place an exception code. It means we can't use try block alone. The try block must be followed by either catch or finally.</a:t>
            </a:r>
          </a:p>
          <a:p>
            <a:pPr>
              <a:buNone/>
            </a:pPr>
            <a:r>
              <a:rPr lang="en-US" b="1" dirty="0" smtClean="0"/>
              <a:t>catch keyword:</a:t>
            </a:r>
          </a:p>
          <a:p>
            <a:r>
              <a:rPr lang="en-US" dirty="0" smtClean="0"/>
              <a:t>The "catch" block is used to handle the exception. It must be preceded by try block which means we can't use catch block alone. It can be followed by finally block later.</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10000"/>
          </a:bodyPr>
          <a:lstStyle/>
          <a:p>
            <a:pPr>
              <a:buNone/>
            </a:pPr>
            <a:r>
              <a:rPr lang="en-US" b="1" dirty="0" smtClean="0"/>
              <a:t>finally keyword:</a:t>
            </a:r>
          </a:p>
          <a:p>
            <a:r>
              <a:rPr lang="en-US" dirty="0" smtClean="0"/>
              <a:t>The "finally" block is used to execute the necessary code of the program. It is executed whether an exception is handled or not.</a:t>
            </a:r>
          </a:p>
          <a:p>
            <a:pPr>
              <a:buNone/>
            </a:pPr>
            <a:r>
              <a:rPr lang="en-US" b="1" dirty="0" smtClean="0"/>
              <a:t>throw keyword </a:t>
            </a:r>
            <a:r>
              <a:rPr lang="en-US" dirty="0" smtClean="0"/>
              <a:t>:</a:t>
            </a:r>
          </a:p>
          <a:p>
            <a:r>
              <a:rPr lang="en-US" dirty="0" smtClean="0"/>
              <a:t>The "throw" keyword is used to throw an exception.</a:t>
            </a:r>
          </a:p>
          <a:p>
            <a:pPr>
              <a:buNone/>
            </a:pPr>
            <a:r>
              <a:rPr lang="en-US" b="1" dirty="0" smtClean="0"/>
              <a:t>throws keyword :</a:t>
            </a:r>
          </a:p>
          <a:p>
            <a:r>
              <a:rPr lang="en-US" dirty="0" smtClean="0"/>
              <a:t>The "throws" keyword is used to declare exceptions. It specifies that there may occur an exception in the method. It doesn't throw an exception. It is always used with method signature.</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Java Exception Handling : Example</a:t>
            </a:r>
            <a:endParaRPr lang="en-US" dirty="0"/>
          </a:p>
        </p:txBody>
      </p:sp>
      <p:sp>
        <p:nvSpPr>
          <p:cNvPr id="3" name="Content Placeholder 2"/>
          <p:cNvSpPr>
            <a:spLocks noGrp="1"/>
          </p:cNvSpPr>
          <p:nvPr>
            <p:ph sz="quarter" idx="1"/>
          </p:nvPr>
        </p:nvSpPr>
        <p:spPr>
          <a:xfrm>
            <a:off x="301752" y="1527048"/>
            <a:ext cx="8503920" cy="5102352"/>
          </a:xfrm>
        </p:spPr>
        <p:txBody>
          <a:bodyPr>
            <a:normAutofit fontScale="92500" lnSpcReduction="20000"/>
          </a:bodyPr>
          <a:lstStyle/>
          <a:p>
            <a:r>
              <a:rPr lang="en-US" dirty="0" smtClean="0"/>
              <a:t>Let's see an example of Java Exception Handling in which we are using a try-catch statement to handle the exception.</a:t>
            </a:r>
          </a:p>
          <a:p>
            <a:pPr>
              <a:buNone/>
            </a:pPr>
            <a:r>
              <a:rPr lang="en-US" b="1" dirty="0" smtClean="0"/>
              <a:t>public</a:t>
            </a:r>
            <a:r>
              <a:rPr lang="en-US" dirty="0" smtClean="0"/>
              <a:t> </a:t>
            </a:r>
            <a:r>
              <a:rPr lang="en-US" b="1" dirty="0" smtClean="0"/>
              <a:t>class</a:t>
            </a:r>
            <a:r>
              <a:rPr lang="en-US" dirty="0" smtClean="0"/>
              <a:t> </a:t>
            </a:r>
            <a:r>
              <a:rPr lang="en-US" dirty="0" err="1" smtClean="0"/>
              <a:t>JavaExceptionExample</a:t>
            </a:r>
            <a:r>
              <a:rPr lang="en-US" dirty="0" smtClean="0"/>
              <a:t>{  </a:t>
            </a:r>
          </a:p>
          <a:p>
            <a:pPr>
              <a:buNone/>
            </a:pPr>
            <a:r>
              <a:rPr lang="en-US" dirty="0" smtClean="0"/>
              <a:t>  </a:t>
            </a:r>
            <a:r>
              <a:rPr lang="en-US" b="1" dirty="0" smtClean="0"/>
              <a:t>public</a:t>
            </a:r>
            <a:r>
              <a:rPr lang="en-US" dirty="0" smtClean="0"/>
              <a:t> </a:t>
            </a:r>
            <a:r>
              <a:rPr lang="en-US" b="1" dirty="0" smtClean="0"/>
              <a:t>static</a:t>
            </a:r>
            <a:r>
              <a:rPr lang="en-US" dirty="0" smtClean="0"/>
              <a:t> </a:t>
            </a:r>
            <a:r>
              <a:rPr lang="en-US" b="1" dirty="0" smtClean="0"/>
              <a:t>void</a:t>
            </a:r>
            <a:r>
              <a:rPr lang="en-US" dirty="0" smtClean="0"/>
              <a:t> main(String </a:t>
            </a:r>
            <a:r>
              <a:rPr lang="en-US" dirty="0" err="1" smtClean="0"/>
              <a:t>args</a:t>
            </a:r>
            <a:r>
              <a:rPr lang="en-US" dirty="0" smtClean="0"/>
              <a:t>[]){  </a:t>
            </a:r>
          </a:p>
          <a:p>
            <a:pPr>
              <a:buNone/>
            </a:pPr>
            <a:r>
              <a:rPr lang="en-US" dirty="0" smtClean="0"/>
              <a:t>   </a:t>
            </a:r>
            <a:r>
              <a:rPr lang="en-US" b="1" dirty="0" smtClean="0"/>
              <a:t>try</a:t>
            </a:r>
            <a:r>
              <a:rPr lang="en-US" dirty="0" smtClean="0"/>
              <a:t>{  </a:t>
            </a:r>
          </a:p>
          <a:p>
            <a:pPr>
              <a:buNone/>
            </a:pPr>
            <a:r>
              <a:rPr lang="en-US" dirty="0" smtClean="0"/>
              <a:t>      //code that may raise exception  </a:t>
            </a:r>
          </a:p>
          <a:p>
            <a:pPr>
              <a:buNone/>
            </a:pPr>
            <a:r>
              <a:rPr lang="en-US" dirty="0" smtClean="0"/>
              <a:t>      </a:t>
            </a:r>
            <a:r>
              <a:rPr lang="en-US" b="1" dirty="0" err="1" smtClean="0"/>
              <a:t>int</a:t>
            </a:r>
            <a:r>
              <a:rPr lang="en-US" dirty="0" smtClean="0"/>
              <a:t> data=100/0;  </a:t>
            </a:r>
          </a:p>
          <a:p>
            <a:pPr>
              <a:buNone/>
            </a:pPr>
            <a:r>
              <a:rPr lang="en-US" dirty="0" smtClean="0"/>
              <a:t>   }</a:t>
            </a:r>
            <a:r>
              <a:rPr lang="en-US" b="1" dirty="0" smtClean="0"/>
              <a:t>catch</a:t>
            </a:r>
            <a:r>
              <a:rPr lang="en-US" dirty="0" smtClean="0"/>
              <a:t>(</a:t>
            </a:r>
            <a:r>
              <a:rPr lang="en-US" dirty="0" err="1" smtClean="0"/>
              <a:t>ArithmeticException</a:t>
            </a:r>
            <a:r>
              <a:rPr lang="en-US" dirty="0" smtClean="0"/>
              <a:t> e){</a:t>
            </a:r>
            <a:r>
              <a:rPr lang="en-US" dirty="0" err="1" smtClean="0"/>
              <a:t>System.out.println</a:t>
            </a:r>
            <a:r>
              <a:rPr lang="en-US" dirty="0" smtClean="0"/>
              <a:t>(e);}  </a:t>
            </a:r>
          </a:p>
          <a:p>
            <a:pPr>
              <a:buNone/>
            </a:pPr>
            <a:r>
              <a:rPr lang="en-US" dirty="0" smtClean="0"/>
              <a:t>   //rest code of the program   </a:t>
            </a:r>
          </a:p>
          <a:p>
            <a:pPr>
              <a:buNone/>
            </a:pPr>
            <a:r>
              <a:rPr lang="en-US" dirty="0" smtClean="0"/>
              <a:t>   </a:t>
            </a:r>
            <a:r>
              <a:rPr lang="en-US" dirty="0" err="1" smtClean="0"/>
              <a:t>System.out.println</a:t>
            </a:r>
            <a:r>
              <a:rPr lang="en-US" dirty="0" smtClean="0"/>
              <a:t>("rest of the code...");  </a:t>
            </a:r>
          </a:p>
          <a:p>
            <a:pPr>
              <a:buNone/>
            </a:pPr>
            <a:r>
              <a:rPr lang="en-US" dirty="0" smtClean="0"/>
              <a:t>  }  </a:t>
            </a:r>
          </a:p>
          <a:p>
            <a:pPr>
              <a:buNone/>
            </a:pPr>
            <a:r>
              <a:rPr lang="en-US" dirty="0" smtClean="0"/>
              <a:t>}  </a:t>
            </a:r>
          </a:p>
          <a:p>
            <a:pPr>
              <a:buNone/>
            </a:pP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Java Exception Handling : Example</a:t>
            </a:r>
            <a:endParaRPr lang="en-US" dirty="0"/>
          </a:p>
        </p:txBody>
      </p:sp>
      <p:sp>
        <p:nvSpPr>
          <p:cNvPr id="3" name="Content Placeholder 2"/>
          <p:cNvSpPr>
            <a:spLocks noGrp="1"/>
          </p:cNvSpPr>
          <p:nvPr>
            <p:ph sz="quarter" idx="1"/>
          </p:nvPr>
        </p:nvSpPr>
        <p:spPr/>
        <p:txBody>
          <a:bodyPr/>
          <a:lstStyle/>
          <a:p>
            <a:pPr>
              <a:buNone/>
            </a:pPr>
            <a:r>
              <a:rPr lang="en-US" b="1" dirty="0" smtClean="0"/>
              <a:t>Output:</a:t>
            </a:r>
            <a:endParaRPr lang="en-US" dirty="0" smtClean="0"/>
          </a:p>
          <a:p>
            <a:pPr>
              <a:buNone/>
            </a:pPr>
            <a:r>
              <a:rPr lang="en-US" dirty="0" smtClean="0"/>
              <a:t>   Exception in thread main </a:t>
            </a:r>
            <a:r>
              <a:rPr lang="en-US" dirty="0" err="1" smtClean="0"/>
              <a:t>java.lang.ArithmeticException</a:t>
            </a:r>
            <a:r>
              <a:rPr lang="en-US" dirty="0" smtClean="0"/>
              <a:t>:/ by zero rest of the code...</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nu Chanti\Desktop\Thank you.jpg"/>
          <p:cNvPicPr>
            <a:picLocks noChangeAspect="1" noChangeArrowheads="1"/>
          </p:cNvPicPr>
          <p:nvPr/>
        </p:nvPicPr>
        <p:blipFill>
          <a:blip r:embed="rId2" cstate="print"/>
          <a:srcRect/>
          <a:stretch>
            <a:fillRect/>
          </a:stretch>
        </p:blipFill>
        <p:spPr bwMode="auto">
          <a:xfrm>
            <a:off x="533400" y="609600"/>
            <a:ext cx="8000999" cy="54102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42</TotalTime>
  <Words>899</Words>
  <Application>Microsoft Office PowerPoint</Application>
  <PresentationFormat>On-screen Show (4:3)</PresentationFormat>
  <Paragraphs>129</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Civic</vt:lpstr>
      <vt:lpstr>Exception Handling in Java</vt:lpstr>
      <vt:lpstr>Introduction :</vt:lpstr>
      <vt:lpstr>What is Exception in Java?</vt:lpstr>
      <vt:lpstr>What is Exception in Java?</vt:lpstr>
      <vt:lpstr>What is Exception in Java</vt:lpstr>
      <vt:lpstr>Types of Java Exceptions :</vt:lpstr>
      <vt:lpstr>Types of Java Exceptions :</vt:lpstr>
      <vt:lpstr>Difference between Checked and Unchecked Exceptions :</vt:lpstr>
      <vt:lpstr>Checked exceptions :</vt:lpstr>
      <vt:lpstr>Checked exceptions : Example</vt:lpstr>
      <vt:lpstr>Checked exceptions : Example</vt:lpstr>
      <vt:lpstr>Checked exceptions : Example</vt:lpstr>
      <vt:lpstr>Unchecked exceptions :</vt:lpstr>
      <vt:lpstr>Unchecked exceptions : Example</vt:lpstr>
      <vt:lpstr>Unchecked exceptions : Example</vt:lpstr>
      <vt:lpstr>Errors  :</vt:lpstr>
      <vt:lpstr>What is Exception Handling?</vt:lpstr>
      <vt:lpstr>Advantage of Exception Handling :</vt:lpstr>
      <vt:lpstr>Advantage of Exception Handling :</vt:lpstr>
      <vt:lpstr>Exception Hierarchy :</vt:lpstr>
      <vt:lpstr>Exception Hierarchy :</vt:lpstr>
      <vt:lpstr>Exception Hierarchy :</vt:lpstr>
      <vt:lpstr>Java Exception Keywords :</vt:lpstr>
      <vt:lpstr>Slide 24</vt:lpstr>
      <vt:lpstr>Java Exception Handling : Example</vt:lpstr>
      <vt:lpstr>Java Exception Handling : Example</vt:lpstr>
      <vt:lpstr>Slide 27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Exception Handling in Java</dc:title>
  <dc:creator>Anu Chanti</dc:creator>
  <cp:lastModifiedBy>Anu Chanti</cp:lastModifiedBy>
  <cp:revision>26</cp:revision>
  <dcterms:created xsi:type="dcterms:W3CDTF">2006-08-16T00:00:00Z</dcterms:created>
  <dcterms:modified xsi:type="dcterms:W3CDTF">2021-09-08T05:28:39Z</dcterms:modified>
</cp:coreProperties>
</file>