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62" r:id="rId8"/>
    <p:sldId id="265" r:id="rId9"/>
    <p:sldId id="266" r:id="rId10"/>
    <p:sldId id="267" r:id="rId11"/>
    <p:sldId id="268" r:id="rId12"/>
    <p:sldId id="269" r:id="rId13"/>
    <p:sldId id="264"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0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9/13/2021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9/13/2021</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9/13/2021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9/13/2021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9/13/2021</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9/13/2021</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20000"/>
          </a:bodyPr>
          <a:lstStyle/>
          <a:p>
            <a:r>
              <a:rPr lang="en-US" dirty="0" smtClean="0">
                <a:solidFill>
                  <a:schemeClr val="tx1"/>
                </a:solidFill>
                <a:latin typeface="Algerian" pitchFamily="82" charset="0"/>
                <a:cs typeface="Aharoni" pitchFamily="2" charset="-79"/>
              </a:rPr>
              <a:t>By</a:t>
            </a:r>
          </a:p>
          <a:p>
            <a:r>
              <a:rPr lang="en-US" dirty="0" smtClean="0">
                <a:solidFill>
                  <a:schemeClr val="tx1"/>
                </a:solidFill>
                <a:latin typeface="Algerian" pitchFamily="82" charset="0"/>
                <a:cs typeface="Aharoni" pitchFamily="2" charset="-79"/>
              </a:rPr>
              <a:t>M. BABY ANUSHA,</a:t>
            </a:r>
          </a:p>
          <a:p>
            <a:r>
              <a:rPr lang="en-US" dirty="0" smtClean="0">
                <a:solidFill>
                  <a:schemeClr val="tx1"/>
                </a:solidFill>
                <a:latin typeface="Algerian" pitchFamily="82" charset="0"/>
                <a:cs typeface="Aharoni" pitchFamily="2" charset="-79"/>
              </a:rPr>
              <a:t>ASST.PROF IN CSE DEPT.,</a:t>
            </a:r>
          </a:p>
          <a:p>
            <a:r>
              <a:rPr lang="en-US" dirty="0" smtClean="0">
                <a:solidFill>
                  <a:schemeClr val="tx1"/>
                </a:solidFill>
                <a:latin typeface="Algerian" pitchFamily="82" charset="0"/>
                <a:cs typeface="Aharoni" pitchFamily="2" charset="-79"/>
              </a:rPr>
              <a:t>RGUKT,NUZVID</a:t>
            </a:r>
            <a:endParaRPr lang="en-US" dirty="0" smtClean="0">
              <a:solidFill>
                <a:schemeClr val="tx1"/>
              </a:solidFill>
              <a:latin typeface="Algerian" pitchFamily="82" charset="0"/>
            </a:endParaRPr>
          </a:p>
          <a:p>
            <a:endParaRPr lang="en-US" dirty="0"/>
          </a:p>
        </p:txBody>
      </p:sp>
      <p:sp>
        <p:nvSpPr>
          <p:cNvPr id="2" name="Title 1"/>
          <p:cNvSpPr>
            <a:spLocks noGrp="1"/>
          </p:cNvSpPr>
          <p:nvPr>
            <p:ph type="ctrTitle"/>
          </p:nvPr>
        </p:nvSpPr>
        <p:spPr/>
        <p:txBody>
          <a:bodyPr/>
          <a:lstStyle/>
          <a:p>
            <a:r>
              <a:rPr lang="en-US" b="1" dirty="0" smtClean="0"/>
              <a:t>Introduction to Event Handling in JAVA</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an Event?</a:t>
            </a:r>
            <a:endParaRPr lang="en-US" dirty="0"/>
          </a:p>
        </p:txBody>
      </p:sp>
      <p:sp>
        <p:nvSpPr>
          <p:cNvPr id="3" name="Content Placeholder 2"/>
          <p:cNvSpPr>
            <a:spLocks noGrp="1"/>
          </p:cNvSpPr>
          <p:nvPr>
            <p:ph sz="quarter" idx="1"/>
          </p:nvPr>
        </p:nvSpPr>
        <p:spPr/>
        <p:txBody>
          <a:bodyPr>
            <a:normAutofit/>
          </a:bodyPr>
          <a:lstStyle/>
          <a:p>
            <a:r>
              <a:rPr lang="en-US" sz="2800" dirty="0" smtClean="0"/>
              <a:t>Change in the state of an object is known as event i.e. event describes the change in state of source. </a:t>
            </a:r>
          </a:p>
          <a:p>
            <a:r>
              <a:rPr lang="en-US" sz="2800" dirty="0" smtClean="0"/>
              <a:t>Events are generated as result of user interaction with the graphical user interface components. </a:t>
            </a:r>
          </a:p>
          <a:p>
            <a:r>
              <a:rPr lang="en-US" sz="2800" dirty="0" smtClean="0"/>
              <a:t>For example, clicking on a button, moving the mouse, entering a character through </a:t>
            </a:r>
            <a:r>
              <a:rPr lang="en-US" sz="2800" dirty="0" err="1" smtClean="0"/>
              <a:t>keyboard,selecting</a:t>
            </a:r>
            <a:r>
              <a:rPr lang="en-US" sz="2800" dirty="0" smtClean="0"/>
              <a:t> an item from list, scrolling the page are the activities that causes an event to happen.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Types of Events :</a:t>
            </a:r>
            <a:endParaRPr lang="en-US" dirty="0"/>
          </a:p>
        </p:txBody>
      </p:sp>
      <p:sp>
        <p:nvSpPr>
          <p:cNvPr id="3" name="Content Placeholder 2"/>
          <p:cNvSpPr>
            <a:spLocks noGrp="1"/>
          </p:cNvSpPr>
          <p:nvPr>
            <p:ph sz="quarter" idx="1"/>
          </p:nvPr>
        </p:nvSpPr>
        <p:spPr>
          <a:xfrm>
            <a:off x="914400" y="1447800"/>
            <a:ext cx="7772400" cy="5105400"/>
          </a:xfrm>
        </p:spPr>
        <p:txBody>
          <a:bodyPr>
            <a:normAutofit lnSpcReduction="10000"/>
          </a:bodyPr>
          <a:lstStyle/>
          <a:p>
            <a:pPr>
              <a:buNone/>
            </a:pPr>
            <a:r>
              <a:rPr lang="en-US" sz="3200" dirty="0" smtClean="0"/>
              <a:t>The events can be broadly classified into two categories:</a:t>
            </a:r>
          </a:p>
          <a:p>
            <a:pPr>
              <a:buNone/>
            </a:pPr>
            <a:r>
              <a:rPr lang="en-US" sz="3200" b="1" dirty="0" smtClean="0"/>
              <a:t>Foreground Events</a:t>
            </a:r>
            <a:r>
              <a:rPr lang="en-US" sz="3200" dirty="0" smtClean="0"/>
              <a:t> - Those events which require the direct interaction of </a:t>
            </a:r>
            <a:r>
              <a:rPr lang="en-US" sz="3200" dirty="0" err="1" smtClean="0"/>
              <a:t>user.They</a:t>
            </a:r>
            <a:r>
              <a:rPr lang="en-US" sz="3200" dirty="0" smtClean="0"/>
              <a:t> are generated as consequences of a person interacting with the graphical components in Graphical User Interface. </a:t>
            </a:r>
          </a:p>
          <a:p>
            <a:r>
              <a:rPr lang="en-US" sz="3200" dirty="0" smtClean="0"/>
              <a:t>For example, clicking on a button, moving the mouse, entering a character through </a:t>
            </a:r>
            <a:r>
              <a:rPr lang="en-US" sz="3200" dirty="0" err="1" smtClean="0"/>
              <a:t>keyboard,selecting</a:t>
            </a:r>
            <a:r>
              <a:rPr lang="en-US" sz="3200" dirty="0" smtClean="0"/>
              <a:t> an item from list, scrolling the page etc.</a:t>
            </a:r>
          </a:p>
          <a:p>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Events :</a:t>
            </a:r>
            <a:endParaRPr lang="en-US" dirty="0"/>
          </a:p>
        </p:txBody>
      </p:sp>
      <p:sp>
        <p:nvSpPr>
          <p:cNvPr id="3" name="Content Placeholder 2"/>
          <p:cNvSpPr>
            <a:spLocks noGrp="1"/>
          </p:cNvSpPr>
          <p:nvPr>
            <p:ph sz="quarter" idx="1"/>
          </p:nvPr>
        </p:nvSpPr>
        <p:spPr/>
        <p:txBody>
          <a:bodyPr/>
          <a:lstStyle/>
          <a:p>
            <a:pPr>
              <a:buNone/>
            </a:pPr>
            <a:r>
              <a:rPr lang="en-US" sz="3200" b="1" dirty="0" smtClean="0"/>
              <a:t>Background Events</a:t>
            </a:r>
            <a:r>
              <a:rPr lang="en-US" sz="3200" dirty="0" smtClean="0"/>
              <a:t> - Those events that require the interaction of end user are known as background events. </a:t>
            </a:r>
          </a:p>
          <a:p>
            <a:r>
              <a:rPr lang="en-US" sz="3200" dirty="0" smtClean="0"/>
              <a:t>Operating system interrupts, hardware or software failure, timer expires, an operation completion are the example of background events.</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Event Handling?</a:t>
            </a:r>
            <a:endParaRPr lang="en-US" dirty="0"/>
          </a:p>
        </p:txBody>
      </p:sp>
      <p:sp>
        <p:nvSpPr>
          <p:cNvPr id="3" name="Content Placeholder 2"/>
          <p:cNvSpPr>
            <a:spLocks noGrp="1"/>
          </p:cNvSpPr>
          <p:nvPr>
            <p:ph sz="quarter" idx="1"/>
          </p:nvPr>
        </p:nvSpPr>
        <p:spPr/>
        <p:txBody>
          <a:bodyPr/>
          <a:lstStyle/>
          <a:p>
            <a:r>
              <a:rPr lang="en-US" sz="2800" dirty="0" smtClean="0"/>
              <a:t>Event Handling is the mechanism that controls the event and decides what should happen if an event occurs. </a:t>
            </a:r>
          </a:p>
          <a:p>
            <a:r>
              <a:rPr lang="en-US" sz="2800" dirty="0" smtClean="0"/>
              <a:t>This mechanism have the code which is known as event handler that is executed when an event occurs. </a:t>
            </a:r>
          </a:p>
          <a:p>
            <a:r>
              <a:rPr lang="en-US" sz="2800" dirty="0" smtClean="0"/>
              <a:t>Java Uses the Delegation Event Model to handle the events. </a:t>
            </a:r>
          </a:p>
          <a:p>
            <a:r>
              <a:rPr lang="en-US" sz="2800" dirty="0" smtClean="0"/>
              <a:t>This model defines the standard mechanism to generate and handle the </a:t>
            </a:r>
            <a:r>
              <a:rPr lang="en-US" sz="2800" dirty="0" err="1" smtClean="0"/>
              <a:t>events.Let's</a:t>
            </a:r>
            <a:r>
              <a:rPr lang="en-US" sz="2800" dirty="0" smtClean="0"/>
              <a:t> have a brief introduction to this model.</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Delegation Event Model :</a:t>
            </a:r>
            <a:endParaRPr lang="en-US" dirty="0"/>
          </a:p>
        </p:txBody>
      </p:sp>
      <p:sp>
        <p:nvSpPr>
          <p:cNvPr id="3" name="Content Placeholder 2"/>
          <p:cNvSpPr>
            <a:spLocks noGrp="1"/>
          </p:cNvSpPr>
          <p:nvPr>
            <p:ph sz="quarter" idx="1"/>
          </p:nvPr>
        </p:nvSpPr>
        <p:spPr>
          <a:xfrm>
            <a:off x="914400" y="1447800"/>
            <a:ext cx="7772400" cy="5181600"/>
          </a:xfrm>
        </p:spPr>
        <p:txBody>
          <a:bodyPr>
            <a:normAutofit lnSpcReduction="10000"/>
          </a:bodyPr>
          <a:lstStyle/>
          <a:p>
            <a:pPr>
              <a:buNone/>
            </a:pPr>
            <a:r>
              <a:rPr lang="en-US" sz="2800" dirty="0" smtClean="0"/>
              <a:t>The Delegation Event Model has the following key participants namely:</a:t>
            </a:r>
          </a:p>
          <a:p>
            <a:r>
              <a:rPr lang="en-US" sz="2800" b="1" dirty="0" smtClean="0"/>
              <a:t>Source</a:t>
            </a:r>
            <a:r>
              <a:rPr lang="en-US" sz="2800" dirty="0" smtClean="0"/>
              <a:t> - The source is an object on which event occurs. Source is responsible for providing information of the occurred event to it's handler. Java provide as with classes for source object.</a:t>
            </a:r>
          </a:p>
          <a:p>
            <a:r>
              <a:rPr lang="en-US" sz="2800" b="1" dirty="0" smtClean="0"/>
              <a:t>Listener</a:t>
            </a:r>
            <a:r>
              <a:rPr lang="en-US" sz="2800" dirty="0" smtClean="0"/>
              <a:t> - It is also known as event </a:t>
            </a:r>
            <a:r>
              <a:rPr lang="en-US" sz="2800" dirty="0" err="1" smtClean="0"/>
              <a:t>handler.Listener</a:t>
            </a:r>
            <a:r>
              <a:rPr lang="en-US" sz="2800" dirty="0" smtClean="0"/>
              <a:t> is responsible for generating response to an event. From java implementation point of view the listener is also an object. Listener waits until it receives an event. Once the event is received , the listener process the event an then returns.</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Delegation Event Model :</a:t>
            </a:r>
            <a:endParaRPr lang="en-US" dirty="0"/>
          </a:p>
        </p:txBody>
      </p:sp>
      <p:pic>
        <p:nvPicPr>
          <p:cNvPr id="4" name="Content Placeholder 3" descr="Delegation Event Model in Java - Javatpoint"/>
          <p:cNvPicPr>
            <a:picLocks noGrp="1"/>
          </p:cNvPicPr>
          <p:nvPr>
            <p:ph sz="quarter" idx="1"/>
          </p:nvPr>
        </p:nvPicPr>
        <p:blipFill>
          <a:blip r:embed="rId2" cstate="print"/>
          <a:srcRect/>
          <a:stretch>
            <a:fillRect/>
          </a:stretch>
        </p:blipFill>
        <p:spPr bwMode="auto">
          <a:xfrm>
            <a:off x="1143000" y="1828800"/>
            <a:ext cx="6515100" cy="44958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Event and Listener : (Java Event Handling)</a:t>
            </a:r>
            <a:endParaRPr lang="en-US" b="1" dirty="0"/>
          </a:p>
        </p:txBody>
      </p:sp>
      <p:sp>
        <p:nvSpPr>
          <p:cNvPr id="3" name="Content Placeholder 2"/>
          <p:cNvSpPr>
            <a:spLocks noGrp="1"/>
          </p:cNvSpPr>
          <p:nvPr>
            <p:ph sz="quarter" idx="1"/>
          </p:nvPr>
        </p:nvSpPr>
        <p:spPr/>
        <p:txBody>
          <a:bodyPr>
            <a:normAutofit/>
          </a:bodyPr>
          <a:lstStyle/>
          <a:p>
            <a:r>
              <a:rPr lang="en-US" sz="3200" dirty="0" smtClean="0"/>
              <a:t>Changing the state of an object is known as an event. For example, click on button, dragging mouse etc. </a:t>
            </a:r>
          </a:p>
          <a:p>
            <a:r>
              <a:rPr lang="en-US" sz="3200" dirty="0" smtClean="0"/>
              <a:t>The </a:t>
            </a:r>
            <a:r>
              <a:rPr lang="en-US" sz="3200" dirty="0" err="1" smtClean="0"/>
              <a:t>java.awt.event</a:t>
            </a:r>
            <a:r>
              <a:rPr lang="en-US" sz="3200" dirty="0" smtClean="0"/>
              <a:t> package provides many event classes and Listener interfaces for event handling.</a:t>
            </a:r>
            <a:endParaRPr 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Java Event classes, Event Sources and Listener interfaces :</a:t>
            </a:r>
            <a:endParaRPr lang="en-US" b="1" dirty="0"/>
          </a:p>
        </p:txBody>
      </p:sp>
      <p:pic>
        <p:nvPicPr>
          <p:cNvPr id="4" name="Content Placeholder 3" descr="Event Handling in Java with Examples - Dot Net Tutorials"/>
          <p:cNvPicPr>
            <a:picLocks noGrp="1"/>
          </p:cNvPicPr>
          <p:nvPr>
            <p:ph sz="quarter" idx="1"/>
          </p:nvPr>
        </p:nvPicPr>
        <p:blipFill>
          <a:blip r:embed="rId2" cstate="print"/>
          <a:srcRect/>
          <a:stretch>
            <a:fillRect/>
          </a:stretch>
        </p:blipFill>
        <p:spPr bwMode="auto">
          <a:xfrm>
            <a:off x="762000" y="1686180"/>
            <a:ext cx="7848600" cy="4790819"/>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Steps to perform Event Handling</a:t>
            </a:r>
            <a:endParaRPr lang="en-US" dirty="0"/>
          </a:p>
        </p:txBody>
      </p:sp>
      <p:sp>
        <p:nvSpPr>
          <p:cNvPr id="3" name="Content Placeholder 2"/>
          <p:cNvSpPr>
            <a:spLocks noGrp="1"/>
          </p:cNvSpPr>
          <p:nvPr>
            <p:ph sz="quarter" idx="1"/>
          </p:nvPr>
        </p:nvSpPr>
        <p:spPr/>
        <p:txBody>
          <a:bodyPr>
            <a:normAutofit/>
          </a:bodyPr>
          <a:lstStyle/>
          <a:p>
            <a:pPr>
              <a:buNone/>
            </a:pPr>
            <a:r>
              <a:rPr lang="en-US" sz="2800" dirty="0" smtClean="0"/>
              <a:t>Following steps are required to perform event handling:</a:t>
            </a:r>
          </a:p>
          <a:p>
            <a:r>
              <a:rPr lang="en-US" sz="2800" dirty="0" smtClean="0"/>
              <a:t>Register the component with the Listener</a:t>
            </a:r>
          </a:p>
          <a:p>
            <a:pPr>
              <a:buNone/>
            </a:pPr>
            <a:r>
              <a:rPr lang="en-US" sz="2800" dirty="0" smtClean="0"/>
              <a:t>Registration Methods</a:t>
            </a:r>
          </a:p>
          <a:p>
            <a:r>
              <a:rPr lang="en-US" sz="2800" dirty="0" smtClean="0"/>
              <a:t>For registering the component with the Listener, many classes provide the registration methods. For example:</a:t>
            </a:r>
          </a:p>
          <a:p>
            <a:pPr>
              <a:buNone/>
            </a:pPr>
            <a:endParaRPr lang="en-US" sz="2800" b="1" dirty="0" smtClean="0"/>
          </a:p>
          <a:p>
            <a:pPr>
              <a:buNone/>
            </a:pPr>
            <a:r>
              <a:rPr lang="en-US" sz="2800" b="1" dirty="0" smtClean="0"/>
              <a:t>Button</a:t>
            </a:r>
            <a:endParaRPr lang="en-US" sz="2800" dirty="0" smtClean="0"/>
          </a:p>
          <a:p>
            <a:pPr lvl="1"/>
            <a:r>
              <a:rPr lang="en-US" sz="2800" dirty="0" smtClean="0"/>
              <a:t>public void </a:t>
            </a:r>
            <a:r>
              <a:rPr lang="en-US" sz="2800" dirty="0" err="1" smtClean="0"/>
              <a:t>addActionListener</a:t>
            </a:r>
            <a:r>
              <a:rPr lang="en-US" sz="2800" dirty="0" smtClean="0"/>
              <a:t>(</a:t>
            </a:r>
            <a:r>
              <a:rPr lang="en-US" sz="2800" dirty="0" err="1" smtClean="0"/>
              <a:t>ActionListener</a:t>
            </a:r>
            <a:r>
              <a:rPr lang="en-US" sz="2800" dirty="0" smtClean="0"/>
              <a:t> a){}</a:t>
            </a:r>
          </a:p>
          <a:p>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to perform Event Handling</a:t>
            </a:r>
            <a:endParaRPr lang="en-US" dirty="0"/>
          </a:p>
        </p:txBody>
      </p:sp>
      <p:sp>
        <p:nvSpPr>
          <p:cNvPr id="3" name="Content Placeholder 2"/>
          <p:cNvSpPr>
            <a:spLocks noGrp="1"/>
          </p:cNvSpPr>
          <p:nvPr>
            <p:ph sz="quarter" idx="1"/>
          </p:nvPr>
        </p:nvSpPr>
        <p:spPr>
          <a:xfrm>
            <a:off x="838200" y="1447800"/>
            <a:ext cx="7772400" cy="4572000"/>
          </a:xfrm>
        </p:spPr>
        <p:txBody>
          <a:bodyPr>
            <a:normAutofit/>
          </a:bodyPr>
          <a:lstStyle/>
          <a:p>
            <a:pPr>
              <a:buNone/>
            </a:pPr>
            <a:r>
              <a:rPr lang="en-US" sz="2800" b="1" dirty="0" err="1" smtClean="0"/>
              <a:t>TextField</a:t>
            </a:r>
            <a:endParaRPr lang="en-US" sz="2800" dirty="0" smtClean="0"/>
          </a:p>
          <a:p>
            <a:pPr lvl="1"/>
            <a:r>
              <a:rPr lang="en-US" sz="2800" dirty="0" smtClean="0"/>
              <a:t>public void </a:t>
            </a:r>
            <a:r>
              <a:rPr lang="en-US" sz="2800" dirty="0" err="1" smtClean="0"/>
              <a:t>addActionListener</a:t>
            </a:r>
            <a:r>
              <a:rPr lang="en-US" sz="2800" dirty="0" smtClean="0"/>
              <a:t>(</a:t>
            </a:r>
            <a:r>
              <a:rPr lang="en-US" sz="2800" dirty="0" err="1" smtClean="0"/>
              <a:t>ActionListener</a:t>
            </a:r>
            <a:r>
              <a:rPr lang="en-US" sz="2800" dirty="0" smtClean="0"/>
              <a:t> a){}</a:t>
            </a:r>
          </a:p>
          <a:p>
            <a:pPr lvl="1"/>
            <a:r>
              <a:rPr lang="en-US" sz="2800" dirty="0" smtClean="0"/>
              <a:t>public void </a:t>
            </a:r>
            <a:r>
              <a:rPr lang="en-US" sz="2800" dirty="0" err="1" smtClean="0"/>
              <a:t>addTextListener</a:t>
            </a:r>
            <a:r>
              <a:rPr lang="en-US" sz="2800" dirty="0" smtClean="0"/>
              <a:t>(</a:t>
            </a:r>
            <a:r>
              <a:rPr lang="en-US" sz="2800" dirty="0" err="1" smtClean="0"/>
              <a:t>TextListener</a:t>
            </a:r>
            <a:r>
              <a:rPr lang="en-US" sz="2800" dirty="0" smtClean="0"/>
              <a:t> a){}</a:t>
            </a:r>
          </a:p>
          <a:p>
            <a:pPr>
              <a:buNone/>
            </a:pPr>
            <a:endParaRPr lang="en-US" sz="2800" b="1" dirty="0" smtClean="0"/>
          </a:p>
          <a:p>
            <a:pPr>
              <a:buNone/>
            </a:pPr>
            <a:r>
              <a:rPr lang="en-US" sz="2800" b="1" dirty="0" err="1" smtClean="0"/>
              <a:t>TextArea</a:t>
            </a:r>
            <a:endParaRPr lang="en-US" sz="2800" dirty="0" smtClean="0"/>
          </a:p>
          <a:p>
            <a:pPr lvl="1"/>
            <a:r>
              <a:rPr lang="en-US" sz="2800" dirty="0" smtClean="0"/>
              <a:t>public void </a:t>
            </a:r>
            <a:r>
              <a:rPr lang="en-US" sz="2800" dirty="0" err="1" smtClean="0"/>
              <a:t>addTextListener</a:t>
            </a:r>
            <a:r>
              <a:rPr lang="en-US" sz="2800" dirty="0" smtClean="0"/>
              <a:t>(</a:t>
            </a:r>
            <a:r>
              <a:rPr lang="en-US" sz="2800" dirty="0" err="1" smtClean="0"/>
              <a:t>TextListener</a:t>
            </a:r>
            <a:r>
              <a:rPr lang="en-US" sz="2800" dirty="0" smtClean="0"/>
              <a:t> a){}</a:t>
            </a:r>
          </a:p>
          <a:p>
            <a:pPr>
              <a:buNone/>
            </a:pPr>
            <a:endParaRPr lang="en-US" sz="2800" b="1" dirty="0" smtClean="0"/>
          </a:p>
          <a:p>
            <a:pPr>
              <a:buNone/>
            </a:pPr>
            <a:r>
              <a:rPr lang="en-US" sz="2800" b="1" dirty="0" smtClean="0"/>
              <a:t>Checkbox</a:t>
            </a:r>
            <a:endParaRPr lang="en-US" sz="2800" dirty="0" smtClean="0"/>
          </a:p>
          <a:p>
            <a:pPr lvl="1"/>
            <a:r>
              <a:rPr lang="en-US" sz="2800" dirty="0" smtClean="0"/>
              <a:t>public void </a:t>
            </a:r>
            <a:r>
              <a:rPr lang="en-US" sz="2800" dirty="0" err="1" smtClean="0"/>
              <a:t>addItemListener</a:t>
            </a:r>
            <a:r>
              <a:rPr lang="en-US" sz="2800" dirty="0" smtClean="0"/>
              <a:t>(</a:t>
            </a:r>
            <a:r>
              <a:rPr lang="en-US" sz="2800" dirty="0" err="1" smtClean="0"/>
              <a:t>ItemListener</a:t>
            </a:r>
            <a:r>
              <a:rPr lang="en-US" sz="2800" dirty="0" smtClean="0"/>
              <a:t> a){}</a:t>
            </a:r>
          </a:p>
          <a:p>
            <a:endParaRPr lang="en-US" sz="2400" dirty="0" smtClean="0"/>
          </a:p>
          <a:p>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to perform Event Handling</a:t>
            </a:r>
            <a:endParaRPr lang="en-US" dirty="0"/>
          </a:p>
        </p:txBody>
      </p:sp>
      <p:sp>
        <p:nvSpPr>
          <p:cNvPr id="3" name="Content Placeholder 2"/>
          <p:cNvSpPr>
            <a:spLocks noGrp="1"/>
          </p:cNvSpPr>
          <p:nvPr>
            <p:ph sz="quarter" idx="1"/>
          </p:nvPr>
        </p:nvSpPr>
        <p:spPr/>
        <p:txBody>
          <a:bodyPr>
            <a:normAutofit/>
          </a:bodyPr>
          <a:lstStyle/>
          <a:p>
            <a:pPr>
              <a:buNone/>
            </a:pPr>
            <a:r>
              <a:rPr lang="en-US" sz="2800" b="1" dirty="0" err="1" smtClean="0"/>
              <a:t>MenuItem</a:t>
            </a:r>
            <a:endParaRPr lang="en-US" sz="2800" dirty="0" smtClean="0"/>
          </a:p>
          <a:p>
            <a:pPr lvl="1"/>
            <a:r>
              <a:rPr lang="en-US" sz="2800" dirty="0" smtClean="0"/>
              <a:t>public void </a:t>
            </a:r>
            <a:r>
              <a:rPr lang="en-US" sz="2800" dirty="0" err="1" smtClean="0"/>
              <a:t>addActionListener</a:t>
            </a:r>
            <a:r>
              <a:rPr lang="en-US" sz="2800" dirty="0" smtClean="0"/>
              <a:t>(</a:t>
            </a:r>
            <a:r>
              <a:rPr lang="en-US" sz="2800" dirty="0" err="1" smtClean="0"/>
              <a:t>ActionListener</a:t>
            </a:r>
            <a:r>
              <a:rPr lang="en-US" sz="2800" dirty="0" smtClean="0"/>
              <a:t> a){}</a:t>
            </a:r>
            <a:endParaRPr lang="en-US" sz="3200" b="1" dirty="0" smtClean="0"/>
          </a:p>
          <a:p>
            <a:pPr>
              <a:buNone/>
            </a:pPr>
            <a:r>
              <a:rPr lang="en-US" sz="2800" b="1" dirty="0" smtClean="0"/>
              <a:t>Choice</a:t>
            </a:r>
            <a:endParaRPr lang="en-US" sz="2800" dirty="0" smtClean="0"/>
          </a:p>
          <a:p>
            <a:pPr lvl="1"/>
            <a:r>
              <a:rPr lang="en-US" sz="2800" dirty="0" smtClean="0"/>
              <a:t>public void </a:t>
            </a:r>
            <a:r>
              <a:rPr lang="en-US" sz="2800" dirty="0" err="1" smtClean="0"/>
              <a:t>addItemListener</a:t>
            </a:r>
            <a:r>
              <a:rPr lang="en-US" sz="2800" dirty="0" smtClean="0"/>
              <a:t>(</a:t>
            </a:r>
            <a:r>
              <a:rPr lang="en-US" sz="2800" dirty="0" err="1" smtClean="0"/>
              <a:t>ItemListener</a:t>
            </a:r>
            <a:r>
              <a:rPr lang="en-US" sz="2800" dirty="0" smtClean="0"/>
              <a:t> a){}</a:t>
            </a:r>
          </a:p>
          <a:p>
            <a:pPr>
              <a:buNone/>
            </a:pPr>
            <a:r>
              <a:rPr lang="en-US" sz="2800" b="1" dirty="0" smtClean="0"/>
              <a:t>List</a:t>
            </a:r>
            <a:endParaRPr lang="en-US" sz="2800" dirty="0" smtClean="0"/>
          </a:p>
          <a:p>
            <a:pPr lvl="1"/>
            <a:r>
              <a:rPr lang="en-US" sz="2800" dirty="0" smtClean="0"/>
              <a:t>public void </a:t>
            </a:r>
            <a:r>
              <a:rPr lang="en-US" sz="2800" dirty="0" err="1" smtClean="0"/>
              <a:t>addActionListener</a:t>
            </a:r>
            <a:r>
              <a:rPr lang="en-US" sz="2800" dirty="0" smtClean="0"/>
              <a:t>(</a:t>
            </a:r>
            <a:r>
              <a:rPr lang="en-US" sz="2800" dirty="0" err="1" smtClean="0"/>
              <a:t>ActionListener</a:t>
            </a:r>
            <a:r>
              <a:rPr lang="en-US" sz="2800" dirty="0" smtClean="0"/>
              <a:t> a){}</a:t>
            </a:r>
          </a:p>
          <a:p>
            <a:pPr lvl="1"/>
            <a:r>
              <a:rPr lang="en-US" sz="2800" dirty="0" smtClean="0"/>
              <a:t>public void </a:t>
            </a:r>
            <a:r>
              <a:rPr lang="en-US" sz="2800" dirty="0" err="1" smtClean="0"/>
              <a:t>addItemListener</a:t>
            </a:r>
            <a:r>
              <a:rPr lang="en-US" sz="2800" dirty="0" smtClean="0"/>
              <a:t>(</a:t>
            </a:r>
            <a:r>
              <a:rPr lang="en-US" sz="2800" dirty="0" err="1" smtClean="0"/>
              <a:t>ItemListener</a:t>
            </a:r>
            <a:r>
              <a:rPr lang="en-US" sz="2800" dirty="0" smtClean="0"/>
              <a:t> 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Java Event Handling : Example</a:t>
            </a:r>
            <a:endParaRPr lang="en-US" dirty="0"/>
          </a:p>
        </p:txBody>
      </p:sp>
      <p:sp>
        <p:nvSpPr>
          <p:cNvPr id="3" name="Content Placeholder 2"/>
          <p:cNvSpPr>
            <a:spLocks noGrp="1"/>
          </p:cNvSpPr>
          <p:nvPr>
            <p:ph sz="quarter" idx="1"/>
          </p:nvPr>
        </p:nvSpPr>
        <p:spPr>
          <a:xfrm>
            <a:off x="914400" y="1447800"/>
            <a:ext cx="7772400" cy="5029200"/>
          </a:xfrm>
        </p:spPr>
        <p:txBody>
          <a:bodyPr>
            <a:normAutofit fontScale="85000" lnSpcReduction="20000"/>
          </a:bodyPr>
          <a:lstStyle/>
          <a:p>
            <a:pPr>
              <a:buNone/>
            </a:pPr>
            <a:r>
              <a:rPr lang="en-US" b="1" dirty="0" smtClean="0"/>
              <a:t>import</a:t>
            </a:r>
            <a:r>
              <a:rPr lang="en-US" dirty="0" smtClean="0"/>
              <a:t> java.awt.*;  </a:t>
            </a:r>
          </a:p>
          <a:p>
            <a:pPr>
              <a:buNone/>
            </a:pPr>
            <a:r>
              <a:rPr lang="en-US" b="1" dirty="0" smtClean="0"/>
              <a:t>import</a:t>
            </a:r>
            <a:r>
              <a:rPr lang="en-US" dirty="0" smtClean="0"/>
              <a:t> </a:t>
            </a:r>
            <a:r>
              <a:rPr lang="en-US" dirty="0" err="1" smtClean="0"/>
              <a:t>java.awt.event</a:t>
            </a:r>
            <a:r>
              <a:rPr lang="en-US" dirty="0" smtClean="0"/>
              <a:t>.*;  </a:t>
            </a:r>
          </a:p>
          <a:p>
            <a:pPr>
              <a:buNone/>
            </a:pPr>
            <a:r>
              <a:rPr lang="en-US" b="1" dirty="0" smtClean="0"/>
              <a:t>class</a:t>
            </a:r>
            <a:r>
              <a:rPr lang="en-US" dirty="0" smtClean="0"/>
              <a:t> </a:t>
            </a:r>
            <a:r>
              <a:rPr lang="en-US" dirty="0" err="1" smtClean="0"/>
              <a:t>AEvent</a:t>
            </a:r>
            <a:r>
              <a:rPr lang="en-US" dirty="0" smtClean="0"/>
              <a:t> </a:t>
            </a:r>
            <a:r>
              <a:rPr lang="en-US" b="1" dirty="0" smtClean="0"/>
              <a:t>extends</a:t>
            </a:r>
            <a:r>
              <a:rPr lang="en-US" dirty="0" smtClean="0"/>
              <a:t> Frame </a:t>
            </a:r>
            <a:r>
              <a:rPr lang="en-US" b="1" dirty="0" smtClean="0"/>
              <a:t>implements</a:t>
            </a:r>
            <a:r>
              <a:rPr lang="en-US" dirty="0" smtClean="0"/>
              <a:t> </a:t>
            </a:r>
            <a:r>
              <a:rPr lang="en-US" dirty="0" err="1" smtClean="0"/>
              <a:t>ActionListener</a:t>
            </a:r>
            <a:endParaRPr lang="en-US" dirty="0" smtClean="0"/>
          </a:p>
          <a:p>
            <a:pPr>
              <a:buNone/>
            </a:pPr>
            <a:r>
              <a:rPr lang="en-US" dirty="0" smtClean="0"/>
              <a:t>{  </a:t>
            </a:r>
          </a:p>
          <a:p>
            <a:pPr>
              <a:buNone/>
            </a:pPr>
            <a:r>
              <a:rPr lang="en-US" dirty="0" err="1" smtClean="0"/>
              <a:t>TextField</a:t>
            </a:r>
            <a:r>
              <a:rPr lang="en-US" dirty="0" smtClean="0"/>
              <a:t> </a:t>
            </a:r>
            <a:r>
              <a:rPr lang="en-US" dirty="0" err="1" smtClean="0"/>
              <a:t>tf</a:t>
            </a:r>
            <a:r>
              <a:rPr lang="en-US" dirty="0" smtClean="0"/>
              <a:t>;  </a:t>
            </a:r>
          </a:p>
          <a:p>
            <a:pPr>
              <a:buNone/>
            </a:pPr>
            <a:r>
              <a:rPr lang="en-US" dirty="0" err="1" smtClean="0"/>
              <a:t>AEvent</a:t>
            </a:r>
            <a:r>
              <a:rPr lang="en-US" dirty="0" smtClean="0"/>
              <a:t>()</a:t>
            </a:r>
          </a:p>
          <a:p>
            <a:pPr>
              <a:buNone/>
            </a:pPr>
            <a:r>
              <a:rPr lang="en-US" dirty="0" smtClean="0"/>
              <a:t>{  </a:t>
            </a:r>
          </a:p>
          <a:p>
            <a:pPr>
              <a:buNone/>
            </a:pPr>
            <a:r>
              <a:rPr lang="en-US" dirty="0" smtClean="0"/>
              <a:t>  //create components  </a:t>
            </a:r>
          </a:p>
          <a:p>
            <a:pPr>
              <a:buNone/>
            </a:pPr>
            <a:r>
              <a:rPr lang="en-US" dirty="0" err="1" smtClean="0"/>
              <a:t>tf</a:t>
            </a:r>
            <a:r>
              <a:rPr lang="en-US" dirty="0" smtClean="0"/>
              <a:t>=</a:t>
            </a:r>
            <a:r>
              <a:rPr lang="en-US" b="1" dirty="0" smtClean="0"/>
              <a:t>new</a:t>
            </a:r>
            <a:r>
              <a:rPr lang="en-US" dirty="0" smtClean="0"/>
              <a:t> </a:t>
            </a:r>
            <a:r>
              <a:rPr lang="en-US" dirty="0" err="1" smtClean="0"/>
              <a:t>TextField</a:t>
            </a:r>
            <a:r>
              <a:rPr lang="en-US" dirty="0" smtClean="0"/>
              <a:t>();  </a:t>
            </a:r>
          </a:p>
          <a:p>
            <a:pPr>
              <a:buNone/>
            </a:pPr>
            <a:r>
              <a:rPr lang="en-US" dirty="0" err="1" smtClean="0"/>
              <a:t>tf.setBounds</a:t>
            </a:r>
            <a:r>
              <a:rPr lang="en-US" dirty="0" smtClean="0"/>
              <a:t>(60,50,170,20);  </a:t>
            </a:r>
          </a:p>
          <a:p>
            <a:pPr>
              <a:buNone/>
            </a:pPr>
            <a:r>
              <a:rPr lang="en-US" dirty="0" smtClean="0"/>
              <a:t>Button b=</a:t>
            </a:r>
            <a:r>
              <a:rPr lang="en-US" b="1" dirty="0" smtClean="0"/>
              <a:t>new</a:t>
            </a:r>
            <a:r>
              <a:rPr lang="en-US" dirty="0" smtClean="0"/>
              <a:t> Button("click me");  </a:t>
            </a:r>
          </a:p>
          <a:p>
            <a:pPr>
              <a:buNone/>
            </a:pPr>
            <a:r>
              <a:rPr lang="en-US" dirty="0" err="1" smtClean="0"/>
              <a:t>b.setBounds</a:t>
            </a:r>
            <a:r>
              <a:rPr lang="en-US" dirty="0" smtClean="0"/>
              <a:t>(100,120,80,30);  </a:t>
            </a:r>
          </a:p>
          <a:p>
            <a:pPr>
              <a:buNone/>
            </a:pPr>
            <a:r>
              <a:rPr lang="en-US" dirty="0" err="1" smtClean="0"/>
              <a:t>b.addActionListener</a:t>
            </a:r>
            <a:r>
              <a:rPr lang="en-US" dirty="0" smtClean="0"/>
              <a:t>(</a:t>
            </a:r>
            <a:r>
              <a:rPr lang="en-US" b="1" dirty="0" smtClean="0"/>
              <a:t>this</a:t>
            </a:r>
            <a:r>
              <a:rPr lang="en-US" dirty="0" smtClean="0"/>
              <a:t>);//passing current instance   </a:t>
            </a:r>
          </a:p>
          <a:p>
            <a:pPr>
              <a:buNone/>
            </a:pPr>
            <a:r>
              <a:rPr lang="en-US" dirty="0" smtClean="0"/>
              <a: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Event Handling : Example</a:t>
            </a:r>
            <a:endParaRPr lang="en-US" dirty="0"/>
          </a:p>
        </p:txBody>
      </p:sp>
      <p:sp>
        <p:nvSpPr>
          <p:cNvPr id="3" name="Content Placeholder 2"/>
          <p:cNvSpPr>
            <a:spLocks noGrp="1"/>
          </p:cNvSpPr>
          <p:nvPr>
            <p:ph sz="quarter" idx="1"/>
          </p:nvPr>
        </p:nvSpPr>
        <p:spPr>
          <a:xfrm>
            <a:off x="914400" y="1447800"/>
            <a:ext cx="7772400" cy="5029200"/>
          </a:xfrm>
        </p:spPr>
        <p:txBody>
          <a:bodyPr>
            <a:normAutofit fontScale="92500" lnSpcReduction="20000"/>
          </a:bodyPr>
          <a:lstStyle/>
          <a:p>
            <a:pPr>
              <a:buNone/>
            </a:pPr>
            <a:r>
              <a:rPr lang="en-US" dirty="0" smtClean="0"/>
              <a:t>//add components and set size, layout and visibility  </a:t>
            </a:r>
          </a:p>
          <a:p>
            <a:pPr>
              <a:buNone/>
            </a:pPr>
            <a:r>
              <a:rPr lang="en-US" dirty="0" smtClean="0"/>
              <a:t>add(b);add(</a:t>
            </a:r>
            <a:r>
              <a:rPr lang="en-US" dirty="0" err="1" smtClean="0"/>
              <a:t>tf</a:t>
            </a:r>
            <a:r>
              <a:rPr lang="en-US" dirty="0" smtClean="0"/>
              <a:t>);  </a:t>
            </a:r>
          </a:p>
          <a:p>
            <a:pPr>
              <a:buNone/>
            </a:pPr>
            <a:r>
              <a:rPr lang="en-US" dirty="0" err="1" smtClean="0"/>
              <a:t>setSize</a:t>
            </a:r>
            <a:r>
              <a:rPr lang="en-US" dirty="0" smtClean="0"/>
              <a:t>(300,300);  </a:t>
            </a:r>
          </a:p>
          <a:p>
            <a:pPr>
              <a:buNone/>
            </a:pPr>
            <a:r>
              <a:rPr lang="en-US" dirty="0" err="1" smtClean="0"/>
              <a:t>setLayout</a:t>
            </a:r>
            <a:r>
              <a:rPr lang="en-US" dirty="0" smtClean="0"/>
              <a:t>(</a:t>
            </a:r>
            <a:r>
              <a:rPr lang="en-US" b="1" dirty="0" smtClean="0"/>
              <a:t>null</a:t>
            </a:r>
            <a:r>
              <a:rPr lang="en-US" dirty="0" smtClean="0"/>
              <a:t>);  </a:t>
            </a:r>
          </a:p>
          <a:p>
            <a:pPr>
              <a:buNone/>
            </a:pPr>
            <a:r>
              <a:rPr lang="en-US" dirty="0" err="1" smtClean="0"/>
              <a:t>setVisible</a:t>
            </a:r>
            <a:r>
              <a:rPr lang="en-US" dirty="0" smtClean="0"/>
              <a:t>(</a:t>
            </a:r>
            <a:r>
              <a:rPr lang="en-US" b="1" dirty="0" smtClean="0"/>
              <a:t>true</a:t>
            </a:r>
            <a:r>
              <a:rPr lang="en-US" dirty="0" smtClean="0"/>
              <a:t>);  </a:t>
            </a:r>
          </a:p>
          <a:p>
            <a:pPr>
              <a:buNone/>
            </a:pPr>
            <a:r>
              <a:rPr lang="en-US" dirty="0" smtClean="0"/>
              <a:t>}  </a:t>
            </a:r>
          </a:p>
          <a:p>
            <a:pPr>
              <a:buNone/>
            </a:pPr>
            <a:r>
              <a:rPr lang="en-US" b="1" dirty="0" smtClean="0"/>
              <a:t>public</a:t>
            </a:r>
            <a:r>
              <a:rPr lang="en-US" dirty="0" smtClean="0"/>
              <a:t> </a:t>
            </a:r>
            <a:r>
              <a:rPr lang="en-US" b="1" dirty="0" smtClean="0"/>
              <a:t>void</a:t>
            </a:r>
            <a:r>
              <a:rPr lang="en-US" dirty="0" smtClean="0"/>
              <a:t> </a:t>
            </a:r>
            <a:r>
              <a:rPr lang="en-US" dirty="0" err="1" smtClean="0"/>
              <a:t>actionPerformed</a:t>
            </a:r>
            <a:r>
              <a:rPr lang="en-US" dirty="0" smtClean="0"/>
              <a:t>(</a:t>
            </a:r>
            <a:r>
              <a:rPr lang="en-US" dirty="0" err="1" smtClean="0"/>
              <a:t>ActionEvent</a:t>
            </a:r>
            <a:r>
              <a:rPr lang="en-US" dirty="0" smtClean="0"/>
              <a:t> e){  </a:t>
            </a:r>
          </a:p>
          <a:p>
            <a:pPr>
              <a:buNone/>
            </a:pPr>
            <a:r>
              <a:rPr lang="en-US" dirty="0" err="1" smtClean="0"/>
              <a:t>tf.setText</a:t>
            </a:r>
            <a:r>
              <a:rPr lang="en-US" dirty="0" smtClean="0"/>
              <a:t>("Welcome");  </a:t>
            </a:r>
          </a:p>
          <a:p>
            <a:pPr>
              <a:buNone/>
            </a:pPr>
            <a:r>
              <a:rPr lang="en-US" dirty="0" smtClean="0"/>
              <a:t>}  </a:t>
            </a:r>
          </a:p>
          <a:p>
            <a:pPr>
              <a:buNone/>
            </a:pPr>
            <a:r>
              <a:rPr lang="en-US" b="1" dirty="0" smtClean="0"/>
              <a:t>public</a:t>
            </a:r>
            <a:r>
              <a:rPr lang="en-US" dirty="0" smtClean="0"/>
              <a:t> </a:t>
            </a:r>
            <a:r>
              <a:rPr lang="en-US" b="1" dirty="0" smtClean="0"/>
              <a:t>static</a:t>
            </a:r>
            <a:r>
              <a:rPr lang="en-US" dirty="0" smtClean="0"/>
              <a:t> </a:t>
            </a:r>
            <a:r>
              <a:rPr lang="en-US" b="1" dirty="0" smtClean="0"/>
              <a:t>void</a:t>
            </a:r>
            <a:r>
              <a:rPr lang="en-US" dirty="0" smtClean="0"/>
              <a:t> main(String </a:t>
            </a:r>
            <a:r>
              <a:rPr lang="en-US" dirty="0" err="1" smtClean="0"/>
              <a:t>args</a:t>
            </a:r>
            <a:r>
              <a:rPr lang="en-US" dirty="0" smtClean="0"/>
              <a:t>[]){  </a:t>
            </a:r>
          </a:p>
          <a:p>
            <a:pPr>
              <a:buNone/>
            </a:pPr>
            <a:r>
              <a:rPr lang="en-US" b="1" dirty="0" smtClean="0"/>
              <a:t>new</a:t>
            </a:r>
            <a:r>
              <a:rPr lang="en-US" dirty="0" smtClean="0"/>
              <a:t> </a:t>
            </a:r>
            <a:r>
              <a:rPr lang="en-US" dirty="0" err="1" smtClean="0"/>
              <a:t>AEvent</a:t>
            </a:r>
            <a:r>
              <a:rPr lang="en-US" dirty="0" smtClean="0"/>
              <a:t>();  </a:t>
            </a:r>
          </a:p>
          <a:p>
            <a:pPr>
              <a:buNone/>
            </a:pPr>
            <a:r>
              <a:rPr lang="en-US" dirty="0" smtClean="0"/>
              <a:t>}  </a:t>
            </a:r>
          </a:p>
          <a:p>
            <a:pPr>
              <a:buNone/>
            </a:pPr>
            <a:r>
              <a:rPr lang="en-US" dirty="0" smtClean="0"/>
              <a:t>}  </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 Event Handling : Example</a:t>
            </a:r>
            <a:endParaRPr lang="en-US" dirty="0"/>
          </a:p>
        </p:txBody>
      </p:sp>
      <p:sp>
        <p:nvSpPr>
          <p:cNvPr id="3" name="Content Placeholder 2"/>
          <p:cNvSpPr>
            <a:spLocks noGrp="1"/>
          </p:cNvSpPr>
          <p:nvPr>
            <p:ph sz="quarter" idx="1"/>
          </p:nvPr>
        </p:nvSpPr>
        <p:spPr/>
        <p:txBody>
          <a:bodyPr>
            <a:normAutofit/>
          </a:bodyPr>
          <a:lstStyle/>
          <a:p>
            <a:pPr>
              <a:buNone/>
            </a:pPr>
            <a:r>
              <a:rPr lang="en-US" sz="2800" b="1" dirty="0" smtClean="0"/>
              <a:t>Output :</a:t>
            </a:r>
          </a:p>
          <a:p>
            <a:pPr>
              <a:buNone/>
            </a:pPr>
            <a:endParaRPr lang="en-US" sz="2800" b="1" dirty="0"/>
          </a:p>
        </p:txBody>
      </p:sp>
      <p:pic>
        <p:nvPicPr>
          <p:cNvPr id="4" name="Picture 3" descr="event handling in java"/>
          <p:cNvPicPr/>
          <p:nvPr/>
        </p:nvPicPr>
        <p:blipFill>
          <a:blip r:embed="rId2" cstate="print"/>
          <a:srcRect/>
          <a:stretch>
            <a:fillRect/>
          </a:stretch>
        </p:blipFill>
        <p:spPr bwMode="auto">
          <a:xfrm>
            <a:off x="1600200" y="1981200"/>
            <a:ext cx="6629400" cy="4572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nu Chanti\Desktop\Thank you.jpg"/>
          <p:cNvPicPr>
            <a:picLocks noChangeAspect="1" noChangeArrowheads="1"/>
          </p:cNvPicPr>
          <p:nvPr/>
        </p:nvPicPr>
        <p:blipFill>
          <a:blip r:embed="rId2" cstate="print"/>
          <a:srcRect/>
          <a:stretch>
            <a:fillRect/>
          </a:stretch>
        </p:blipFill>
        <p:spPr bwMode="auto">
          <a:xfrm>
            <a:off x="762000" y="685800"/>
            <a:ext cx="7848599" cy="5715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26</TotalTime>
  <Words>389</Words>
  <Application>Microsoft Office PowerPoint</Application>
  <PresentationFormat>On-screen Show (4:3)</PresentationFormat>
  <Paragraphs>87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Equity</vt:lpstr>
      <vt:lpstr>Introduction to Event Handling in JAVA</vt:lpstr>
      <vt:lpstr>What is an Event?</vt:lpstr>
      <vt:lpstr>Types of Events :</vt:lpstr>
      <vt:lpstr>Types of Events :</vt:lpstr>
      <vt:lpstr>What is Event Handling?</vt:lpstr>
      <vt:lpstr>Delegation Event Model :</vt:lpstr>
      <vt:lpstr>Delegation Event Model :</vt:lpstr>
      <vt:lpstr>Event and Listener : (Java Event Handling)</vt:lpstr>
      <vt:lpstr>Java Event classes, Event Sources and Listener interfaces :</vt:lpstr>
      <vt:lpstr>Steps to perform Event Handling</vt:lpstr>
      <vt:lpstr>Steps to perform Event Handling</vt:lpstr>
      <vt:lpstr>Steps to perform Event Handling</vt:lpstr>
      <vt:lpstr>Java Event Handling : Example</vt:lpstr>
      <vt:lpstr>Java Event Handling : Example</vt:lpstr>
      <vt:lpstr>Java Event Handling : Example</vt:lpstr>
      <vt:lpstr>Slide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Event Handling in JAVA</dc:title>
  <dc:creator>Anu Chanti</dc:creator>
  <cp:lastModifiedBy>Anu Chanti</cp:lastModifiedBy>
  <cp:revision>17</cp:revision>
  <dcterms:created xsi:type="dcterms:W3CDTF">2006-08-16T00:00:00Z</dcterms:created>
  <dcterms:modified xsi:type="dcterms:W3CDTF">2021-09-13T07:07:00Z</dcterms:modified>
</cp:coreProperties>
</file>