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4" r:id="rId6"/>
    <p:sldId id="277" r:id="rId7"/>
    <p:sldId id="276" r:id="rId8"/>
    <p:sldId id="260" r:id="rId9"/>
    <p:sldId id="261" r:id="rId10"/>
    <p:sldId id="278" r:id="rId11"/>
    <p:sldId id="275" r:id="rId12"/>
    <p:sldId id="262" r:id="rId13"/>
    <p:sldId id="263" r:id="rId14"/>
    <p:sldId id="264" r:id="rId15"/>
    <p:sldId id="265" r:id="rId16"/>
    <p:sldId id="267" r:id="rId17"/>
    <p:sldId id="268" r:id="rId18"/>
    <p:sldId id="271" r:id="rId19"/>
    <p:sldId id="272" r:id="rId20"/>
    <p:sldId id="273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avatpoint.com/java-awt-choice" TargetMode="External"/><Relationship Id="rId3" Type="http://schemas.openxmlformats.org/officeDocument/2006/relationships/hyperlink" Target="https://www.javatpoint.com/object-and-class-in-java" TargetMode="External"/><Relationship Id="rId7" Type="http://schemas.openxmlformats.org/officeDocument/2006/relationships/hyperlink" Target="https://www.javatpoint.com/java-awt-checkbox" TargetMode="External"/><Relationship Id="rId2" Type="http://schemas.openxmlformats.org/officeDocument/2006/relationships/hyperlink" Target="https://www.javatpoint.com/pack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avatpoint.com/java-awt-textarea" TargetMode="External"/><Relationship Id="rId5" Type="http://schemas.openxmlformats.org/officeDocument/2006/relationships/hyperlink" Target="https://www.javatpoint.com/java-awt-label" TargetMode="External"/><Relationship Id="rId4" Type="http://schemas.openxmlformats.org/officeDocument/2006/relationships/hyperlink" Target="https://www.javatpoint.com/java-awt-textfield" TargetMode="External"/><Relationship Id="rId9" Type="http://schemas.openxmlformats.org/officeDocument/2006/relationships/hyperlink" Target="https://www.javatpoint.com/java-awt-list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295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By</a:t>
            </a:r>
          </a:p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M. BABY ANUSHA,</a:t>
            </a:r>
          </a:p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ASST.PROF IN CSE DEPT.,</a:t>
            </a:r>
          </a:p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RGUKT,NUZVID</a:t>
            </a:r>
            <a:endParaRPr lang="en-US" dirty="0" smtClean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</a:t>
            </a:r>
            <a:r>
              <a:rPr lang="en-US" smtClean="0"/>
              <a:t>GUI Programming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Introduction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/>
          <a:lstStyle/>
          <a:p>
            <a:r>
              <a:rPr lang="en-US" dirty="0" smtClean="0"/>
              <a:t>JAVA provides a rich set of libraries to create Graphical User Interface in platform independent way. </a:t>
            </a:r>
          </a:p>
          <a:p>
            <a:r>
              <a:rPr lang="en-US" dirty="0" smtClean="0"/>
              <a:t>Graphical User Interface (GUI) offers user interaction via some graphical components.</a:t>
            </a:r>
          </a:p>
          <a:p>
            <a:r>
              <a:rPr lang="en-US" dirty="0" smtClean="0"/>
              <a:t> For example our underlying Operating System also offers GUI via </a:t>
            </a:r>
            <a:r>
              <a:rPr lang="en-US" dirty="0" err="1" smtClean="0"/>
              <a:t>window,frame,Panel</a:t>
            </a:r>
            <a:r>
              <a:rPr lang="en-US" dirty="0" smtClean="0"/>
              <a:t>, Button, </a:t>
            </a:r>
            <a:r>
              <a:rPr lang="en-US" dirty="0" err="1" smtClean="0"/>
              <a:t>Textfield</a:t>
            </a:r>
            <a:r>
              <a:rPr lang="en-US" dirty="0" smtClean="0"/>
              <a:t>, </a:t>
            </a:r>
            <a:r>
              <a:rPr lang="en-US" dirty="0" err="1" smtClean="0"/>
              <a:t>TextArea</a:t>
            </a:r>
            <a:r>
              <a:rPr lang="en-US" dirty="0" smtClean="0"/>
              <a:t>, </a:t>
            </a:r>
            <a:r>
              <a:rPr lang="en-US" dirty="0" err="1" smtClean="0"/>
              <a:t>Listbox</a:t>
            </a:r>
            <a:r>
              <a:rPr lang="en-US" dirty="0" smtClean="0"/>
              <a:t>, </a:t>
            </a:r>
            <a:r>
              <a:rPr lang="en-US" dirty="0" err="1" smtClean="0"/>
              <a:t>Combobox</a:t>
            </a:r>
            <a:r>
              <a:rPr lang="en-US" dirty="0" smtClean="0"/>
              <a:t>, Label, Checkbox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Graphical User Interface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/>
          </a:bodyPr>
          <a:lstStyle/>
          <a:p>
            <a:r>
              <a:rPr lang="en-US" dirty="0" smtClean="0"/>
              <a:t>These all are known as components. Using these components we can create an interactive user interface for an application.</a:t>
            </a:r>
          </a:p>
          <a:p>
            <a:r>
              <a:rPr lang="en-US" dirty="0" smtClean="0"/>
              <a:t>GUI provides result to end user in response to raised events.GUI is entirely based on events. </a:t>
            </a:r>
          </a:p>
          <a:p>
            <a:r>
              <a:rPr lang="en-US" dirty="0" smtClean="0"/>
              <a:t>For example clicking over a button, closing a window, opening a window, typing something in a </a:t>
            </a:r>
            <a:r>
              <a:rPr lang="en-US" dirty="0" err="1" smtClean="0"/>
              <a:t>textarea</a:t>
            </a:r>
            <a:r>
              <a:rPr lang="en-US" dirty="0" smtClean="0"/>
              <a:t> etc. These activities are known as events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GUI </a:t>
            </a:r>
            <a:r>
              <a:rPr lang="en-US" dirty="0" smtClean="0"/>
              <a:t>makes it easier for the end user to use an application. It also makes them interesting.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b="1" dirty="0" smtClean="0"/>
              <a:t>Component</a:t>
            </a:r>
          </a:p>
          <a:p>
            <a:r>
              <a:rPr lang="en-US" dirty="0" smtClean="0"/>
              <a:t>Component is an object having a graphical representation that can be displayed on the screen and that can interact with the user. </a:t>
            </a:r>
          </a:p>
          <a:p>
            <a:r>
              <a:rPr lang="en-US" dirty="0" smtClean="0"/>
              <a:t>For examples buttons, checkboxes, list and scrollbars of a graphical user interface.</a:t>
            </a:r>
          </a:p>
          <a:p>
            <a:pPr>
              <a:buNone/>
            </a:pPr>
            <a:r>
              <a:rPr lang="en-US" sz="3000" b="1" dirty="0" smtClean="0"/>
              <a:t>Container</a:t>
            </a:r>
          </a:p>
          <a:p>
            <a:r>
              <a:rPr lang="en-US" dirty="0" smtClean="0"/>
              <a:t>Container object is a component that can contain other components. Components added to a container are tracked in a list.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The order of the list will define the components' front-to-back stacking order within the container. If no index is specified when adding a component to a container, it will be added to the end of the list.</a:t>
            </a:r>
          </a:p>
          <a:p>
            <a:pPr>
              <a:buNone/>
            </a:pPr>
            <a:r>
              <a:rPr lang="en-US" b="1" dirty="0" smtClean="0"/>
              <a:t>Types of containers:</a:t>
            </a:r>
          </a:p>
          <a:p>
            <a:pPr>
              <a:buNone/>
            </a:pPr>
            <a:r>
              <a:rPr lang="en-US" dirty="0" smtClean="0"/>
              <a:t>There are four types of containers in Java AWT:</a:t>
            </a:r>
          </a:p>
          <a:p>
            <a:r>
              <a:rPr lang="en-US" dirty="0" smtClean="0"/>
              <a:t>Window</a:t>
            </a:r>
          </a:p>
          <a:p>
            <a:r>
              <a:rPr lang="en-US" dirty="0" smtClean="0"/>
              <a:t>Panel</a:t>
            </a:r>
          </a:p>
          <a:p>
            <a:r>
              <a:rPr lang="en-US" dirty="0" smtClean="0"/>
              <a:t>Frame</a:t>
            </a:r>
          </a:p>
          <a:p>
            <a:r>
              <a:rPr lang="en-US" dirty="0" smtClean="0"/>
              <a:t>Dialog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pic>
        <p:nvPicPr>
          <p:cNvPr id="4" name="Content Placeholder 3" descr="core java code and example : Unit-5: GUI Programming, Building Applets and  Introduction to Annotations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00200"/>
            <a:ext cx="7086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pic>
        <p:nvPicPr>
          <p:cNvPr id="4" name="Content Placeholder 3" descr="Getting started with GUI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769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000" b="1" dirty="0" smtClean="0"/>
              <a:t>Panel</a:t>
            </a:r>
          </a:p>
          <a:p>
            <a:r>
              <a:rPr lang="en-US" dirty="0" smtClean="0"/>
              <a:t>Panel provides space in which an application can attach any other components, including other panels.</a:t>
            </a:r>
          </a:p>
          <a:p>
            <a:pPr>
              <a:buNone/>
            </a:pPr>
            <a:r>
              <a:rPr lang="en-US" sz="3000" b="1" dirty="0" smtClean="0"/>
              <a:t>Window</a:t>
            </a:r>
          </a:p>
          <a:p>
            <a:r>
              <a:rPr lang="en-US" dirty="0" smtClean="0"/>
              <a:t>Window is a rectangular area which is displayed on the screen. In different window we can execute different program and display different data. Window provide us with multitasking environment. </a:t>
            </a:r>
          </a:p>
          <a:p>
            <a:r>
              <a:rPr lang="en-US" dirty="0" smtClean="0"/>
              <a:t>A window must have either a frame, dialog, or another window defined as its owner when it's constructed.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 smtClean="0"/>
              <a:t>Frame</a:t>
            </a:r>
          </a:p>
          <a:p>
            <a:r>
              <a:rPr lang="en-US" dirty="0" smtClean="0"/>
              <a:t>A Frame is a top-level window with a title and a border. The size of the frame includes any area designated for the border. </a:t>
            </a:r>
          </a:p>
          <a:p>
            <a:r>
              <a:rPr lang="en-US" dirty="0" smtClean="0"/>
              <a:t>Frame encapsulates </a:t>
            </a:r>
            <a:r>
              <a:rPr lang="en-US" b="1" dirty="0" smtClean="0"/>
              <a:t>window</a:t>
            </a:r>
            <a:r>
              <a:rPr lang="en-US" dirty="0" smtClean="0"/>
              <a:t>. It and has a title bar, menu bar, borders, and resizing corners.</a:t>
            </a:r>
          </a:p>
          <a:p>
            <a:pPr>
              <a:buNone/>
            </a:pPr>
            <a:r>
              <a:rPr lang="en-US" sz="2800" b="1" dirty="0" smtClean="0"/>
              <a:t>Canvas</a:t>
            </a:r>
          </a:p>
          <a:p>
            <a:r>
              <a:rPr lang="en-US" dirty="0" smtClean="0"/>
              <a:t>Canvas component represents a blank rectangular area of the screen onto which the application can draw. Application can also trap input events from the use from that blank area of Canvas component.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Basic Terminologies : GUI</a:t>
            </a:r>
            <a:endParaRPr lang="en-US" dirty="0"/>
          </a:p>
        </p:txBody>
      </p:sp>
      <p:pic>
        <p:nvPicPr>
          <p:cNvPr id="4" name="Content Placeholder 3" descr="Java AWT Canvas - javatpoint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752600"/>
            <a:ext cx="5181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Useful Methods of Component Class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public void add(Component c)</a:t>
            </a:r>
          </a:p>
          <a:p>
            <a:r>
              <a:rPr lang="en-US" dirty="0" smtClean="0"/>
              <a:t>Inserts a component on this component.</a:t>
            </a:r>
          </a:p>
          <a:p>
            <a:pPr>
              <a:buNone/>
            </a:pPr>
            <a:r>
              <a:rPr lang="en-US" b="1" dirty="0" smtClean="0"/>
              <a:t>public void </a:t>
            </a:r>
            <a:r>
              <a:rPr lang="en-US" b="1" dirty="0" err="1" smtClean="0"/>
              <a:t>setSize</a:t>
            </a:r>
            <a:r>
              <a:rPr lang="en-US" b="1" dirty="0" smtClean="0"/>
              <a:t>(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width,int</a:t>
            </a:r>
            <a:r>
              <a:rPr lang="en-US" b="1" dirty="0" smtClean="0"/>
              <a:t> height)</a:t>
            </a:r>
          </a:p>
          <a:p>
            <a:r>
              <a:rPr lang="en-US" dirty="0" smtClean="0"/>
              <a:t>Sets the size (width and height) of the component.</a:t>
            </a:r>
          </a:p>
          <a:p>
            <a:pPr>
              <a:buNone/>
            </a:pPr>
            <a:r>
              <a:rPr lang="en-US" b="1" dirty="0" smtClean="0"/>
              <a:t>public void </a:t>
            </a:r>
            <a:r>
              <a:rPr lang="en-US" b="1" dirty="0" err="1" smtClean="0"/>
              <a:t>setLayout</a:t>
            </a:r>
            <a:r>
              <a:rPr lang="en-US" b="1" dirty="0" smtClean="0"/>
              <a:t>(</a:t>
            </a:r>
            <a:r>
              <a:rPr lang="en-US" b="1" dirty="0" err="1" smtClean="0"/>
              <a:t>LayoutManager</a:t>
            </a:r>
            <a:r>
              <a:rPr lang="en-US" b="1" dirty="0" smtClean="0"/>
              <a:t> m)</a:t>
            </a:r>
          </a:p>
          <a:p>
            <a:r>
              <a:rPr lang="en-US" dirty="0" smtClean="0"/>
              <a:t>Defines the layout manager for the component.</a:t>
            </a:r>
          </a:p>
          <a:p>
            <a:pPr>
              <a:buNone/>
            </a:pPr>
            <a:r>
              <a:rPr lang="en-US" b="1" dirty="0" smtClean="0"/>
              <a:t>public void </a:t>
            </a:r>
            <a:r>
              <a:rPr lang="en-US" b="1" dirty="0" err="1" smtClean="0"/>
              <a:t>setVisible</a:t>
            </a:r>
            <a:r>
              <a:rPr lang="en-US" b="1" dirty="0" smtClean="0"/>
              <a:t>(</a:t>
            </a:r>
            <a:r>
              <a:rPr lang="en-US" b="1" dirty="0" err="1" smtClean="0"/>
              <a:t>boolean</a:t>
            </a:r>
            <a:r>
              <a:rPr lang="en-US" b="1" dirty="0" smtClean="0"/>
              <a:t> status)</a:t>
            </a:r>
          </a:p>
          <a:p>
            <a:r>
              <a:rPr lang="en-US" dirty="0" smtClean="0"/>
              <a:t>Changes the visibility of the component, by default false.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GUI based Applications :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Following </a:t>
            </a:r>
            <a:r>
              <a:rPr lang="en-US" dirty="0" smtClean="0"/>
              <a:t>are some of the examples for GUI based applications.</a:t>
            </a:r>
          </a:p>
          <a:p>
            <a:r>
              <a:rPr lang="en-US" dirty="0" smtClean="0"/>
              <a:t>Automated Teller Machine (ATM)</a:t>
            </a:r>
          </a:p>
          <a:p>
            <a:r>
              <a:rPr lang="en-US" dirty="0" smtClean="0"/>
              <a:t>Airline Ticketing System</a:t>
            </a:r>
          </a:p>
          <a:p>
            <a:r>
              <a:rPr lang="en-US" dirty="0" smtClean="0"/>
              <a:t>Information Kiosks at railway stations</a:t>
            </a:r>
          </a:p>
          <a:p>
            <a:r>
              <a:rPr lang="en-US" dirty="0" smtClean="0"/>
              <a:t>Mobile Applications</a:t>
            </a:r>
          </a:p>
          <a:p>
            <a:r>
              <a:rPr lang="en-US" dirty="0" smtClean="0"/>
              <a:t>Navigation Systems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Advantages of GUI over CUI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GUI provides graphical icons to interact while the CUI (Character User Interface) offers the simple text-based interfaces.</a:t>
            </a:r>
          </a:p>
          <a:p>
            <a:r>
              <a:rPr lang="en-US" dirty="0" smtClean="0"/>
              <a:t>GUI makes the application more entertaining and interesting on the other hand CUI does not.</a:t>
            </a:r>
          </a:p>
          <a:p>
            <a:r>
              <a:rPr lang="en-US" dirty="0" smtClean="0"/>
              <a:t>GUI offers click and execute environment while in CUI every time we have to enter the command for a task.</a:t>
            </a:r>
          </a:p>
          <a:p>
            <a:r>
              <a:rPr lang="en-US" dirty="0" smtClean="0"/>
              <a:t>New user can easily interact with graphical user interface by the visual indicators but it is difficult in Character user interface.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Advantages of GUI over CUI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0235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GUI offers a lot of controls of file system and the operating system while in CUI you have to use commands which is difficult to remember.</a:t>
            </a:r>
          </a:p>
          <a:p>
            <a:r>
              <a:rPr lang="en-US" dirty="0" smtClean="0"/>
              <a:t>Windows concept in GUI allow the user to view, manipulate and control the multiple applications at once while in CUI user can control one task at a time.</a:t>
            </a:r>
          </a:p>
          <a:p>
            <a:r>
              <a:rPr lang="en-US" dirty="0" smtClean="0"/>
              <a:t>GUI provides multitasking environment so as the CUI also does but CUI does not provide same ease as the GUI do.</a:t>
            </a:r>
          </a:p>
          <a:p>
            <a:r>
              <a:rPr lang="en-US" dirty="0" smtClean="0"/>
              <a:t>Using GUI it is easier to control and navigate the operating system which becomes very slow in command user interface. GUI can be easily customized.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AWT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26152"/>
          </a:xfrm>
        </p:spPr>
        <p:txBody>
          <a:bodyPr>
            <a:normAutofit/>
          </a:bodyPr>
          <a:lstStyle/>
          <a:p>
            <a:r>
              <a:rPr lang="en-US" b="1" dirty="0" smtClean="0"/>
              <a:t>Java AWT</a:t>
            </a:r>
            <a:r>
              <a:rPr lang="en-US" dirty="0" smtClean="0"/>
              <a:t> (Abstract Window Toolkit) is </a:t>
            </a:r>
            <a:r>
              <a:rPr lang="en-US" i="1" dirty="0" smtClean="0"/>
              <a:t>an API to develop Graphical User Interface (GUI) or windows-based applications</a:t>
            </a:r>
            <a:r>
              <a:rPr lang="en-US" dirty="0" smtClean="0"/>
              <a:t> in Java.</a:t>
            </a:r>
          </a:p>
          <a:p>
            <a:r>
              <a:rPr lang="en-US" dirty="0" smtClean="0"/>
              <a:t>Java AWT components are platform-dependent i.e. components are displayed according to the view of operating system. </a:t>
            </a:r>
          </a:p>
          <a:p>
            <a:r>
              <a:rPr lang="en-US" dirty="0" smtClean="0"/>
              <a:t>AWT is heavy weight i.e. its components are using the resources of underlying operating system (OS).</a:t>
            </a:r>
          </a:p>
          <a:p>
            <a:r>
              <a:rPr lang="en-US" dirty="0" smtClean="0"/>
              <a:t>The java.awt </a:t>
            </a:r>
            <a:r>
              <a:rPr lang="en-US" dirty="0" smtClean="0">
                <a:hlinkClick r:id="rId2"/>
              </a:rPr>
              <a:t>package</a:t>
            </a:r>
            <a:r>
              <a:rPr lang="en-US" dirty="0" smtClean="0"/>
              <a:t> provides </a:t>
            </a:r>
            <a:r>
              <a:rPr lang="en-US" dirty="0" smtClean="0">
                <a:hlinkClick r:id="rId3"/>
              </a:rPr>
              <a:t>classes</a:t>
            </a:r>
            <a:r>
              <a:rPr lang="en-US" dirty="0" smtClean="0"/>
              <a:t> for AWT API such as </a:t>
            </a:r>
            <a:r>
              <a:rPr lang="en-US" dirty="0" err="1" smtClean="0">
                <a:hlinkClick r:id="rId4"/>
              </a:rPr>
              <a:t>TextField</a:t>
            </a:r>
            <a:r>
              <a:rPr lang="en-US" dirty="0" smtClean="0"/>
              <a:t>, </a:t>
            </a:r>
            <a:r>
              <a:rPr lang="en-US" dirty="0" smtClean="0">
                <a:hlinkClick r:id="rId5"/>
              </a:rPr>
              <a:t>Label</a:t>
            </a:r>
            <a:r>
              <a:rPr lang="en-US" dirty="0" smtClean="0"/>
              <a:t>, </a:t>
            </a:r>
            <a:r>
              <a:rPr lang="en-US" dirty="0" err="1" smtClean="0">
                <a:hlinkClick r:id="rId6"/>
              </a:rPr>
              <a:t>TextArea</a:t>
            </a:r>
            <a:r>
              <a:rPr lang="en-US" dirty="0" smtClean="0"/>
              <a:t>, </a:t>
            </a:r>
            <a:r>
              <a:rPr lang="en-US" dirty="0" err="1" smtClean="0"/>
              <a:t>RadioButton</a:t>
            </a:r>
            <a:r>
              <a:rPr lang="en-US" dirty="0" smtClean="0"/>
              <a:t>, </a:t>
            </a:r>
            <a:r>
              <a:rPr lang="en-US" dirty="0" err="1" smtClean="0">
                <a:hlinkClick r:id="rId7"/>
              </a:rPr>
              <a:t>CheckBox</a:t>
            </a:r>
            <a:r>
              <a:rPr lang="en-US" dirty="0" smtClean="0"/>
              <a:t>, </a:t>
            </a:r>
            <a:r>
              <a:rPr lang="en-US" dirty="0" smtClean="0">
                <a:hlinkClick r:id="rId8"/>
              </a:rPr>
              <a:t>Choice</a:t>
            </a:r>
            <a:r>
              <a:rPr lang="en-US" dirty="0" smtClean="0"/>
              <a:t>, </a:t>
            </a:r>
            <a:r>
              <a:rPr lang="en-US" dirty="0" smtClean="0">
                <a:hlinkClick r:id="rId9"/>
              </a:rPr>
              <a:t>List</a:t>
            </a:r>
            <a:r>
              <a:rPr lang="en-US" dirty="0" smtClean="0"/>
              <a:t> etc.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Why AWT is platform independent?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0261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Java AWT calls the native platform calls the native platform (operating systems) subroutine for creating API components like </a:t>
            </a:r>
            <a:r>
              <a:rPr lang="en-US" dirty="0" err="1" smtClean="0"/>
              <a:t>TextField</a:t>
            </a:r>
            <a:r>
              <a:rPr lang="en-US" dirty="0" smtClean="0"/>
              <a:t>, </a:t>
            </a:r>
            <a:r>
              <a:rPr lang="en-US" dirty="0" err="1" smtClean="0"/>
              <a:t>CheckBox</a:t>
            </a:r>
            <a:r>
              <a:rPr lang="en-US" dirty="0" smtClean="0"/>
              <a:t>, button, etc.</a:t>
            </a:r>
          </a:p>
          <a:p>
            <a:r>
              <a:rPr lang="en-US" dirty="0" smtClean="0"/>
              <a:t>For example, an AWT GUI with components like </a:t>
            </a:r>
            <a:r>
              <a:rPr lang="en-US" dirty="0" err="1" smtClean="0"/>
              <a:t>TextField</a:t>
            </a:r>
            <a:r>
              <a:rPr lang="en-US" dirty="0" smtClean="0"/>
              <a:t>, label and button will have different look and feel for the different platforms like Windows, MAC OS, and Unix. </a:t>
            </a:r>
          </a:p>
          <a:p>
            <a:r>
              <a:rPr lang="en-US" dirty="0" smtClean="0"/>
              <a:t>The reason for this is the platforms have different view for their native components and AWT directly calls the native subroutine that creates those components.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AWT Hierarchy :</a:t>
            </a:r>
            <a:endParaRPr lang="en-US" dirty="0"/>
          </a:p>
        </p:txBody>
      </p:sp>
      <p:pic>
        <p:nvPicPr>
          <p:cNvPr id="4" name="Content Placeholder 3" descr="Java AWT Tutorial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7174"/>
            <a:ext cx="73914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AWT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/>
              <a:t>import</a:t>
            </a:r>
            <a:r>
              <a:rPr lang="en-US" sz="1800" dirty="0" smtClean="0"/>
              <a:t> java.awt.*;    </a:t>
            </a:r>
          </a:p>
          <a:p>
            <a:pPr>
              <a:buNone/>
            </a:pPr>
            <a:r>
              <a:rPr lang="en-US" sz="1800" dirty="0" smtClean="0"/>
              <a:t>  </a:t>
            </a:r>
            <a:r>
              <a:rPr lang="en-US" sz="1800" b="1" dirty="0" smtClean="0"/>
              <a:t>public</a:t>
            </a:r>
            <a:r>
              <a:rPr lang="en-US" sz="1800" dirty="0" smtClean="0"/>
              <a:t> </a:t>
            </a:r>
            <a:r>
              <a:rPr lang="en-US" sz="1800" b="1" dirty="0" smtClean="0"/>
              <a:t>class</a:t>
            </a:r>
            <a:r>
              <a:rPr lang="en-US" sz="1800" dirty="0" smtClean="0"/>
              <a:t> AWTExample1 </a:t>
            </a:r>
            <a:r>
              <a:rPr lang="en-US" sz="1800" b="1" dirty="0" smtClean="0"/>
              <a:t>extends</a:t>
            </a:r>
            <a:r>
              <a:rPr lang="en-US" sz="1800" dirty="0" smtClean="0"/>
              <a:t> Frame</a:t>
            </a:r>
          </a:p>
          <a:p>
            <a:pPr>
              <a:buNone/>
            </a:pPr>
            <a:r>
              <a:rPr lang="en-US" sz="1800" dirty="0" smtClean="0"/>
              <a:t>{    </a:t>
            </a:r>
          </a:p>
          <a:p>
            <a:pPr>
              <a:buNone/>
            </a:pPr>
            <a:r>
              <a:rPr lang="en-US" sz="1800" dirty="0" smtClean="0"/>
              <a:t>     // initializing using constructor  </a:t>
            </a:r>
          </a:p>
          <a:p>
            <a:pPr>
              <a:buNone/>
            </a:pPr>
            <a:r>
              <a:rPr lang="en-US" sz="1800" dirty="0" smtClean="0"/>
              <a:t>   AWTExample1() </a:t>
            </a:r>
          </a:p>
          <a:p>
            <a:pPr>
              <a:buNone/>
            </a:pPr>
            <a:r>
              <a:rPr lang="en-US" sz="1800" dirty="0" smtClean="0"/>
              <a:t>   {  </a:t>
            </a:r>
          </a:p>
          <a:p>
            <a:pPr>
              <a:buNone/>
            </a:pPr>
            <a:r>
              <a:rPr lang="en-US" sz="1800" dirty="0" smtClean="0"/>
              <a:t>        // creating a button   </a:t>
            </a:r>
          </a:p>
          <a:p>
            <a:pPr>
              <a:buNone/>
            </a:pPr>
            <a:r>
              <a:rPr lang="en-US" sz="1800" dirty="0" smtClean="0"/>
              <a:t>      Button b = </a:t>
            </a:r>
            <a:r>
              <a:rPr lang="en-US" sz="1800" b="1" dirty="0" smtClean="0"/>
              <a:t>new</a:t>
            </a:r>
            <a:r>
              <a:rPr lang="en-US" sz="1800" dirty="0" smtClean="0"/>
              <a:t> Button("Click Me!!");  </a:t>
            </a:r>
          </a:p>
          <a:p>
            <a:pPr>
              <a:buNone/>
            </a:pPr>
            <a:r>
              <a:rPr lang="en-US" sz="1800" dirty="0" smtClean="0"/>
              <a:t>        // setting button position on screen  </a:t>
            </a:r>
          </a:p>
          <a:p>
            <a:pPr>
              <a:buNone/>
            </a:pPr>
            <a:r>
              <a:rPr lang="en-US" sz="1800" dirty="0" smtClean="0"/>
              <a:t>      </a:t>
            </a:r>
            <a:r>
              <a:rPr lang="en-US" sz="1800" dirty="0" err="1" smtClean="0"/>
              <a:t>b.setBounds</a:t>
            </a:r>
            <a:r>
              <a:rPr lang="en-US" sz="1800" dirty="0" smtClean="0"/>
              <a:t>(30,100,80,30);  </a:t>
            </a:r>
          </a:p>
          <a:p>
            <a:pPr>
              <a:buNone/>
            </a:pPr>
            <a:r>
              <a:rPr lang="en-US" sz="1800" dirty="0" smtClean="0"/>
              <a:t>        // adding button into frame    </a:t>
            </a:r>
          </a:p>
          <a:p>
            <a:pPr>
              <a:buNone/>
            </a:pPr>
            <a:r>
              <a:rPr lang="en-US" sz="1800" dirty="0" smtClean="0"/>
              <a:t>      add(b);  </a:t>
            </a:r>
          </a:p>
          <a:p>
            <a:pPr>
              <a:buNone/>
            </a:pPr>
            <a:r>
              <a:rPr lang="en-US" sz="1800" dirty="0" smtClean="0"/>
              <a:t>        // frame size 300 width and 300 height  </a:t>
            </a:r>
          </a:p>
          <a:p>
            <a:pPr>
              <a:buNone/>
            </a:pPr>
            <a:r>
              <a:rPr lang="en-US" sz="1800" dirty="0" smtClean="0"/>
              <a:t>       </a:t>
            </a:r>
            <a:r>
              <a:rPr lang="en-US" sz="1800" dirty="0" err="1" smtClean="0"/>
              <a:t>setSize</a:t>
            </a:r>
            <a:r>
              <a:rPr lang="en-US" sz="1800" dirty="0" smtClean="0"/>
              <a:t>(300,300);  </a:t>
            </a:r>
          </a:p>
          <a:p>
            <a:pPr>
              <a:buNone/>
            </a:pPr>
            <a:r>
              <a:rPr lang="en-US" sz="1800" dirty="0" smtClean="0"/>
              <a:t>  </a:t>
            </a:r>
            <a:endParaRPr lang="en-US" sz="1600" dirty="0" smtClean="0"/>
          </a:p>
          <a:p>
            <a:pPr>
              <a:buNone/>
            </a:pPr>
            <a:r>
              <a:rPr lang="en-US" sz="1400" dirty="0" smtClean="0"/>
              <a:t>      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AWT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 </a:t>
            </a:r>
            <a:r>
              <a:rPr lang="en-US" sz="3700" dirty="0" smtClean="0"/>
              <a:t> </a:t>
            </a:r>
            <a:r>
              <a:rPr lang="en-US" sz="5500" dirty="0" smtClean="0"/>
              <a:t>// setting the title of Frame  </a:t>
            </a:r>
          </a:p>
          <a:p>
            <a:pPr>
              <a:buNone/>
            </a:pPr>
            <a:r>
              <a:rPr lang="en-US" sz="5500" dirty="0" smtClean="0"/>
              <a:t>      </a:t>
            </a:r>
            <a:r>
              <a:rPr lang="en-US" sz="5500" dirty="0" err="1" smtClean="0"/>
              <a:t>setTitle</a:t>
            </a:r>
            <a:r>
              <a:rPr lang="en-US" sz="5500" dirty="0" smtClean="0"/>
              <a:t>("This is our basic AWT example");   </a:t>
            </a:r>
          </a:p>
          <a:p>
            <a:pPr>
              <a:buNone/>
            </a:pPr>
            <a:r>
              <a:rPr lang="en-US" sz="5500" dirty="0" smtClean="0"/>
              <a:t>          </a:t>
            </a:r>
          </a:p>
          <a:p>
            <a:pPr>
              <a:buNone/>
            </a:pPr>
            <a:r>
              <a:rPr lang="en-US" sz="5500" dirty="0" smtClean="0"/>
              <a:t>      // no layout manager   </a:t>
            </a:r>
          </a:p>
          <a:p>
            <a:pPr>
              <a:buNone/>
            </a:pPr>
            <a:r>
              <a:rPr lang="en-US" sz="5500" dirty="0" smtClean="0"/>
              <a:t>      </a:t>
            </a:r>
            <a:r>
              <a:rPr lang="en-US" sz="5500" dirty="0" err="1" smtClean="0"/>
              <a:t>setLayout</a:t>
            </a:r>
            <a:r>
              <a:rPr lang="en-US" sz="5500" dirty="0" smtClean="0"/>
              <a:t>(</a:t>
            </a:r>
            <a:r>
              <a:rPr lang="en-US" sz="5500" b="1" dirty="0" smtClean="0"/>
              <a:t>null</a:t>
            </a:r>
            <a:r>
              <a:rPr lang="en-US" sz="5500" dirty="0" smtClean="0"/>
              <a:t>);   </a:t>
            </a:r>
          </a:p>
          <a:p>
            <a:pPr>
              <a:buNone/>
            </a:pPr>
            <a:r>
              <a:rPr lang="en-US" sz="5500" dirty="0" smtClean="0"/>
              <a:t>  </a:t>
            </a:r>
          </a:p>
          <a:p>
            <a:pPr>
              <a:buNone/>
            </a:pPr>
            <a:r>
              <a:rPr lang="en-US" sz="5500" dirty="0" smtClean="0"/>
              <a:t>      // now frame will be visible, by default it is not visible    </a:t>
            </a:r>
          </a:p>
          <a:p>
            <a:pPr>
              <a:buNone/>
            </a:pPr>
            <a:r>
              <a:rPr lang="en-US" sz="5500" dirty="0" smtClean="0"/>
              <a:t>      </a:t>
            </a:r>
            <a:r>
              <a:rPr lang="en-US" sz="5500" dirty="0" err="1" smtClean="0"/>
              <a:t>setVisible</a:t>
            </a:r>
            <a:r>
              <a:rPr lang="en-US" sz="5500" dirty="0" smtClean="0"/>
              <a:t>(</a:t>
            </a:r>
            <a:r>
              <a:rPr lang="en-US" sz="5500" b="1" dirty="0" smtClean="0"/>
              <a:t>true</a:t>
            </a:r>
            <a:r>
              <a:rPr lang="en-US" sz="5500" dirty="0" smtClean="0"/>
              <a:t>);  </a:t>
            </a:r>
          </a:p>
          <a:p>
            <a:pPr>
              <a:buNone/>
            </a:pPr>
            <a:r>
              <a:rPr lang="en-US" sz="5500" dirty="0" smtClean="0"/>
              <a:t>}     </a:t>
            </a:r>
          </a:p>
          <a:p>
            <a:pPr>
              <a:buNone/>
            </a:pPr>
            <a:r>
              <a:rPr lang="en-US" sz="5500" dirty="0" smtClean="0"/>
              <a:t>// main method  </a:t>
            </a:r>
          </a:p>
          <a:p>
            <a:pPr>
              <a:buNone/>
            </a:pPr>
            <a:r>
              <a:rPr lang="en-US" sz="5500" b="1" dirty="0" smtClean="0"/>
              <a:t>public</a:t>
            </a:r>
            <a:r>
              <a:rPr lang="en-US" sz="5500" dirty="0" smtClean="0"/>
              <a:t> </a:t>
            </a:r>
            <a:r>
              <a:rPr lang="en-US" sz="5500" b="1" dirty="0" smtClean="0"/>
              <a:t>static</a:t>
            </a:r>
            <a:r>
              <a:rPr lang="en-US" sz="5500" dirty="0" smtClean="0"/>
              <a:t> </a:t>
            </a:r>
            <a:r>
              <a:rPr lang="en-US" sz="5500" b="1" dirty="0" smtClean="0"/>
              <a:t>void</a:t>
            </a:r>
            <a:r>
              <a:rPr lang="en-US" sz="5500" dirty="0" smtClean="0"/>
              <a:t> main(String </a:t>
            </a:r>
            <a:r>
              <a:rPr lang="en-US" sz="5500" dirty="0" err="1" smtClean="0"/>
              <a:t>args</a:t>
            </a:r>
            <a:r>
              <a:rPr lang="en-US" sz="5500" dirty="0" smtClean="0"/>
              <a:t>[]) </a:t>
            </a:r>
          </a:p>
          <a:p>
            <a:pPr>
              <a:buNone/>
            </a:pPr>
            <a:r>
              <a:rPr lang="en-US" sz="5500" dirty="0" smtClean="0"/>
              <a:t>{   </a:t>
            </a:r>
          </a:p>
          <a:p>
            <a:pPr>
              <a:buNone/>
            </a:pPr>
            <a:r>
              <a:rPr lang="en-US" sz="5500" dirty="0" smtClean="0"/>
              <a:t>  // creating instance of Frame class   </a:t>
            </a:r>
          </a:p>
          <a:p>
            <a:pPr>
              <a:buNone/>
            </a:pPr>
            <a:r>
              <a:rPr lang="en-US" sz="5500" dirty="0" smtClean="0"/>
              <a:t>AWTExample1 f = </a:t>
            </a:r>
            <a:r>
              <a:rPr lang="en-US" sz="5500" b="1" dirty="0" smtClean="0"/>
              <a:t>new</a:t>
            </a:r>
            <a:r>
              <a:rPr lang="en-US" sz="5500" dirty="0" smtClean="0"/>
              <a:t> AWTExample1();     </a:t>
            </a:r>
          </a:p>
          <a:p>
            <a:pPr>
              <a:buNone/>
            </a:pPr>
            <a:r>
              <a:rPr lang="en-US" sz="5500" dirty="0" smtClean="0"/>
              <a:t>}  </a:t>
            </a:r>
          </a:p>
          <a:p>
            <a:pPr>
              <a:buNone/>
            </a:pPr>
            <a:r>
              <a:rPr lang="en-US" sz="5500" dirty="0" smtClean="0"/>
              <a:t>}    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AWT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Output: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Java AWT Tutori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286000"/>
            <a:ext cx="365759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u Chanti\Desktop\Thank 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33400"/>
            <a:ext cx="7467599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233</TotalTime>
  <Words>827</Words>
  <Application>Microsoft Office PowerPoint</Application>
  <PresentationFormat>On-screen Show (4:3)</PresentationFormat>
  <Paragraphs>116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Civic</vt:lpstr>
      <vt:lpstr>Introduction to GUI Programming</vt:lpstr>
      <vt:lpstr>Introduction :</vt:lpstr>
      <vt:lpstr>Graphical User Interface :</vt:lpstr>
      <vt:lpstr>Basic Terminologies : GUI</vt:lpstr>
      <vt:lpstr>Basic Terminologies : GUI</vt:lpstr>
      <vt:lpstr>Basic Terminologies : GUI</vt:lpstr>
      <vt:lpstr>Basic Terminologies : GUI</vt:lpstr>
      <vt:lpstr>Basic Terminologies : GUI</vt:lpstr>
      <vt:lpstr>Basic Terminologies : GUI</vt:lpstr>
      <vt:lpstr>Basic Terminologies : GUI</vt:lpstr>
      <vt:lpstr>Useful Methods of Component Class :</vt:lpstr>
      <vt:lpstr>GUI based Applications : Examples</vt:lpstr>
      <vt:lpstr>Advantages of GUI over CUI :</vt:lpstr>
      <vt:lpstr>Advantages of GUI over CUI :</vt:lpstr>
      <vt:lpstr>Java AWT :</vt:lpstr>
      <vt:lpstr>Why AWT is platform independent?</vt:lpstr>
      <vt:lpstr>Java AWT Hierarchy :</vt:lpstr>
      <vt:lpstr>AWT : Example</vt:lpstr>
      <vt:lpstr>AWT : Example</vt:lpstr>
      <vt:lpstr>AWT : Example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 Chanti</dc:creator>
  <cp:lastModifiedBy>Anu Chanti</cp:lastModifiedBy>
  <cp:revision>52</cp:revision>
  <dcterms:created xsi:type="dcterms:W3CDTF">2006-08-16T00:00:00Z</dcterms:created>
  <dcterms:modified xsi:type="dcterms:W3CDTF">2021-09-13T07:59:17Z</dcterms:modified>
</cp:coreProperties>
</file>