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0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8/25/2021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8/25/2021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8/25/2021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8/25/2021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8/25/2021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533400"/>
            <a:ext cx="7772400" cy="1600200"/>
          </a:xfrm>
        </p:spPr>
        <p:txBody>
          <a:bodyPr>
            <a:normAutofit/>
          </a:bodyPr>
          <a:lstStyle/>
          <a:p>
            <a:pPr algn="ctr"/>
            <a:r>
              <a:rPr lang="en-US" sz="4800" b="1" dirty="0" smtClean="0">
                <a:latin typeface="Times New Roman" pitchFamily="18" charset="0"/>
                <a:cs typeface="Times New Roman" pitchFamily="18" charset="0"/>
              </a:rPr>
              <a:t>Inter-thread communication in </a:t>
            </a:r>
            <a:r>
              <a:rPr lang="en-US" sz="4800" b="1" dirty="0" smtClean="0">
                <a:latin typeface="Times New Roman" pitchFamily="18" charset="0"/>
                <a:cs typeface="Times New Roman" pitchFamily="18" charset="0"/>
              </a:rPr>
              <a:t>Java</a:t>
            </a:r>
            <a:endParaRPr lang="en-US" sz="4800" b="1"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819400"/>
            <a:ext cx="8389034" cy="1752600"/>
          </a:xfrm>
        </p:spPr>
        <p:txBody>
          <a:bodyPr>
            <a:normAutofit/>
          </a:bodyPr>
          <a:lstStyle/>
          <a:p>
            <a:pPr algn="ctr"/>
            <a:r>
              <a:rPr lang="en-US" dirty="0" smtClean="0">
                <a:latin typeface="Times New Roman" pitchFamily="18" charset="0"/>
                <a:cs typeface="Times New Roman" pitchFamily="18" charset="0"/>
              </a:rPr>
              <a:t>By</a:t>
            </a:r>
          </a:p>
          <a:p>
            <a:pPr algn="ctr"/>
            <a:r>
              <a:rPr lang="en-US" dirty="0" smtClean="0">
                <a:latin typeface="Times New Roman" pitchFamily="18" charset="0"/>
                <a:cs typeface="Times New Roman" pitchFamily="18" charset="0"/>
              </a:rPr>
              <a:t>M. BABY ANUSHA,</a:t>
            </a:r>
          </a:p>
          <a:p>
            <a:pPr algn="ctr"/>
            <a:r>
              <a:rPr lang="en-US" dirty="0" smtClean="0">
                <a:latin typeface="Times New Roman" pitchFamily="18" charset="0"/>
                <a:cs typeface="Times New Roman" pitchFamily="18" charset="0"/>
              </a:rPr>
              <a:t>ASST.PROF IN CSE DEPT.,</a:t>
            </a:r>
          </a:p>
          <a:p>
            <a:pPr algn="ctr"/>
            <a:r>
              <a:rPr lang="en-US" dirty="0" smtClean="0">
                <a:latin typeface="Times New Roman" pitchFamily="18" charset="0"/>
                <a:cs typeface="Times New Roman" pitchFamily="18" charset="0"/>
              </a:rPr>
              <a:t>RGUKT,NUZVID</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063752"/>
          </a:xfrm>
        </p:spPr>
        <p:txBody>
          <a:bodyPr>
            <a:normAutofit/>
          </a:bodyPr>
          <a:lstStyle/>
          <a:p>
            <a:pPr algn="l"/>
            <a:r>
              <a:rPr lang="en-US" dirty="0" smtClean="0">
                <a:latin typeface="Times New Roman" pitchFamily="18" charset="0"/>
                <a:cs typeface="Times New Roman" pitchFamily="18" charset="0"/>
              </a:rPr>
              <a:t>Introduction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304800" y="1524000"/>
            <a:ext cx="8382000" cy="5029199"/>
          </a:xfrm>
        </p:spPr>
        <p:txBody>
          <a:bodyPr>
            <a:normAutofit fontScale="92500" lnSpcReduction="10000"/>
          </a:bodyPr>
          <a:lstStyle/>
          <a:p>
            <a:r>
              <a:rPr lang="en-US" sz="3000" b="1" dirty="0" smtClean="0">
                <a:latin typeface="Times New Roman" pitchFamily="18" charset="0"/>
                <a:cs typeface="Times New Roman" pitchFamily="18" charset="0"/>
              </a:rPr>
              <a:t>Inter-thread communication</a:t>
            </a:r>
            <a:r>
              <a:rPr lang="en-US" sz="3000" dirty="0" smtClean="0">
                <a:latin typeface="Times New Roman" pitchFamily="18" charset="0"/>
                <a:cs typeface="Times New Roman" pitchFamily="18" charset="0"/>
              </a:rPr>
              <a:t> or </a:t>
            </a:r>
            <a:r>
              <a:rPr lang="en-US" sz="3000" b="1" dirty="0" smtClean="0">
                <a:latin typeface="Times New Roman" pitchFamily="18" charset="0"/>
                <a:cs typeface="Times New Roman" pitchFamily="18" charset="0"/>
              </a:rPr>
              <a:t>Co-operation</a:t>
            </a:r>
            <a:r>
              <a:rPr lang="en-US" sz="3000" dirty="0" smtClean="0">
                <a:latin typeface="Times New Roman" pitchFamily="18" charset="0"/>
                <a:cs typeface="Times New Roman" pitchFamily="18" charset="0"/>
              </a:rPr>
              <a:t> is all about allowing synchronized threads to communicate with each other.</a:t>
            </a:r>
          </a:p>
          <a:p>
            <a:r>
              <a:rPr lang="en-US" sz="3000" dirty="0" smtClean="0">
                <a:latin typeface="Times New Roman" pitchFamily="18" charset="0"/>
                <a:cs typeface="Times New Roman" pitchFamily="18" charset="0"/>
              </a:rPr>
              <a:t>Cooperation (Inter-thread communication) is a mechanism in which a thread is paused running in its critical section and another thread is allowed to enter (or lock) in the same critical section to be executed</a:t>
            </a:r>
            <a:r>
              <a:rPr lang="en-US" sz="3000" dirty="0" smtClean="0">
                <a:latin typeface="Times New Roman" pitchFamily="18" charset="0"/>
                <a:cs typeface="Times New Roman" pitchFamily="18" charset="0"/>
              </a:rPr>
              <a:t>.</a:t>
            </a:r>
          </a:p>
          <a:p>
            <a:r>
              <a:rPr lang="en-US" sz="3000" dirty="0" smtClean="0">
                <a:latin typeface="Times New Roman" pitchFamily="18" charset="0"/>
                <a:cs typeface="Times New Roman" pitchFamily="18" charset="0"/>
              </a:rPr>
              <a:t>It </a:t>
            </a:r>
            <a:r>
              <a:rPr lang="en-US" sz="3000" dirty="0" smtClean="0">
                <a:latin typeface="Times New Roman" pitchFamily="18" charset="0"/>
                <a:cs typeface="Times New Roman" pitchFamily="18" charset="0"/>
              </a:rPr>
              <a:t>is implemented by following methods of </a:t>
            </a:r>
            <a:r>
              <a:rPr lang="en-US" sz="3000" b="1" dirty="0" smtClean="0">
                <a:latin typeface="Times New Roman" pitchFamily="18" charset="0"/>
                <a:cs typeface="Times New Roman" pitchFamily="18" charset="0"/>
              </a:rPr>
              <a:t>Object class</a:t>
            </a:r>
            <a:r>
              <a:rPr lang="en-US" sz="3000" dirty="0" smtClean="0">
                <a:latin typeface="Times New Roman" pitchFamily="18" charset="0"/>
                <a:cs typeface="Times New Roman" pitchFamily="18" charset="0"/>
              </a:rPr>
              <a:t>:</a:t>
            </a:r>
          </a:p>
          <a:p>
            <a:r>
              <a:rPr lang="en-US" sz="3000" dirty="0" smtClean="0">
                <a:latin typeface="Times New Roman" pitchFamily="18" charset="0"/>
                <a:cs typeface="Times New Roman" pitchFamily="18" charset="0"/>
              </a:rPr>
              <a:t>wait()</a:t>
            </a:r>
          </a:p>
          <a:p>
            <a:r>
              <a:rPr lang="en-US" sz="3000" dirty="0" smtClean="0">
                <a:latin typeface="Times New Roman" pitchFamily="18" charset="0"/>
                <a:cs typeface="Times New Roman" pitchFamily="18" charset="0"/>
              </a:rPr>
              <a:t>notify()</a:t>
            </a:r>
          </a:p>
          <a:p>
            <a:r>
              <a:rPr lang="en-US" sz="3000" dirty="0" err="1" smtClean="0">
                <a:latin typeface="Times New Roman" pitchFamily="18" charset="0"/>
                <a:cs typeface="Times New Roman" pitchFamily="18" charset="0"/>
              </a:rPr>
              <a:t>notifyAll</a:t>
            </a:r>
            <a:r>
              <a:rPr lang="en-US" sz="3000" dirty="0" smtClean="0">
                <a:latin typeface="Times New Roman" pitchFamily="18" charset="0"/>
                <a:cs typeface="Times New Roman" pitchFamily="18" charset="0"/>
              </a:rPr>
              <a:t>()</a:t>
            </a:r>
            <a:endParaRPr lang="en-US" sz="3300" dirty="0" smtClean="0">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Inter-thread communication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33400" y="1524000"/>
            <a:ext cx="8153400" cy="4831560"/>
          </a:xfrm>
        </p:spPr>
        <p:txBody>
          <a:bodyPr>
            <a:normAutofit lnSpcReduction="10000"/>
          </a:bodyPr>
          <a:lstStyle/>
          <a:p>
            <a:pPr>
              <a:buNone/>
            </a:pPr>
            <a:r>
              <a:rPr lang="en-US" dirty="0" smtClean="0">
                <a:latin typeface="Times New Roman" pitchFamily="18" charset="0"/>
                <a:cs typeface="Times New Roman" pitchFamily="18" charset="0"/>
              </a:rPr>
              <a:t>1) wait() method</a:t>
            </a:r>
          </a:p>
          <a:p>
            <a:r>
              <a:rPr lang="en-US" dirty="0" smtClean="0">
                <a:latin typeface="Times New Roman" pitchFamily="18" charset="0"/>
                <a:cs typeface="Times New Roman" pitchFamily="18" charset="0"/>
              </a:rPr>
              <a:t>Causes current thread to release the lock and wait until either another thread invokes the notify() method or the </a:t>
            </a:r>
            <a:r>
              <a:rPr lang="en-US" dirty="0" err="1" smtClean="0">
                <a:latin typeface="Times New Roman" pitchFamily="18" charset="0"/>
                <a:cs typeface="Times New Roman" pitchFamily="18" charset="0"/>
              </a:rPr>
              <a:t>notifyAll</a:t>
            </a:r>
            <a:r>
              <a:rPr lang="en-US" dirty="0" smtClean="0">
                <a:latin typeface="Times New Roman" pitchFamily="18" charset="0"/>
                <a:cs typeface="Times New Roman" pitchFamily="18" charset="0"/>
              </a:rPr>
              <a:t>() method for this object, or a specified amount of time has elapsed.</a:t>
            </a:r>
          </a:p>
          <a:p>
            <a:r>
              <a:rPr lang="en-US" dirty="0" smtClean="0">
                <a:latin typeface="Times New Roman" pitchFamily="18" charset="0"/>
                <a:cs typeface="Times New Roman" pitchFamily="18" charset="0"/>
              </a:rPr>
              <a:t>The current thread must own this object's monitor, so it must be called from the synchronized method only otherwise it will throw exception.</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Inter-thread communication</a:t>
            </a:r>
            <a:endParaRPr lang="en-US" dirty="0"/>
          </a:p>
        </p:txBody>
      </p:sp>
      <p:sp>
        <p:nvSpPr>
          <p:cNvPr id="3" name="Content Placeholder 2"/>
          <p:cNvSpPr>
            <a:spLocks noGrp="1"/>
          </p:cNvSpPr>
          <p:nvPr>
            <p:ph idx="1"/>
          </p:nvPr>
        </p:nvSpPr>
        <p:spPr>
          <a:xfrm>
            <a:off x="381000" y="1783560"/>
            <a:ext cx="8458200" cy="4572000"/>
          </a:xfrm>
        </p:spPr>
        <p:txBody>
          <a:bodyPr/>
          <a:lstStyle/>
          <a:p>
            <a:pPr>
              <a:buNone/>
            </a:pPr>
            <a:r>
              <a:rPr lang="en-US" sz="2800" dirty="0" smtClean="0">
                <a:latin typeface="Times New Roman" pitchFamily="18" charset="0"/>
                <a:cs typeface="Times New Roman" pitchFamily="18" charset="0"/>
              </a:rPr>
              <a:t>Syntax:</a:t>
            </a:r>
          </a:p>
          <a:p>
            <a:pPr>
              <a:buNone/>
            </a:pP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public </a:t>
            </a:r>
            <a:r>
              <a:rPr lang="en-US" sz="2800" dirty="0" smtClean="0">
                <a:latin typeface="Times New Roman" pitchFamily="18" charset="0"/>
                <a:cs typeface="Times New Roman" pitchFamily="18" charset="0"/>
              </a:rPr>
              <a:t>final void wait()throws </a:t>
            </a:r>
            <a:r>
              <a:rPr lang="en-US" sz="2800" dirty="0" err="1" smtClean="0">
                <a:latin typeface="Times New Roman" pitchFamily="18" charset="0"/>
                <a:cs typeface="Times New Roman" pitchFamily="18" charset="0"/>
              </a:rPr>
              <a:t>InterruptedException</a:t>
            </a:r>
            <a:endParaRPr lang="en-US" sz="2800"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waits </a:t>
            </a:r>
            <a:r>
              <a:rPr lang="en-US" dirty="0" smtClean="0">
                <a:latin typeface="Times New Roman" pitchFamily="18" charset="0"/>
                <a:cs typeface="Times New Roman" pitchFamily="18" charset="0"/>
              </a:rPr>
              <a:t>until object is notified</a:t>
            </a:r>
            <a:r>
              <a:rPr lang="en-US" dirty="0" smtClean="0">
                <a:latin typeface="Times New Roman" pitchFamily="18" charset="0"/>
                <a:cs typeface="Times New Roman" pitchFamily="18" charset="0"/>
              </a:rPr>
              <a:t>.</a:t>
            </a:r>
          </a:p>
          <a:p>
            <a:pPr>
              <a:buNone/>
            </a:pPr>
            <a:endParaRPr lang="en-US" dirty="0" smtClean="0">
              <a:latin typeface="Times New Roman" pitchFamily="18" charset="0"/>
              <a:cs typeface="Times New Roman" pitchFamily="18" charset="0"/>
            </a:endParaRPr>
          </a:p>
          <a:p>
            <a:pPr>
              <a:buNone/>
            </a:pPr>
            <a:r>
              <a:rPr lang="en-US" sz="2400" dirty="0" smtClean="0">
                <a:latin typeface="Times New Roman" pitchFamily="18" charset="0"/>
                <a:cs typeface="Times New Roman" pitchFamily="18" charset="0"/>
              </a:rPr>
              <a:t>public </a:t>
            </a:r>
            <a:r>
              <a:rPr lang="en-US" sz="2400" dirty="0" smtClean="0">
                <a:latin typeface="Times New Roman" pitchFamily="18" charset="0"/>
                <a:cs typeface="Times New Roman" pitchFamily="18" charset="0"/>
              </a:rPr>
              <a:t>final void wait(long timeout)throws </a:t>
            </a:r>
            <a:r>
              <a:rPr lang="en-US" sz="2400" dirty="0" err="1" smtClean="0">
                <a:latin typeface="Times New Roman" pitchFamily="18" charset="0"/>
                <a:cs typeface="Times New Roman" pitchFamily="18" charset="0"/>
              </a:rPr>
              <a:t>InterruptedException</a:t>
            </a:r>
            <a:endParaRPr lang="en-US" sz="2400"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waits </a:t>
            </a:r>
            <a:r>
              <a:rPr lang="en-US" dirty="0" smtClean="0">
                <a:latin typeface="Times New Roman" pitchFamily="18" charset="0"/>
                <a:cs typeface="Times New Roman" pitchFamily="18" charset="0"/>
              </a:rPr>
              <a:t>for the specified amount of time.</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Inter-thread communication</a:t>
            </a:r>
            <a:endParaRPr lang="en-US" dirty="0"/>
          </a:p>
        </p:txBody>
      </p:sp>
      <p:sp>
        <p:nvSpPr>
          <p:cNvPr id="3" name="Content Placeholder 2"/>
          <p:cNvSpPr>
            <a:spLocks noGrp="1"/>
          </p:cNvSpPr>
          <p:nvPr>
            <p:ph idx="1"/>
          </p:nvPr>
        </p:nvSpPr>
        <p:spPr>
          <a:xfrm>
            <a:off x="381000" y="1600200"/>
            <a:ext cx="8305800" cy="5029200"/>
          </a:xfrm>
        </p:spPr>
        <p:txBody>
          <a:bodyPr>
            <a:normAutofit fontScale="92500" lnSpcReduction="20000"/>
          </a:bodyPr>
          <a:lstStyle/>
          <a:p>
            <a:pPr>
              <a:buNone/>
            </a:pPr>
            <a:r>
              <a:rPr lang="en-US" dirty="0" smtClean="0">
                <a:latin typeface="Times New Roman" pitchFamily="18" charset="0"/>
                <a:cs typeface="Times New Roman" pitchFamily="18" charset="0"/>
              </a:rPr>
              <a:t>2</a:t>
            </a:r>
            <a:r>
              <a:rPr lang="en-US" sz="3000" dirty="0" smtClean="0">
                <a:latin typeface="Times New Roman" pitchFamily="18" charset="0"/>
                <a:cs typeface="Times New Roman" pitchFamily="18" charset="0"/>
              </a:rPr>
              <a:t>) </a:t>
            </a:r>
            <a:r>
              <a:rPr lang="en-US" sz="3000" dirty="0" smtClean="0">
                <a:latin typeface="Times New Roman" pitchFamily="18" charset="0"/>
                <a:cs typeface="Times New Roman" pitchFamily="18" charset="0"/>
              </a:rPr>
              <a:t>notify() method</a:t>
            </a:r>
          </a:p>
          <a:p>
            <a:r>
              <a:rPr lang="en-US" sz="3000" dirty="0" smtClean="0">
                <a:latin typeface="Times New Roman" pitchFamily="18" charset="0"/>
                <a:cs typeface="Times New Roman" pitchFamily="18" charset="0"/>
              </a:rPr>
              <a:t>Wakes up a single thread that is waiting on this object's monitor. If any threads are waiting on this object, one of them is chosen to be awakened. The choice is arbitrary and occurs at the discretion of the implementation. </a:t>
            </a: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Syntax</a:t>
            </a:r>
            <a:r>
              <a:rPr lang="en-US" sz="3000" dirty="0" smtClean="0">
                <a:latin typeface="Times New Roman" pitchFamily="18" charset="0"/>
                <a:cs typeface="Times New Roman" pitchFamily="18" charset="0"/>
              </a:rPr>
              <a:t>:</a:t>
            </a:r>
          </a:p>
          <a:p>
            <a:pPr>
              <a:buNone/>
            </a:pPr>
            <a:r>
              <a:rPr lang="en-US" sz="3000" dirty="0" smtClean="0">
                <a:latin typeface="Times New Roman" pitchFamily="18" charset="0"/>
                <a:cs typeface="Times New Roman" pitchFamily="18" charset="0"/>
              </a:rPr>
              <a:t>public final void notify()</a:t>
            </a:r>
          </a:p>
          <a:p>
            <a:pPr>
              <a:buNone/>
            </a:pPr>
            <a:endParaRPr lang="en-US" sz="3000" dirty="0" smtClean="0">
              <a:latin typeface="Times New Roman" pitchFamily="18" charset="0"/>
              <a:cs typeface="Times New Roman" pitchFamily="18" charset="0"/>
            </a:endParaRPr>
          </a:p>
          <a:p>
            <a:pPr>
              <a:buNone/>
            </a:pPr>
            <a:r>
              <a:rPr lang="en-US" sz="3000" dirty="0" smtClean="0">
                <a:latin typeface="Times New Roman" pitchFamily="18" charset="0"/>
                <a:cs typeface="Times New Roman" pitchFamily="18" charset="0"/>
              </a:rPr>
              <a:t>3</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notifyAll</a:t>
            </a:r>
            <a:r>
              <a:rPr lang="en-US" sz="3000" dirty="0" smtClean="0">
                <a:latin typeface="Times New Roman" pitchFamily="18" charset="0"/>
                <a:cs typeface="Times New Roman" pitchFamily="18" charset="0"/>
              </a:rPr>
              <a:t>() method</a:t>
            </a:r>
          </a:p>
          <a:p>
            <a:r>
              <a:rPr lang="en-US" sz="3000" dirty="0" smtClean="0">
                <a:latin typeface="Times New Roman" pitchFamily="18" charset="0"/>
                <a:cs typeface="Times New Roman" pitchFamily="18" charset="0"/>
              </a:rPr>
              <a:t>Wakes up all threads that are waiting on this object's </a:t>
            </a:r>
            <a:r>
              <a:rPr lang="en-US" sz="3000" dirty="0" smtClean="0">
                <a:latin typeface="Times New Roman" pitchFamily="18" charset="0"/>
                <a:cs typeface="Times New Roman" pitchFamily="18" charset="0"/>
              </a:rPr>
              <a:t>monitor.</a:t>
            </a:r>
          </a:p>
          <a:p>
            <a:pPr>
              <a:buNone/>
            </a:pPr>
            <a:r>
              <a:rPr lang="en-US" sz="3000" dirty="0" smtClean="0">
                <a:latin typeface="Times New Roman" pitchFamily="18" charset="0"/>
                <a:cs typeface="Times New Roman" pitchFamily="18" charset="0"/>
              </a:rPr>
              <a:t>Syntax</a:t>
            </a:r>
            <a:r>
              <a:rPr lang="en-US" sz="3000" dirty="0" smtClean="0">
                <a:latin typeface="Times New Roman" pitchFamily="18" charset="0"/>
                <a:cs typeface="Times New Roman" pitchFamily="18" charset="0"/>
              </a:rPr>
              <a:t>:</a:t>
            </a:r>
          </a:p>
          <a:p>
            <a:pPr>
              <a:buNone/>
            </a:pPr>
            <a:r>
              <a:rPr lang="en-US" sz="3000" dirty="0" smtClean="0">
                <a:latin typeface="Times New Roman" pitchFamily="18" charset="0"/>
                <a:cs typeface="Times New Roman" pitchFamily="18" charset="0"/>
              </a:rPr>
              <a:t>public final void </a:t>
            </a:r>
            <a:r>
              <a:rPr lang="en-US" sz="3000" dirty="0" err="1" smtClean="0">
                <a:latin typeface="Times New Roman" pitchFamily="18" charset="0"/>
                <a:cs typeface="Times New Roman" pitchFamily="18" charset="0"/>
              </a:rPr>
              <a:t>notifyAll</a:t>
            </a:r>
            <a:r>
              <a:rPr lang="en-US" sz="3000" dirty="0" smtClean="0">
                <a:latin typeface="Times New Roman" pitchFamily="18" charset="0"/>
                <a:cs typeface="Times New Roman" pitchFamily="18" charset="0"/>
              </a:rPr>
              <a:t>()</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Understanding </a:t>
            </a:r>
            <a:r>
              <a:rPr lang="en-US" dirty="0" smtClean="0">
                <a:latin typeface="Times New Roman" pitchFamily="18" charset="0"/>
                <a:cs typeface="Times New Roman" pitchFamily="18" charset="0"/>
              </a:rPr>
              <a:t>the process of inter-thread </a:t>
            </a:r>
            <a:r>
              <a:rPr lang="en-US" dirty="0" smtClean="0">
                <a:latin typeface="Times New Roman" pitchFamily="18" charset="0"/>
                <a:cs typeface="Times New Roman" pitchFamily="18" charset="0"/>
              </a:rPr>
              <a:t>communication</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pic>
        <p:nvPicPr>
          <p:cNvPr id="4" name="Content Placeholder 3" descr="inter thread communication in java"/>
          <p:cNvPicPr>
            <a:picLocks noGrp="1"/>
          </p:cNvPicPr>
          <p:nvPr>
            <p:ph idx="1"/>
          </p:nvPr>
        </p:nvPicPr>
        <p:blipFill>
          <a:blip r:embed="rId2" cstate="print"/>
          <a:srcRect/>
          <a:stretch>
            <a:fillRect/>
          </a:stretch>
        </p:blipFill>
        <p:spPr bwMode="auto">
          <a:xfrm>
            <a:off x="762000" y="2057400"/>
            <a:ext cx="7696200" cy="3505200"/>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Understanding the process of inter-thread communication</a:t>
            </a:r>
            <a:endParaRPr lang="en-US" dirty="0"/>
          </a:p>
        </p:txBody>
      </p:sp>
      <p:sp>
        <p:nvSpPr>
          <p:cNvPr id="3" name="Content Placeholder 2"/>
          <p:cNvSpPr>
            <a:spLocks noGrp="1"/>
          </p:cNvSpPr>
          <p:nvPr>
            <p:ph idx="1"/>
          </p:nvPr>
        </p:nvSpPr>
        <p:spPr/>
        <p:txBody>
          <a:bodyPr>
            <a:normAutofit/>
          </a:bodyPr>
          <a:lstStyle/>
          <a:p>
            <a:pPr>
              <a:buNone/>
            </a:pPr>
            <a:r>
              <a:rPr lang="en-US" dirty="0" smtClean="0">
                <a:latin typeface="Times New Roman" pitchFamily="18" charset="0"/>
                <a:cs typeface="Times New Roman" pitchFamily="18" charset="0"/>
              </a:rPr>
              <a:t>The point to point explanation of the </a:t>
            </a:r>
            <a:r>
              <a:rPr lang="en-US" dirty="0" smtClean="0">
                <a:latin typeface="Times New Roman" pitchFamily="18" charset="0"/>
                <a:cs typeface="Times New Roman" pitchFamily="18" charset="0"/>
              </a:rPr>
              <a:t>above diagram </a:t>
            </a:r>
            <a:r>
              <a:rPr lang="en-US" dirty="0" smtClean="0">
                <a:latin typeface="Times New Roman" pitchFamily="18" charset="0"/>
                <a:cs typeface="Times New Roman" pitchFamily="18" charset="0"/>
              </a:rPr>
              <a:t>is as follows:</a:t>
            </a:r>
          </a:p>
          <a:p>
            <a:r>
              <a:rPr lang="en-US" dirty="0" smtClean="0">
                <a:latin typeface="Times New Roman" pitchFamily="18" charset="0"/>
                <a:cs typeface="Times New Roman" pitchFamily="18" charset="0"/>
              </a:rPr>
              <a:t>Threads enter to acquire lock.</a:t>
            </a:r>
          </a:p>
          <a:p>
            <a:r>
              <a:rPr lang="en-US" dirty="0" smtClean="0">
                <a:latin typeface="Times New Roman" pitchFamily="18" charset="0"/>
                <a:cs typeface="Times New Roman" pitchFamily="18" charset="0"/>
              </a:rPr>
              <a:t>Lock is acquired by on thread.</a:t>
            </a:r>
          </a:p>
          <a:p>
            <a:r>
              <a:rPr lang="en-US" dirty="0" smtClean="0">
                <a:latin typeface="Times New Roman" pitchFamily="18" charset="0"/>
                <a:cs typeface="Times New Roman" pitchFamily="18" charset="0"/>
              </a:rPr>
              <a:t>Now thread goes to waiting state if you call wait() method on the object. </a:t>
            </a: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Otherwise </a:t>
            </a:r>
            <a:r>
              <a:rPr lang="en-US" dirty="0" smtClean="0">
                <a:latin typeface="Times New Roman" pitchFamily="18" charset="0"/>
                <a:cs typeface="Times New Roman" pitchFamily="18" charset="0"/>
              </a:rPr>
              <a:t>it releases the lock and exits.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itchFamily="18" charset="0"/>
                <a:cs typeface="Times New Roman" pitchFamily="18" charset="0"/>
              </a:rPr>
              <a:t>Understanding the process of inter-thread communication</a:t>
            </a:r>
            <a:endParaRPr lang="en-US" dirty="0"/>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If you call notify() or </a:t>
            </a:r>
            <a:r>
              <a:rPr lang="en-US" dirty="0" err="1" smtClean="0">
                <a:latin typeface="Times New Roman" pitchFamily="18" charset="0"/>
                <a:cs typeface="Times New Roman" pitchFamily="18" charset="0"/>
              </a:rPr>
              <a:t>notifyAll</a:t>
            </a:r>
            <a:r>
              <a:rPr lang="en-US" dirty="0" smtClean="0">
                <a:latin typeface="Times New Roman" pitchFamily="18" charset="0"/>
                <a:cs typeface="Times New Roman" pitchFamily="18" charset="0"/>
              </a:rPr>
              <a:t>() method, thread moves to the notified state (</a:t>
            </a:r>
            <a:r>
              <a:rPr lang="en-US" dirty="0" err="1" smtClean="0">
                <a:latin typeface="Times New Roman" pitchFamily="18" charset="0"/>
                <a:cs typeface="Times New Roman" pitchFamily="18" charset="0"/>
              </a:rPr>
              <a:t>runnable</a:t>
            </a:r>
            <a:r>
              <a:rPr lang="en-US" dirty="0" smtClean="0">
                <a:latin typeface="Times New Roman" pitchFamily="18" charset="0"/>
                <a:cs typeface="Times New Roman" pitchFamily="18" charset="0"/>
              </a:rPr>
              <a:t> state).</a:t>
            </a:r>
          </a:p>
          <a:p>
            <a:r>
              <a:rPr lang="en-US" dirty="0" smtClean="0">
                <a:latin typeface="Times New Roman" pitchFamily="18" charset="0"/>
                <a:cs typeface="Times New Roman" pitchFamily="18" charset="0"/>
              </a:rPr>
              <a:t>Now thread is available to acquire lock.</a:t>
            </a:r>
          </a:p>
          <a:p>
            <a:r>
              <a:rPr lang="en-US" dirty="0" smtClean="0">
                <a:latin typeface="Times New Roman" pitchFamily="18" charset="0"/>
                <a:cs typeface="Times New Roman" pitchFamily="18" charset="0"/>
              </a:rPr>
              <a:t>After completion of the task, thread releases the lock and exits the monitor state of the object.</a:t>
            </a:r>
          </a:p>
          <a:p>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
            </a:r>
            <a:br>
              <a:rPr lang="en-US" b="0" dirty="0" smtClean="0"/>
            </a:br>
            <a:r>
              <a:rPr lang="en-US" b="0" dirty="0" smtClean="0"/>
              <a:t>Example </a:t>
            </a:r>
            <a:r>
              <a:rPr lang="en-US" b="0" dirty="0" smtClean="0"/>
              <a:t>of inter thread communication in java</a:t>
            </a:r>
            <a:br>
              <a:rPr lang="en-US" b="0" dirty="0" smtClean="0"/>
            </a:br>
            <a:endParaRPr lang="en-US" dirty="0"/>
          </a:p>
        </p:txBody>
      </p:sp>
      <p:sp>
        <p:nvSpPr>
          <p:cNvPr id="3" name="Content Placeholder 2"/>
          <p:cNvSpPr>
            <a:spLocks noGrp="1"/>
          </p:cNvSpPr>
          <p:nvPr>
            <p:ph idx="1"/>
          </p:nvPr>
        </p:nvSpPr>
        <p:spPr>
          <a:xfrm>
            <a:off x="457200" y="1676401"/>
            <a:ext cx="8229600" cy="5029200"/>
          </a:xfrm>
        </p:spPr>
        <p:txBody>
          <a:bodyPr>
            <a:noAutofit/>
          </a:bodyPr>
          <a:lstStyle/>
          <a:p>
            <a:pPr>
              <a:buNone/>
            </a:pPr>
            <a:r>
              <a:rPr lang="en-US" sz="2000" b="1" dirty="0" smtClean="0">
                <a:latin typeface="Times New Roman" pitchFamily="18" charset="0"/>
                <a:cs typeface="Times New Roman" pitchFamily="18" charset="0"/>
              </a:rPr>
              <a:t>class</a:t>
            </a: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Customer</a:t>
            </a:r>
          </a:p>
          <a:p>
            <a:pPr>
              <a:buNone/>
            </a:pPr>
            <a:r>
              <a:rPr lang="en-US"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p>
          <a:p>
            <a:pPr lvl="1">
              <a:buNone/>
            </a:pPr>
            <a:r>
              <a:rPr lang="en-US" sz="2000" b="1" dirty="0" err="1" smtClean="0">
                <a:latin typeface="Times New Roman" pitchFamily="18" charset="0"/>
                <a:cs typeface="Times New Roman" pitchFamily="18" charset="0"/>
              </a:rPr>
              <a:t>int</a:t>
            </a:r>
            <a:r>
              <a:rPr lang="en-US" sz="2000" dirty="0" smtClean="0">
                <a:latin typeface="Times New Roman" pitchFamily="18" charset="0"/>
                <a:cs typeface="Times New Roman" pitchFamily="18" charset="0"/>
              </a:rPr>
              <a:t> amount=10000;  </a:t>
            </a:r>
          </a:p>
          <a:p>
            <a:pPr>
              <a:buNone/>
            </a:pP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synchronized</a:t>
            </a: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void</a:t>
            </a:r>
            <a:r>
              <a:rPr lang="en-US" sz="2000" dirty="0" smtClean="0">
                <a:latin typeface="Times New Roman" pitchFamily="18" charset="0"/>
                <a:cs typeface="Times New Roman" pitchFamily="18" charset="0"/>
              </a:rPr>
              <a:t> withdraw(</a:t>
            </a:r>
            <a:r>
              <a:rPr lang="en-US" sz="2000" b="1" dirty="0" err="1" smtClean="0">
                <a:latin typeface="Times New Roman" pitchFamily="18" charset="0"/>
                <a:cs typeface="Times New Roman" pitchFamily="18" charset="0"/>
              </a:rPr>
              <a:t>int</a:t>
            </a:r>
            <a:r>
              <a:rPr lang="en-US" sz="2000" dirty="0" smtClean="0">
                <a:latin typeface="Times New Roman" pitchFamily="18" charset="0"/>
                <a:cs typeface="Times New Roman" pitchFamily="18" charset="0"/>
              </a:rPr>
              <a:t> amount</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p>
          <a:p>
            <a:pPr>
              <a:buNone/>
            </a:pP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System.out.println</a:t>
            </a:r>
            <a:r>
              <a:rPr lang="en-US" sz="2000" dirty="0" smtClean="0">
                <a:latin typeface="Times New Roman" pitchFamily="18" charset="0"/>
                <a:cs typeface="Times New Roman" pitchFamily="18" charset="0"/>
              </a:rPr>
              <a:t>("going to withdraw...");  </a:t>
            </a:r>
          </a:p>
          <a:p>
            <a:pPr>
              <a:buNone/>
            </a:pP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if</a:t>
            </a:r>
            <a:r>
              <a:rPr lang="en-US" sz="2000" dirty="0" smtClean="0">
                <a:latin typeface="Times New Roman" pitchFamily="18" charset="0"/>
                <a:cs typeface="Times New Roman" pitchFamily="18" charset="0"/>
              </a:rPr>
              <a:t>(</a:t>
            </a:r>
            <a:r>
              <a:rPr lang="en-US" sz="2000" b="1" dirty="0" err="1" smtClean="0">
                <a:latin typeface="Times New Roman" pitchFamily="18" charset="0"/>
                <a:cs typeface="Times New Roman" pitchFamily="18" charset="0"/>
              </a:rPr>
              <a:t>this</a:t>
            </a:r>
            <a:r>
              <a:rPr lang="en-US" sz="2000" dirty="0" err="1" smtClean="0">
                <a:latin typeface="Times New Roman" pitchFamily="18" charset="0"/>
                <a:cs typeface="Times New Roman" pitchFamily="18" charset="0"/>
              </a:rPr>
              <a:t>.amount</a:t>
            </a:r>
            <a:r>
              <a:rPr lang="en-US" sz="2000" dirty="0" smtClean="0">
                <a:latin typeface="Times New Roman" pitchFamily="18" charset="0"/>
                <a:cs typeface="Times New Roman" pitchFamily="18" charset="0"/>
              </a:rPr>
              <a:t>&lt;amount</a:t>
            </a:r>
            <a:r>
              <a:rPr lang="en-US" sz="2000" dirty="0" smtClean="0">
                <a:latin typeface="Times New Roman" pitchFamily="18" charset="0"/>
                <a:cs typeface="Times New Roman" pitchFamily="18" charset="0"/>
              </a:rPr>
              <a:t>){  </a:t>
            </a:r>
          </a:p>
          <a:p>
            <a:pPr>
              <a:buNone/>
            </a:pP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System.out.println</a:t>
            </a:r>
            <a:r>
              <a:rPr lang="en-US" sz="2000" dirty="0" smtClean="0">
                <a:latin typeface="Times New Roman" pitchFamily="18" charset="0"/>
                <a:cs typeface="Times New Roman" pitchFamily="18" charset="0"/>
              </a:rPr>
              <a:t>("Less balance; waiting for deposit...");  </a:t>
            </a:r>
          </a:p>
          <a:p>
            <a:pPr>
              <a:buNone/>
            </a:pPr>
            <a:r>
              <a:rPr lang="en-US" sz="2000" b="1" dirty="0" smtClean="0">
                <a:latin typeface="Times New Roman" pitchFamily="18" charset="0"/>
                <a:cs typeface="Times New Roman" pitchFamily="18" charset="0"/>
              </a:rPr>
              <a:t>		try	</a:t>
            </a:r>
          </a:p>
          <a:p>
            <a:pPr>
              <a:buNone/>
            </a:pP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p>
          <a:p>
            <a:pPr>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wait();</a:t>
            </a:r>
          </a:p>
          <a:p>
            <a:pPr>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	catch</a:t>
            </a:r>
            <a:r>
              <a:rPr lang="en-US" sz="2000" dirty="0" smtClean="0">
                <a:latin typeface="Times New Roman" pitchFamily="18" charset="0"/>
                <a:cs typeface="Times New Roman" pitchFamily="18" charset="0"/>
              </a:rPr>
              <a:t>(Exception</a:t>
            </a:r>
            <a:r>
              <a:rPr lang="en-US" sz="2000" dirty="0" smtClean="0">
                <a:latin typeface="Times New Roman" pitchFamily="18" charset="0"/>
                <a:cs typeface="Times New Roman" pitchFamily="18" charset="0"/>
              </a:rPr>
              <a:t> e){}  </a:t>
            </a:r>
          </a:p>
          <a:p>
            <a:pPr>
              <a:buNone/>
            </a:pPr>
            <a:r>
              <a:rPr lang="en-US"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a:t>
            </a:r>
          </a:p>
          <a:p>
            <a:pPr>
              <a:buNone/>
            </a:pPr>
            <a:r>
              <a:rPr lang="en-US" sz="2000" b="1"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
            </a:r>
            <a:br>
              <a:rPr lang="en-US" b="0" dirty="0" smtClean="0"/>
            </a:br>
            <a:r>
              <a:rPr lang="en-US" b="0" dirty="0" smtClean="0"/>
              <a:t>Example </a:t>
            </a:r>
            <a:r>
              <a:rPr lang="en-US" b="0" dirty="0" smtClean="0"/>
              <a:t>of inter thread communication in java</a:t>
            </a:r>
            <a:br>
              <a:rPr lang="en-US" b="0" dirty="0" smtClean="0"/>
            </a:b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sz="2800" b="1" dirty="0" err="1" smtClean="0">
                <a:latin typeface="Times New Roman" pitchFamily="18" charset="0"/>
                <a:cs typeface="Times New Roman" pitchFamily="18" charset="0"/>
              </a:rPr>
              <a:t>this</a:t>
            </a:r>
            <a:r>
              <a:rPr lang="en-US" sz="2800" dirty="0" err="1" smtClean="0">
                <a:latin typeface="Times New Roman" pitchFamily="18" charset="0"/>
                <a:cs typeface="Times New Roman" pitchFamily="18" charset="0"/>
              </a:rPr>
              <a:t>.amount</a:t>
            </a:r>
            <a:r>
              <a:rPr lang="en-US" sz="2800" dirty="0" smtClean="0">
                <a:latin typeface="Times New Roman" pitchFamily="18" charset="0"/>
                <a:cs typeface="Times New Roman" pitchFamily="18" charset="0"/>
              </a:rPr>
              <a:t>-</a:t>
            </a:r>
            <a:r>
              <a:rPr lang="en-US" sz="2800" dirty="0" smtClean="0">
                <a:latin typeface="Times New Roman" pitchFamily="18" charset="0"/>
                <a:cs typeface="Times New Roman" pitchFamily="18" charset="0"/>
              </a:rPr>
              <a:t>=amount;  </a:t>
            </a:r>
          </a:p>
          <a:p>
            <a:pPr>
              <a:buNone/>
            </a:pP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System.out.println</a:t>
            </a:r>
            <a:r>
              <a:rPr lang="en-US" sz="2800" dirty="0" smtClean="0">
                <a:latin typeface="Times New Roman" pitchFamily="18" charset="0"/>
                <a:cs typeface="Times New Roman" pitchFamily="18" charset="0"/>
              </a:rPr>
              <a:t>("withdraw completed...");  </a:t>
            </a:r>
          </a:p>
          <a:p>
            <a:pPr>
              <a:buNone/>
            </a:pP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endParaRPr lang="en-US" sz="2800" b="1" dirty="0" smtClean="0">
              <a:latin typeface="Times New Roman" pitchFamily="18" charset="0"/>
              <a:cs typeface="Times New Roman" pitchFamily="18" charset="0"/>
            </a:endParaRPr>
          </a:p>
          <a:p>
            <a:pPr>
              <a:buNone/>
            </a:pPr>
            <a:r>
              <a:rPr lang="en-US" sz="2800" b="1" dirty="0" smtClean="0">
                <a:latin typeface="Times New Roman" pitchFamily="18" charset="0"/>
                <a:cs typeface="Times New Roman" pitchFamily="18" charset="0"/>
              </a:rPr>
              <a:t>	synchronized</a:t>
            </a:r>
            <a:r>
              <a:rPr lang="en-US" sz="2800" dirty="0" smtClean="0">
                <a:latin typeface="Times New Roman" pitchFamily="18" charset="0"/>
                <a:cs typeface="Times New Roman" pitchFamily="18" charset="0"/>
              </a:rPr>
              <a:t> </a:t>
            </a:r>
            <a:r>
              <a:rPr lang="en-US" sz="2800" b="1" dirty="0" smtClean="0">
                <a:latin typeface="Times New Roman" pitchFamily="18" charset="0"/>
                <a:cs typeface="Times New Roman" pitchFamily="18" charset="0"/>
              </a:rPr>
              <a:t>void</a:t>
            </a:r>
            <a:r>
              <a:rPr lang="en-US" sz="2800" dirty="0" smtClean="0">
                <a:latin typeface="Times New Roman" pitchFamily="18" charset="0"/>
                <a:cs typeface="Times New Roman" pitchFamily="18" charset="0"/>
              </a:rPr>
              <a:t> deposit(</a:t>
            </a:r>
            <a:r>
              <a:rPr lang="en-US" sz="2800" b="1" dirty="0" err="1" smtClean="0">
                <a:latin typeface="Times New Roman" pitchFamily="18" charset="0"/>
                <a:cs typeface="Times New Roman" pitchFamily="18" charset="0"/>
              </a:rPr>
              <a:t>int</a:t>
            </a:r>
            <a:r>
              <a:rPr lang="en-US" sz="2800" dirty="0" smtClean="0">
                <a:latin typeface="Times New Roman" pitchFamily="18" charset="0"/>
                <a:cs typeface="Times New Roman" pitchFamily="18" charset="0"/>
              </a:rPr>
              <a:t> amount</a:t>
            </a:r>
            <a:r>
              <a:rPr lang="en-US" sz="2800" dirty="0" smtClean="0">
                <a:latin typeface="Times New Roman" pitchFamily="18" charset="0"/>
                <a:cs typeface="Times New Roman" pitchFamily="18" charset="0"/>
              </a:rPr>
              <a:t>)</a:t>
            </a:r>
          </a:p>
          <a:p>
            <a:pPr>
              <a:buNone/>
            </a:pPr>
            <a:r>
              <a:rPr lang="en-US" sz="280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System.out.println</a:t>
            </a:r>
            <a:r>
              <a:rPr lang="en-US" sz="2800" dirty="0" smtClean="0">
                <a:latin typeface="Times New Roman" pitchFamily="18" charset="0"/>
                <a:cs typeface="Times New Roman" pitchFamily="18" charset="0"/>
              </a:rPr>
              <a:t>("going to deposit...");  </a:t>
            </a:r>
          </a:p>
          <a:p>
            <a:pPr>
              <a:buNone/>
            </a:pP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this</a:t>
            </a:r>
            <a:r>
              <a:rPr lang="en-US" sz="2800" dirty="0" err="1" smtClean="0">
                <a:latin typeface="Times New Roman" pitchFamily="18" charset="0"/>
                <a:cs typeface="Times New Roman" pitchFamily="18" charset="0"/>
              </a:rPr>
              <a:t>.amount</a:t>
            </a:r>
            <a:r>
              <a:rPr lang="en-US" sz="2800" dirty="0" smtClean="0">
                <a:latin typeface="Times New Roman" pitchFamily="18" charset="0"/>
                <a:cs typeface="Times New Roman" pitchFamily="18" charset="0"/>
              </a:rPr>
              <a:t>+=amount;  </a:t>
            </a:r>
          </a:p>
          <a:p>
            <a:pPr>
              <a:buNone/>
            </a:pP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System.out.println</a:t>
            </a:r>
            <a:r>
              <a:rPr lang="en-US" sz="2800" dirty="0" smtClean="0">
                <a:latin typeface="Times New Roman" pitchFamily="18" charset="0"/>
                <a:cs typeface="Times New Roman" pitchFamily="18" charset="0"/>
              </a:rPr>
              <a:t>("deposit completed... ");  </a:t>
            </a:r>
          </a:p>
          <a:p>
            <a:pPr>
              <a:buNone/>
            </a:pPr>
            <a:r>
              <a:rPr lang="en-US" sz="2800" dirty="0" smtClean="0">
                <a:latin typeface="Times New Roman" pitchFamily="18" charset="0"/>
                <a:cs typeface="Times New Roman" pitchFamily="18" charset="0"/>
              </a:rPr>
              <a:t>		notify</a:t>
            </a: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	}</a:t>
            </a:r>
          </a:p>
          <a:p>
            <a:pPr>
              <a:buNone/>
            </a:pPr>
            <a:r>
              <a:rPr lang="en-US" sz="2800" dirty="0" smtClean="0">
                <a:latin typeface="Times New Roman" pitchFamily="18" charset="0"/>
                <a:cs typeface="Times New Roman" pitchFamily="18" charset="0"/>
              </a:rPr>
              <a:t>}</a:t>
            </a:r>
            <a:endParaRPr lang="en-US" sz="28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
            </a:r>
            <a:br>
              <a:rPr lang="en-US" b="0" dirty="0" smtClean="0"/>
            </a:br>
            <a:r>
              <a:rPr lang="en-US" b="0" dirty="0" smtClean="0"/>
              <a:t>Example </a:t>
            </a:r>
            <a:r>
              <a:rPr lang="en-US" b="0" dirty="0" smtClean="0"/>
              <a:t>of inter thread communication in java</a:t>
            </a:r>
            <a:br>
              <a:rPr lang="en-US" b="0" dirty="0" smtClean="0"/>
            </a:br>
            <a:endParaRPr lang="en-US" dirty="0"/>
          </a:p>
        </p:txBody>
      </p:sp>
      <p:sp>
        <p:nvSpPr>
          <p:cNvPr id="3" name="Content Placeholder 2"/>
          <p:cNvSpPr>
            <a:spLocks noGrp="1"/>
          </p:cNvSpPr>
          <p:nvPr>
            <p:ph idx="1"/>
          </p:nvPr>
        </p:nvSpPr>
        <p:spPr/>
        <p:txBody>
          <a:bodyPr>
            <a:normAutofit lnSpcReduction="10000"/>
          </a:bodyPr>
          <a:lstStyle/>
          <a:p>
            <a:pPr>
              <a:buNone/>
            </a:pPr>
            <a:r>
              <a:rPr lang="en-US" sz="2400" b="1" dirty="0" smtClean="0">
                <a:latin typeface="Times New Roman" pitchFamily="18" charset="0"/>
                <a:cs typeface="Times New Roman" pitchFamily="18" charset="0"/>
              </a:rPr>
              <a:t>class</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Test</a:t>
            </a:r>
          </a:p>
          <a:p>
            <a:pPr>
              <a:buNone/>
            </a:pPr>
            <a:r>
              <a:rPr lang="en-US"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a:buNone/>
            </a:pPr>
            <a:r>
              <a:rPr lang="en-US" sz="2400" b="1" dirty="0" smtClean="0">
                <a:latin typeface="Times New Roman" pitchFamily="18" charset="0"/>
                <a:cs typeface="Times New Roman" pitchFamily="18" charset="0"/>
              </a:rPr>
              <a:t>	public</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static</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void</a:t>
            </a:r>
            <a:r>
              <a:rPr lang="en-US" sz="2400" dirty="0" smtClean="0">
                <a:latin typeface="Times New Roman" pitchFamily="18" charset="0"/>
                <a:cs typeface="Times New Roman" pitchFamily="18" charset="0"/>
              </a:rPr>
              <a:t> main(String </a:t>
            </a:r>
            <a:r>
              <a:rPr lang="en-US" sz="2400" dirty="0" err="1" smtClean="0">
                <a:latin typeface="Times New Roman" pitchFamily="18" charset="0"/>
                <a:cs typeface="Times New Roman" pitchFamily="18" charset="0"/>
              </a:rPr>
              <a:t>args</a:t>
            </a:r>
            <a:r>
              <a:rPr lang="en-US" sz="2400" dirty="0" smtClean="0">
                <a:latin typeface="Times New Roman" pitchFamily="18" charset="0"/>
                <a:cs typeface="Times New Roman" pitchFamily="18" charset="0"/>
              </a:rPr>
              <a:t>[]){  </a:t>
            </a:r>
          </a:p>
          <a:p>
            <a:pPr>
              <a:buNone/>
            </a:pPr>
            <a:r>
              <a:rPr lang="en-US" sz="2400" b="1" dirty="0" smtClean="0">
                <a:latin typeface="Times New Roman" pitchFamily="18" charset="0"/>
                <a:cs typeface="Times New Roman" pitchFamily="18" charset="0"/>
              </a:rPr>
              <a:t>	final</a:t>
            </a:r>
            <a:r>
              <a:rPr lang="en-US" sz="2400" dirty="0" smtClean="0">
                <a:latin typeface="Times New Roman" pitchFamily="18" charset="0"/>
                <a:cs typeface="Times New Roman" pitchFamily="18" charset="0"/>
              </a:rPr>
              <a:t> Customer c=</a:t>
            </a:r>
            <a:r>
              <a:rPr lang="en-US" sz="2400" b="1" dirty="0" smtClean="0">
                <a:latin typeface="Times New Roman" pitchFamily="18" charset="0"/>
                <a:cs typeface="Times New Roman" pitchFamily="18" charset="0"/>
              </a:rPr>
              <a:t>new</a:t>
            </a:r>
            <a:r>
              <a:rPr lang="en-US" sz="2400" dirty="0" smtClean="0">
                <a:latin typeface="Times New Roman" pitchFamily="18" charset="0"/>
                <a:cs typeface="Times New Roman" pitchFamily="18" charset="0"/>
              </a:rPr>
              <a:t> Customer();  </a:t>
            </a:r>
          </a:p>
          <a:p>
            <a:pPr>
              <a:buNone/>
            </a:pPr>
            <a:r>
              <a:rPr lang="en-US" sz="2400" b="1" dirty="0" smtClean="0">
                <a:latin typeface="Times New Roman" pitchFamily="18" charset="0"/>
                <a:cs typeface="Times New Roman" pitchFamily="18" charset="0"/>
              </a:rPr>
              <a:t>	new</a:t>
            </a:r>
            <a:r>
              <a:rPr lang="en-US" sz="2400" dirty="0" smtClean="0">
                <a:latin typeface="Times New Roman" pitchFamily="18" charset="0"/>
                <a:cs typeface="Times New Roman" pitchFamily="18" charset="0"/>
              </a:rPr>
              <a:t> Thread(){  </a:t>
            </a:r>
          </a:p>
          <a:p>
            <a:pPr>
              <a:buNone/>
            </a:pPr>
            <a:r>
              <a:rPr lang="en-US" sz="2400" b="1" dirty="0" smtClean="0">
                <a:latin typeface="Times New Roman" pitchFamily="18" charset="0"/>
                <a:cs typeface="Times New Roman" pitchFamily="18" charset="0"/>
              </a:rPr>
              <a:t>	public</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void</a:t>
            </a:r>
            <a:r>
              <a:rPr lang="en-US" sz="2400" dirty="0" smtClean="0">
                <a:latin typeface="Times New Roman" pitchFamily="18" charset="0"/>
                <a:cs typeface="Times New Roman" pitchFamily="18" charset="0"/>
              </a:rPr>
              <a:t> run(){</a:t>
            </a:r>
            <a:r>
              <a:rPr lang="en-US" sz="2400" dirty="0" err="1" smtClean="0">
                <a:latin typeface="Times New Roman" pitchFamily="18" charset="0"/>
                <a:cs typeface="Times New Roman" pitchFamily="18" charset="0"/>
              </a:rPr>
              <a:t>c.withdraw</a:t>
            </a:r>
            <a:r>
              <a:rPr lang="en-US" sz="2400" dirty="0" smtClean="0">
                <a:latin typeface="Times New Roman" pitchFamily="18" charset="0"/>
                <a:cs typeface="Times New Roman" pitchFamily="18" charset="0"/>
              </a:rPr>
              <a:t>(15000);}  </a:t>
            </a:r>
          </a:p>
          <a:p>
            <a:pPr>
              <a:buNone/>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start();  </a:t>
            </a:r>
          </a:p>
          <a:p>
            <a:pPr>
              <a:buNone/>
            </a:pPr>
            <a:r>
              <a:rPr lang="en-US" sz="2400" b="1" dirty="0" smtClean="0">
                <a:latin typeface="Times New Roman" pitchFamily="18" charset="0"/>
                <a:cs typeface="Times New Roman" pitchFamily="18" charset="0"/>
              </a:rPr>
              <a:t>	new</a:t>
            </a:r>
            <a:r>
              <a:rPr lang="en-US" sz="2400" dirty="0" smtClean="0">
                <a:latin typeface="Times New Roman" pitchFamily="18" charset="0"/>
                <a:cs typeface="Times New Roman" pitchFamily="18" charset="0"/>
              </a:rPr>
              <a:t> Thread(){  </a:t>
            </a:r>
          </a:p>
          <a:p>
            <a:pPr>
              <a:buNone/>
            </a:pPr>
            <a:r>
              <a:rPr lang="en-US" sz="2400" b="1" dirty="0" smtClean="0">
                <a:latin typeface="Times New Roman" pitchFamily="18" charset="0"/>
                <a:cs typeface="Times New Roman" pitchFamily="18" charset="0"/>
              </a:rPr>
              <a:t>	public</a:t>
            </a:r>
            <a:r>
              <a:rPr lang="en-US" sz="2400"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void</a:t>
            </a:r>
            <a:r>
              <a:rPr lang="en-US" sz="2400" dirty="0" smtClean="0">
                <a:latin typeface="Times New Roman" pitchFamily="18" charset="0"/>
                <a:cs typeface="Times New Roman" pitchFamily="18" charset="0"/>
              </a:rPr>
              <a:t> run(){</a:t>
            </a:r>
            <a:r>
              <a:rPr lang="en-US" sz="2400" dirty="0" err="1" smtClean="0">
                <a:latin typeface="Times New Roman" pitchFamily="18" charset="0"/>
                <a:cs typeface="Times New Roman" pitchFamily="18" charset="0"/>
              </a:rPr>
              <a:t>c.deposit</a:t>
            </a:r>
            <a:r>
              <a:rPr lang="en-US" sz="2400" dirty="0" smtClean="0">
                <a:latin typeface="Times New Roman" pitchFamily="18" charset="0"/>
                <a:cs typeface="Times New Roman" pitchFamily="18" charset="0"/>
              </a:rPr>
              <a:t>(10000);}  </a:t>
            </a:r>
          </a:p>
          <a:p>
            <a:pPr>
              <a:buNone/>
            </a:pP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start();  </a:t>
            </a:r>
          </a:p>
          <a:p>
            <a:pPr>
              <a:buNone/>
            </a:pPr>
            <a:r>
              <a:rPr lang="en-US" sz="2400" dirty="0" smtClean="0">
                <a:latin typeface="Times New Roman" pitchFamily="18" charset="0"/>
                <a:cs typeface="Times New Roman" pitchFamily="18" charset="0"/>
              </a:rPr>
              <a:t>  </a:t>
            </a:r>
          </a:p>
          <a:p>
            <a:pPr>
              <a:buNone/>
            </a:pPr>
            <a:r>
              <a:rPr lang="en-US" sz="2400"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p>
          <a:p>
            <a:pPr>
              <a:buNone/>
            </a:pPr>
            <a:endParaRPr lang="en-US" sz="2400" dirty="0">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0" dirty="0" smtClean="0"/>
              <a:t>Example of inter thread communication in java</a:t>
            </a:r>
            <a:endParaRPr lang="en-US" dirty="0"/>
          </a:p>
        </p:txBody>
      </p:sp>
      <p:sp>
        <p:nvSpPr>
          <p:cNvPr id="3" name="Content Placeholder 2"/>
          <p:cNvSpPr>
            <a:spLocks noGrp="1"/>
          </p:cNvSpPr>
          <p:nvPr>
            <p:ph idx="1"/>
          </p:nvPr>
        </p:nvSpPr>
        <p:spPr/>
        <p:txBody>
          <a:bodyPr>
            <a:normAutofit/>
          </a:bodyPr>
          <a:lstStyle/>
          <a:p>
            <a:pPr>
              <a:buNone/>
            </a:pPr>
            <a:r>
              <a:rPr lang="en-US" sz="2800" b="1" dirty="0" smtClean="0">
                <a:latin typeface="Times New Roman" pitchFamily="18" charset="0"/>
                <a:cs typeface="Times New Roman" pitchFamily="18" charset="0"/>
              </a:rPr>
              <a:t>Output</a:t>
            </a:r>
            <a:r>
              <a:rPr lang="en-US" sz="2800" b="1" dirty="0" smtClean="0">
                <a:latin typeface="Times New Roman" pitchFamily="18" charset="0"/>
                <a:cs typeface="Times New Roman" pitchFamily="18" charset="0"/>
              </a:rPr>
              <a:t>:</a:t>
            </a:r>
          </a:p>
          <a:p>
            <a:pPr>
              <a:buNone/>
            </a:pPr>
            <a:r>
              <a:rPr lang="en-US" sz="2800" dirty="0" smtClean="0">
                <a:latin typeface="Times New Roman" pitchFamily="18" charset="0"/>
                <a:cs typeface="Times New Roman" pitchFamily="18" charset="0"/>
              </a:rPr>
              <a:t>going </a:t>
            </a:r>
            <a:r>
              <a:rPr lang="en-US" sz="2800" dirty="0" smtClean="0">
                <a:latin typeface="Times New Roman" pitchFamily="18" charset="0"/>
                <a:cs typeface="Times New Roman" pitchFamily="18" charset="0"/>
              </a:rPr>
              <a:t>to withdraw... </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Less </a:t>
            </a:r>
            <a:r>
              <a:rPr lang="en-US" sz="2800" dirty="0" smtClean="0">
                <a:latin typeface="Times New Roman" pitchFamily="18" charset="0"/>
                <a:cs typeface="Times New Roman" pitchFamily="18" charset="0"/>
              </a:rPr>
              <a:t>balance;  </a:t>
            </a:r>
            <a:r>
              <a:rPr lang="en-US" sz="2800" dirty="0" smtClean="0">
                <a:latin typeface="Times New Roman" pitchFamily="18" charset="0"/>
                <a:cs typeface="Times New Roman" pitchFamily="18" charset="0"/>
              </a:rPr>
              <a:t>waiting </a:t>
            </a:r>
            <a:r>
              <a:rPr lang="en-US" sz="2800" dirty="0" smtClean="0">
                <a:latin typeface="Times New Roman" pitchFamily="18" charset="0"/>
                <a:cs typeface="Times New Roman" pitchFamily="18" charset="0"/>
              </a:rPr>
              <a:t>for deposit... </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going </a:t>
            </a:r>
            <a:r>
              <a:rPr lang="en-US" sz="2800" dirty="0" smtClean="0">
                <a:latin typeface="Times New Roman" pitchFamily="18" charset="0"/>
                <a:cs typeface="Times New Roman" pitchFamily="18" charset="0"/>
              </a:rPr>
              <a:t>to deposit... </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deposit </a:t>
            </a:r>
            <a:r>
              <a:rPr lang="en-US" sz="2800" dirty="0" smtClean="0">
                <a:latin typeface="Times New Roman" pitchFamily="18" charset="0"/>
                <a:cs typeface="Times New Roman" pitchFamily="18" charset="0"/>
              </a:rPr>
              <a:t>completed... </a:t>
            </a:r>
            <a:endParaRPr lang="en-US" sz="2800" dirty="0" smtClean="0">
              <a:latin typeface="Times New Roman" pitchFamily="18" charset="0"/>
              <a:cs typeface="Times New Roman" pitchFamily="18" charset="0"/>
            </a:endParaRPr>
          </a:p>
          <a:p>
            <a:pPr>
              <a:buNone/>
            </a:pPr>
            <a:r>
              <a:rPr lang="en-US" sz="2800" dirty="0" smtClean="0">
                <a:latin typeface="Times New Roman" pitchFamily="18" charset="0"/>
                <a:cs typeface="Times New Roman" pitchFamily="18" charset="0"/>
              </a:rPr>
              <a:t>withdraw </a:t>
            </a:r>
            <a:r>
              <a:rPr lang="en-US" sz="2800" dirty="0" smtClean="0">
                <a:latin typeface="Times New Roman" pitchFamily="18" charset="0"/>
                <a:cs typeface="Times New Roman" pitchFamily="18" charset="0"/>
              </a:rPr>
              <a:t>completed</a:t>
            </a:r>
            <a:endParaRPr lang="en-US" sz="28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nu Chanti\Desktop\Thank you.jpg"/>
          <p:cNvPicPr>
            <a:picLocks noChangeAspect="1" noChangeArrowheads="1"/>
          </p:cNvPicPr>
          <p:nvPr/>
        </p:nvPicPr>
        <p:blipFill>
          <a:blip r:embed="rId2" cstate="print"/>
          <a:srcRect/>
          <a:stretch>
            <a:fillRect/>
          </a:stretch>
        </p:blipFill>
        <p:spPr bwMode="auto">
          <a:xfrm>
            <a:off x="762000" y="457200"/>
            <a:ext cx="7924799" cy="5715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53</TotalTime>
  <Words>340</Words>
  <Application>Microsoft Office PowerPoint</Application>
  <PresentationFormat>On-screen Show (4:3)</PresentationFormat>
  <Paragraphs>99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Module</vt:lpstr>
      <vt:lpstr>Inter-thread communication in Java</vt:lpstr>
      <vt:lpstr>Introduction</vt:lpstr>
      <vt:lpstr>Inter-thread communication</vt:lpstr>
      <vt:lpstr>Inter-thread communication</vt:lpstr>
      <vt:lpstr>Inter-thread communication</vt:lpstr>
      <vt:lpstr> Understanding the process of inter-thread communication </vt:lpstr>
      <vt:lpstr>Understanding the process of inter-thread communication</vt:lpstr>
      <vt:lpstr>Understanding the process of inter-thread communication</vt:lpstr>
      <vt:lpstr> Example of inter thread communication in java </vt:lpstr>
      <vt:lpstr> Example of inter thread communication in java </vt:lpstr>
      <vt:lpstr> Example of inter thread communication in java </vt:lpstr>
      <vt:lpstr>Example of inter thread communication in java</vt:lpstr>
      <vt:lpstr>Slide 13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Inter-thread communication in Java</dc:title>
  <dc:creator>Anu Chanti</dc:creator>
  <cp:lastModifiedBy>Anu Chanti</cp:lastModifiedBy>
  <cp:revision>20</cp:revision>
  <dcterms:created xsi:type="dcterms:W3CDTF">2006-08-16T00:00:00Z</dcterms:created>
  <dcterms:modified xsi:type="dcterms:W3CDTF">2021-08-25T08:08:07Z</dcterms:modified>
</cp:coreProperties>
</file>