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3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2851404" cy="6859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8000"/>
                </a:lnTo>
                <a:lnTo>
                  <a:pt x="182880" y="6858000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323588"/>
            <a:ext cx="1743075" cy="779145"/>
          </a:xfrm>
          <a:custGeom>
            <a:avLst/>
            <a:gdLst/>
            <a:ahLst/>
            <a:cxnLst/>
            <a:rect l="l" t="t" r="r" b="b"/>
            <a:pathLst>
              <a:path w="1743075" h="779145">
                <a:moveTo>
                  <a:pt x="1346200" y="0"/>
                </a:moveTo>
                <a:lnTo>
                  <a:pt x="0" y="0"/>
                </a:lnTo>
                <a:lnTo>
                  <a:pt x="0" y="778763"/>
                </a:lnTo>
                <a:lnTo>
                  <a:pt x="1346200" y="778763"/>
                </a:lnTo>
                <a:lnTo>
                  <a:pt x="1355891" y="777956"/>
                </a:lnTo>
                <a:lnTo>
                  <a:pt x="1363821" y="775827"/>
                </a:lnTo>
                <a:lnTo>
                  <a:pt x="1369988" y="772816"/>
                </a:lnTo>
                <a:lnTo>
                  <a:pt x="1374394" y="769366"/>
                </a:lnTo>
                <a:lnTo>
                  <a:pt x="1374394" y="764667"/>
                </a:lnTo>
                <a:lnTo>
                  <a:pt x="1379093" y="764667"/>
                </a:lnTo>
                <a:lnTo>
                  <a:pt x="1735582" y="408178"/>
                </a:lnTo>
                <a:lnTo>
                  <a:pt x="1740868" y="399587"/>
                </a:lnTo>
                <a:lnTo>
                  <a:pt x="1742630" y="388794"/>
                </a:lnTo>
                <a:lnTo>
                  <a:pt x="1740868" y="377120"/>
                </a:lnTo>
                <a:lnTo>
                  <a:pt x="1735582" y="365887"/>
                </a:lnTo>
                <a:lnTo>
                  <a:pt x="1379093" y="14097"/>
                </a:lnTo>
                <a:lnTo>
                  <a:pt x="1379093" y="9398"/>
                </a:lnTo>
                <a:lnTo>
                  <a:pt x="1374394" y="9398"/>
                </a:lnTo>
                <a:lnTo>
                  <a:pt x="1369988" y="5947"/>
                </a:lnTo>
                <a:lnTo>
                  <a:pt x="1363821" y="2936"/>
                </a:lnTo>
                <a:lnTo>
                  <a:pt x="1355891" y="807"/>
                </a:lnTo>
                <a:lnTo>
                  <a:pt x="134620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58567" y="2745485"/>
            <a:ext cx="6674865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2851404" cy="6859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8000"/>
                </a:lnTo>
                <a:lnTo>
                  <a:pt x="182880" y="6858000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2851404" cy="68595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8000"/>
                </a:lnTo>
                <a:lnTo>
                  <a:pt x="182880" y="6858000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20316" y="115061"/>
            <a:ext cx="297815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9088" y="1069619"/>
            <a:ext cx="9513823" cy="3223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8566" y="2745485"/>
            <a:ext cx="7909433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 dirty="0">
                <a:solidFill>
                  <a:srgbClr val="252525"/>
                </a:solidFill>
                <a:latin typeface="Gothic Uralic"/>
                <a:cs typeface="Gothic Uralic"/>
              </a:rPr>
              <a:t>Threads :</a:t>
            </a:r>
            <a:r>
              <a:rPr sz="6600" spc="-55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6600" dirty="0">
                <a:solidFill>
                  <a:srgbClr val="252525"/>
                </a:solidFill>
                <a:latin typeface="Gothic Uralic"/>
                <a:cs typeface="Gothic Uralic"/>
              </a:rPr>
              <a:t>Java</a:t>
            </a:r>
            <a:endParaRPr sz="6600" dirty="0">
              <a:latin typeface="Gothic Uralic"/>
              <a:cs typeface="Gothic Ural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87217" y="4107891"/>
            <a:ext cx="4910455" cy="17498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sz="2000" dirty="0" smtClean="0">
              <a:solidFill>
                <a:schemeClr val="tx1"/>
              </a:solidFill>
              <a:latin typeface="Algerian" pitchFamily="82" charset="0"/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endParaRPr sz="3200" dirty="0">
              <a:latin typeface="Gothic Uralic"/>
              <a:cs typeface="Gothic Ura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905"/>
            <a:chOff x="0" y="0"/>
            <a:chExt cx="12192000" cy="68599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851404" cy="6859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59658" y="141859"/>
            <a:ext cx="7613142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Gothic Uralic"/>
                <a:cs typeface="Gothic Uralic"/>
              </a:rPr>
              <a:t>What is a</a:t>
            </a:r>
            <a:r>
              <a:rPr spc="-20" dirty="0">
                <a:latin typeface="Gothic Uralic"/>
                <a:cs typeface="Gothic Uralic"/>
              </a:rPr>
              <a:t> </a:t>
            </a:r>
            <a:r>
              <a:rPr spc="-5" dirty="0">
                <a:latin typeface="Gothic Uralic"/>
                <a:cs typeface="Gothic Uralic"/>
              </a:rPr>
              <a:t>Thread?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23973" y="907237"/>
            <a:ext cx="10158730" cy="5532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54305" indent="-343535">
              <a:lnSpc>
                <a:spcPct val="100000"/>
              </a:lnSpc>
              <a:spcBef>
                <a:spcPts val="105"/>
              </a:spcBef>
              <a:buClr>
                <a:srgbClr val="A42F0F"/>
              </a:buClr>
              <a:buFont typeface="Arial"/>
              <a:buChar char=""/>
              <a:tabLst>
                <a:tab pos="356235" algn="l"/>
              </a:tabLst>
            </a:pPr>
            <a:r>
              <a:rPr sz="2600" spc="-5" dirty="0">
                <a:solidFill>
                  <a:srgbClr val="404040"/>
                </a:solidFill>
                <a:latin typeface="Arial Black"/>
                <a:cs typeface="Arial Black"/>
              </a:rPr>
              <a:t>facility </a:t>
            </a: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to </a:t>
            </a:r>
            <a:r>
              <a:rPr sz="2600" spc="-10" dirty="0">
                <a:solidFill>
                  <a:srgbClr val="404040"/>
                </a:solidFill>
                <a:latin typeface="Arial Black"/>
                <a:cs typeface="Arial Black"/>
              </a:rPr>
              <a:t>allow </a:t>
            </a: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multiple activities to </a:t>
            </a:r>
            <a:r>
              <a:rPr sz="2600" spc="-10" dirty="0">
                <a:solidFill>
                  <a:srgbClr val="404040"/>
                </a:solidFill>
                <a:latin typeface="Arial Black"/>
                <a:cs typeface="Arial Black"/>
              </a:rPr>
              <a:t>coexist </a:t>
            </a: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within </a:t>
            </a:r>
            <a:r>
              <a:rPr sz="2600" spc="-775" dirty="0">
                <a:solidFill>
                  <a:srgbClr val="404040"/>
                </a:solidFill>
                <a:latin typeface="Arial Black"/>
                <a:cs typeface="Arial Black"/>
              </a:rPr>
              <a:t>a  </a:t>
            </a:r>
            <a:r>
              <a:rPr sz="2600" spc="5" dirty="0">
                <a:solidFill>
                  <a:srgbClr val="404040"/>
                </a:solidFill>
                <a:latin typeface="Arial Black"/>
                <a:cs typeface="Arial Black"/>
              </a:rPr>
              <a:t>single</a:t>
            </a:r>
            <a:r>
              <a:rPr sz="2600" spc="-3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2600" spc="5" dirty="0">
                <a:solidFill>
                  <a:srgbClr val="404040"/>
                </a:solidFill>
                <a:latin typeface="Arial Black"/>
                <a:cs typeface="Arial Black"/>
              </a:rPr>
              <a:t>process.</a:t>
            </a:r>
            <a:endParaRPr sz="2600">
              <a:latin typeface="Arial Black"/>
              <a:cs typeface="Arial Black"/>
            </a:endParaRPr>
          </a:p>
          <a:p>
            <a:pPr marL="355600" marR="5080" indent="-343535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Font typeface="Arial"/>
              <a:buChar char=""/>
              <a:tabLst>
                <a:tab pos="356235" algn="l"/>
              </a:tabLst>
            </a:pP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Represents a separate </a:t>
            </a:r>
            <a:r>
              <a:rPr sz="2600" spc="-10" dirty="0">
                <a:solidFill>
                  <a:srgbClr val="404040"/>
                </a:solidFill>
                <a:latin typeface="Arial Black"/>
                <a:cs typeface="Arial Black"/>
              </a:rPr>
              <a:t>path </a:t>
            </a: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of </a:t>
            </a:r>
            <a:r>
              <a:rPr sz="2600" spc="-10" dirty="0">
                <a:solidFill>
                  <a:srgbClr val="404040"/>
                </a:solidFill>
                <a:latin typeface="Arial Black"/>
                <a:cs typeface="Arial Black"/>
              </a:rPr>
              <a:t>execution </a:t>
            </a:r>
            <a:r>
              <a:rPr sz="2600" dirty="0">
                <a:solidFill>
                  <a:srgbClr val="404040"/>
                </a:solidFill>
                <a:latin typeface="Arial Black"/>
                <a:cs typeface="Arial Black"/>
              </a:rPr>
              <a:t>of a </a:t>
            </a:r>
            <a:r>
              <a:rPr sz="2600" spc="15" dirty="0">
                <a:solidFill>
                  <a:srgbClr val="404040"/>
                </a:solidFill>
                <a:latin typeface="Arial Black"/>
                <a:cs typeface="Arial Black"/>
              </a:rPr>
              <a:t>group </a:t>
            </a:r>
            <a:r>
              <a:rPr sz="2600" spc="-385" dirty="0">
                <a:solidFill>
                  <a:srgbClr val="404040"/>
                </a:solidFill>
                <a:latin typeface="Arial Black"/>
                <a:cs typeface="Arial Black"/>
              </a:rPr>
              <a:t>of  </a:t>
            </a:r>
            <a:r>
              <a:rPr sz="2600" spc="-5" dirty="0">
                <a:solidFill>
                  <a:srgbClr val="404040"/>
                </a:solidFill>
                <a:latin typeface="Arial Black"/>
                <a:cs typeface="Arial Black"/>
              </a:rPr>
              <a:t>statements</a:t>
            </a:r>
            <a:endParaRPr sz="2600">
              <a:latin typeface="Arial Black"/>
              <a:cs typeface="Arial Black"/>
            </a:endParaRPr>
          </a:p>
          <a:p>
            <a:pPr marL="355600" marR="137795" indent="-343535">
              <a:lnSpc>
                <a:spcPct val="100000"/>
              </a:lnSpc>
              <a:spcBef>
                <a:spcPts val="1110"/>
              </a:spcBef>
            </a:pPr>
            <a:r>
              <a:rPr sz="2800" spc="14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800" u="heavy" spc="14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Java </a:t>
            </a:r>
            <a:r>
              <a:rPr sz="2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is </a:t>
            </a:r>
            <a:r>
              <a:rPr sz="2800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the </a:t>
            </a:r>
            <a:r>
              <a:rPr sz="2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first </a:t>
            </a:r>
            <a:r>
              <a:rPr sz="2800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language </a:t>
            </a:r>
            <a:r>
              <a:rPr sz="2800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to include threading </a:t>
            </a:r>
            <a:r>
              <a:rPr sz="2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within </a:t>
            </a:r>
            <a:r>
              <a:rPr sz="2800" u="heavy" spc="-26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the </a:t>
            </a:r>
            <a:r>
              <a:rPr sz="2800" spc="-265" dirty="0">
                <a:solidFill>
                  <a:srgbClr val="404040"/>
                </a:solidFill>
                <a:latin typeface="Gothic Uralic"/>
                <a:cs typeface="Gothic Uralic"/>
              </a:rPr>
              <a:t> </a:t>
            </a:r>
            <a:r>
              <a:rPr sz="2800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language, </a:t>
            </a:r>
            <a:r>
              <a:rPr sz="2800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rather than treating </a:t>
            </a:r>
            <a:r>
              <a:rPr sz="2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it </a:t>
            </a:r>
            <a:r>
              <a:rPr sz="2800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as a </a:t>
            </a:r>
            <a:r>
              <a:rPr sz="2800" u="heavy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facility </a:t>
            </a:r>
            <a:r>
              <a:rPr sz="2800" u="heavy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of the</a:t>
            </a:r>
            <a:r>
              <a:rPr sz="2800" u="heavy" spc="1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 </a:t>
            </a:r>
            <a:r>
              <a:rPr sz="2800" u="heavy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Gothic Uralic"/>
                <a:cs typeface="Gothic Uralic"/>
              </a:rPr>
              <a:t>OS</a:t>
            </a:r>
            <a:endParaRPr sz="2800">
              <a:latin typeface="Gothic Uralic"/>
              <a:cs typeface="Gothic Uralic"/>
            </a:endParaRPr>
          </a:p>
          <a:p>
            <a:pPr marL="584200" indent="-572135">
              <a:lnSpc>
                <a:spcPts val="3450"/>
              </a:lnSpc>
              <a:spcBef>
                <a:spcPts val="1315"/>
              </a:spcBef>
              <a:buFont typeface="Wingdings"/>
              <a:buChar char=""/>
              <a:tabLst>
                <a:tab pos="584200" algn="l"/>
                <a:tab pos="584835" algn="l"/>
              </a:tabLst>
            </a:pPr>
            <a:r>
              <a:rPr sz="3000" b="1" spc="-5" dirty="0">
                <a:solidFill>
                  <a:srgbClr val="252525"/>
                </a:solidFill>
                <a:latin typeface="Gothic Uralic"/>
                <a:cs typeface="Gothic Uralic"/>
              </a:rPr>
              <a:t>Video </a:t>
            </a:r>
            <a:r>
              <a:rPr sz="3000" b="1" dirty="0">
                <a:solidFill>
                  <a:srgbClr val="252525"/>
                </a:solidFill>
                <a:latin typeface="Gothic Uralic"/>
                <a:cs typeface="Gothic Uralic"/>
              </a:rPr>
              <a:t>Game</a:t>
            </a:r>
            <a:r>
              <a:rPr sz="3000" b="1" spc="15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3000" b="1" spc="-5" dirty="0">
                <a:solidFill>
                  <a:srgbClr val="252525"/>
                </a:solidFill>
                <a:latin typeface="Gothic Uralic"/>
                <a:cs typeface="Gothic Uralic"/>
              </a:rPr>
              <a:t>example</a:t>
            </a:r>
            <a:endParaRPr sz="3000">
              <a:latin typeface="Gothic Uralic"/>
              <a:cs typeface="Gothic Uralic"/>
            </a:endParaRPr>
          </a:p>
          <a:p>
            <a:pPr marL="724535" lvl="1" indent="-255270">
              <a:lnSpc>
                <a:spcPts val="2585"/>
              </a:lnSpc>
              <a:buSzPct val="95833"/>
              <a:buAutoNum type="arabicPeriod"/>
              <a:tabLst>
                <a:tab pos="725170" algn="l"/>
              </a:tabLst>
            </a:pPr>
            <a:r>
              <a:rPr sz="2400" spc="-15" dirty="0">
                <a:latin typeface="Arial"/>
                <a:cs typeface="Arial"/>
              </a:rPr>
              <a:t>one </a:t>
            </a:r>
            <a:r>
              <a:rPr sz="2400" spc="-5" dirty="0">
                <a:latin typeface="Arial"/>
                <a:cs typeface="Arial"/>
              </a:rPr>
              <a:t>thread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graphics</a:t>
            </a:r>
            <a:endParaRPr sz="2400">
              <a:latin typeface="Arial"/>
              <a:cs typeface="Arial"/>
            </a:endParaRPr>
          </a:p>
          <a:p>
            <a:pPr marL="469900" marR="5374640" lvl="1">
              <a:lnSpc>
                <a:spcPts val="2590"/>
              </a:lnSpc>
              <a:spcBef>
                <a:spcPts val="185"/>
              </a:spcBef>
              <a:buSzPct val="95833"/>
              <a:buAutoNum type="arabicPeriod"/>
              <a:tabLst>
                <a:tab pos="725170" algn="l"/>
              </a:tabLst>
            </a:pPr>
            <a:r>
              <a:rPr sz="2400" spc="-15" dirty="0">
                <a:latin typeface="Arial"/>
                <a:cs typeface="Arial"/>
              </a:rPr>
              <a:t>one </a:t>
            </a:r>
            <a:r>
              <a:rPr sz="2400" spc="-5" dirty="0">
                <a:latin typeface="Arial"/>
                <a:cs typeface="Arial"/>
              </a:rPr>
              <a:t>thread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15" dirty="0">
                <a:latin typeface="Arial"/>
                <a:cs typeface="Arial"/>
              </a:rPr>
              <a:t>user </a:t>
            </a:r>
            <a:r>
              <a:rPr sz="2400" spc="-5" dirty="0">
                <a:latin typeface="Arial"/>
                <a:cs typeface="Arial"/>
              </a:rPr>
              <a:t>interaction  3.one thread for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networking</a:t>
            </a:r>
            <a:endParaRPr sz="2400">
              <a:latin typeface="Arial"/>
              <a:cs typeface="Arial"/>
            </a:endParaRPr>
          </a:p>
          <a:p>
            <a:pPr marL="584200" indent="-572135">
              <a:lnSpc>
                <a:spcPts val="3575"/>
              </a:lnSpc>
              <a:buFont typeface="Wingdings"/>
              <a:buChar char=""/>
              <a:tabLst>
                <a:tab pos="584200" algn="l"/>
                <a:tab pos="584835" algn="l"/>
              </a:tabLst>
            </a:pPr>
            <a:r>
              <a:rPr sz="3000" b="1" spc="-5" dirty="0">
                <a:solidFill>
                  <a:srgbClr val="252525"/>
                </a:solidFill>
                <a:latin typeface="Gothic Uralic"/>
                <a:cs typeface="Gothic Uralic"/>
              </a:rPr>
              <a:t>Server</a:t>
            </a:r>
            <a:r>
              <a:rPr sz="3000" b="1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3000" b="1" spc="-5" dirty="0">
                <a:solidFill>
                  <a:srgbClr val="252525"/>
                </a:solidFill>
                <a:latin typeface="Gothic Uralic"/>
                <a:cs typeface="Gothic Uralic"/>
              </a:rPr>
              <a:t>Example</a:t>
            </a:r>
            <a:endParaRPr sz="3000">
              <a:latin typeface="Gothic Uralic"/>
              <a:cs typeface="Gothic Uralic"/>
            </a:endParaRPr>
          </a:p>
          <a:p>
            <a:pPr marL="469900" marR="6328410" lvl="1">
              <a:lnSpc>
                <a:spcPts val="2880"/>
              </a:lnSpc>
              <a:spcBef>
                <a:spcPts val="90"/>
              </a:spcBef>
              <a:buSzPct val="95833"/>
              <a:buAutoNum type="arabicPeriod"/>
              <a:tabLst>
                <a:tab pos="725170" algn="l"/>
              </a:tabLst>
            </a:pPr>
            <a:r>
              <a:rPr sz="2400" spc="-15" dirty="0">
                <a:solidFill>
                  <a:srgbClr val="252525"/>
                </a:solidFill>
                <a:latin typeface="Arial"/>
                <a:cs typeface="Arial"/>
              </a:rPr>
              <a:t>Do </a:t>
            </a:r>
            <a:r>
              <a:rPr sz="2400" spc="-10" dirty="0">
                <a:solidFill>
                  <a:srgbClr val="252525"/>
                </a:solidFill>
                <a:latin typeface="Arial"/>
                <a:cs typeface="Arial"/>
              </a:rPr>
              <a:t>various jobs  2.Handle </a:t>
            </a:r>
            <a:r>
              <a:rPr sz="2400" spc="-5" dirty="0">
                <a:solidFill>
                  <a:srgbClr val="252525"/>
                </a:solidFill>
                <a:latin typeface="Arial"/>
                <a:cs typeface="Arial"/>
              </a:rPr>
              <a:t>Several</a:t>
            </a:r>
            <a:r>
              <a:rPr sz="2400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52525"/>
                </a:solidFill>
                <a:latin typeface="Arial"/>
                <a:cs typeface="Arial"/>
              </a:rPr>
              <a:t>Clients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6964" y="371297"/>
            <a:ext cx="2834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>
                <a:latin typeface="Arial"/>
                <a:cs typeface="Arial"/>
              </a:rPr>
              <a:t>Main</a:t>
            </a:r>
            <a:r>
              <a:rPr spc="-150" dirty="0">
                <a:latin typeface="Arial"/>
                <a:cs typeface="Arial"/>
              </a:rPr>
              <a:t> </a:t>
            </a:r>
            <a:r>
              <a:rPr spc="-140" dirty="0">
                <a:latin typeface="Arial"/>
                <a:cs typeface="Arial"/>
              </a:rPr>
              <a:t>Thread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3195" y="1151395"/>
            <a:ext cx="6982459" cy="568769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539115" indent="-343535">
              <a:lnSpc>
                <a:spcPct val="100000"/>
              </a:lnSpc>
              <a:spcBef>
                <a:spcPts val="1090"/>
              </a:spcBef>
              <a:buClr>
                <a:srgbClr val="A42F0F"/>
              </a:buClr>
              <a:buFont typeface="Wingdings"/>
              <a:buChar char=""/>
              <a:tabLst>
                <a:tab pos="539750" algn="l"/>
              </a:tabLst>
            </a:pPr>
            <a:r>
              <a:rPr sz="2600" b="1" spc="-100" dirty="0">
                <a:latin typeface="Arial"/>
                <a:cs typeface="Arial"/>
              </a:rPr>
              <a:t>Default </a:t>
            </a:r>
            <a:r>
              <a:rPr sz="2600" b="1" spc="-90" dirty="0">
                <a:latin typeface="Arial"/>
                <a:cs typeface="Arial"/>
              </a:rPr>
              <a:t>Thread </a:t>
            </a:r>
            <a:r>
              <a:rPr sz="2600" b="1" spc="-155" dirty="0">
                <a:latin typeface="Arial"/>
                <a:cs typeface="Arial"/>
              </a:rPr>
              <a:t>in </a:t>
            </a:r>
            <a:r>
              <a:rPr sz="2600" b="1" spc="-105" dirty="0">
                <a:latin typeface="Arial"/>
                <a:cs typeface="Arial"/>
              </a:rPr>
              <a:t>any </a:t>
            </a:r>
            <a:r>
              <a:rPr sz="2600" b="1" spc="-90" dirty="0">
                <a:latin typeface="Arial"/>
                <a:cs typeface="Arial"/>
              </a:rPr>
              <a:t>Java</a:t>
            </a:r>
            <a:r>
              <a:rPr sz="2600" b="1" spc="20" dirty="0">
                <a:latin typeface="Arial"/>
                <a:cs typeface="Arial"/>
              </a:rPr>
              <a:t> </a:t>
            </a:r>
            <a:r>
              <a:rPr sz="2600" b="1" spc="-120" dirty="0">
                <a:latin typeface="Arial"/>
                <a:cs typeface="Arial"/>
              </a:rPr>
              <a:t>Program</a:t>
            </a:r>
            <a:endParaRPr sz="2600">
              <a:latin typeface="Arial"/>
              <a:cs typeface="Arial"/>
            </a:endParaRPr>
          </a:p>
          <a:p>
            <a:pPr marL="539115" indent="-343535">
              <a:lnSpc>
                <a:spcPct val="100000"/>
              </a:lnSpc>
              <a:spcBef>
                <a:spcPts val="994"/>
              </a:spcBef>
              <a:buClr>
                <a:srgbClr val="A42F0F"/>
              </a:buClr>
              <a:buFont typeface="Wingdings"/>
              <a:buChar char=""/>
              <a:tabLst>
                <a:tab pos="539750" algn="l"/>
              </a:tabLst>
            </a:pPr>
            <a:r>
              <a:rPr sz="2600" b="1" spc="-75" dirty="0">
                <a:latin typeface="Arial"/>
                <a:cs typeface="Arial"/>
              </a:rPr>
              <a:t>JVM </a:t>
            </a:r>
            <a:r>
              <a:rPr sz="2600" b="1" spc="-125" dirty="0">
                <a:latin typeface="Arial"/>
                <a:cs typeface="Arial"/>
              </a:rPr>
              <a:t>uses </a:t>
            </a:r>
            <a:r>
              <a:rPr sz="2600" b="1" spc="-160" dirty="0">
                <a:latin typeface="Arial"/>
                <a:cs typeface="Arial"/>
              </a:rPr>
              <a:t>to </a:t>
            </a:r>
            <a:r>
              <a:rPr sz="2600" b="1" spc="-100" dirty="0">
                <a:latin typeface="Arial"/>
                <a:cs typeface="Arial"/>
              </a:rPr>
              <a:t>execute </a:t>
            </a:r>
            <a:r>
              <a:rPr sz="2600" b="1" spc="-145" dirty="0">
                <a:latin typeface="Arial"/>
                <a:cs typeface="Arial"/>
              </a:rPr>
              <a:t>program</a:t>
            </a:r>
            <a:r>
              <a:rPr sz="2600" b="1" spc="30" dirty="0">
                <a:latin typeface="Arial"/>
                <a:cs typeface="Arial"/>
              </a:rPr>
              <a:t> </a:t>
            </a:r>
            <a:r>
              <a:rPr sz="2600" b="1" spc="-120" dirty="0">
                <a:latin typeface="Arial"/>
                <a:cs typeface="Arial"/>
              </a:rPr>
              <a:t>statements</a:t>
            </a:r>
            <a:endParaRPr sz="2600">
              <a:latin typeface="Arial"/>
              <a:cs typeface="Arial"/>
            </a:endParaRPr>
          </a:p>
          <a:p>
            <a:pPr marL="196215">
              <a:lnSpc>
                <a:spcPct val="100000"/>
              </a:lnSpc>
              <a:spcBef>
                <a:spcPts val="1110"/>
              </a:spcBef>
              <a:tabLst>
                <a:tab pos="1339215" algn="l"/>
              </a:tabLst>
            </a:pPr>
            <a:r>
              <a:rPr sz="3000" dirty="0">
                <a:solidFill>
                  <a:srgbClr val="A42F0F"/>
                </a:solidFill>
                <a:latin typeface="Courier New"/>
                <a:cs typeface="Courier New"/>
              </a:rPr>
              <a:t>o	</a:t>
            </a:r>
            <a:r>
              <a:rPr sz="3000" b="1" u="heavy" spc="-1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Program </a:t>
            </a:r>
            <a:r>
              <a:rPr sz="3000" b="1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 </a:t>
            </a:r>
            <a:r>
              <a:rPr sz="3000" b="1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Find </a:t>
            </a:r>
            <a:r>
              <a:rPr sz="3000" b="1" u="heavy" spc="-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 </a:t>
            </a:r>
            <a:r>
              <a:rPr sz="3000" b="1" u="heavy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Main</a:t>
            </a:r>
            <a:r>
              <a:rPr sz="3000" b="1" u="heavy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000" b="1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Thread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sz="2000" b="1" spc="-85" dirty="0">
                <a:latin typeface="Arial"/>
                <a:cs typeface="Arial"/>
              </a:rPr>
              <a:t>Class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Current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2000" b="1" spc="-110" dirty="0">
                <a:latin typeface="Arial"/>
                <a:cs typeface="Arial"/>
              </a:rPr>
              <a:t>{</a:t>
            </a:r>
            <a:endParaRPr sz="200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1010"/>
              </a:spcBef>
            </a:pPr>
            <a:r>
              <a:rPr sz="2000" b="1" spc="-125" dirty="0">
                <a:latin typeface="Arial"/>
                <a:cs typeface="Arial"/>
              </a:rPr>
              <a:t>public </a:t>
            </a:r>
            <a:r>
              <a:rPr sz="2000" b="1" spc="-95" dirty="0">
                <a:latin typeface="Arial"/>
                <a:cs typeface="Arial"/>
              </a:rPr>
              <a:t>static </a:t>
            </a:r>
            <a:r>
              <a:rPr sz="2000" b="1" spc="-120" dirty="0">
                <a:latin typeface="Arial"/>
                <a:cs typeface="Arial"/>
              </a:rPr>
              <a:t>void </a:t>
            </a:r>
            <a:r>
              <a:rPr sz="2000" b="1" spc="-100" dirty="0">
                <a:latin typeface="Arial"/>
                <a:cs typeface="Arial"/>
              </a:rPr>
              <a:t>main(String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spc="-90" dirty="0">
                <a:latin typeface="Arial"/>
                <a:cs typeface="Arial"/>
              </a:rPr>
              <a:t>args[])</a:t>
            </a:r>
            <a:endParaRPr sz="200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994"/>
              </a:spcBef>
            </a:pPr>
            <a:r>
              <a:rPr sz="2000" b="1" spc="-110" dirty="0">
                <a:latin typeface="Arial"/>
                <a:cs typeface="Arial"/>
              </a:rPr>
              <a:t>{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000"/>
              </a:spcBef>
            </a:pPr>
            <a:r>
              <a:rPr sz="2000" b="1" spc="-75" dirty="0">
                <a:latin typeface="Arial"/>
                <a:cs typeface="Arial"/>
              </a:rPr>
              <a:t>Thread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85" dirty="0">
                <a:latin typeface="Arial"/>
                <a:cs typeface="Arial"/>
              </a:rPr>
              <a:t>t=Thread.currentThread();</a:t>
            </a:r>
            <a:endParaRPr sz="2000">
              <a:latin typeface="Arial"/>
              <a:cs typeface="Arial"/>
            </a:endParaRPr>
          </a:p>
          <a:p>
            <a:pPr marL="469900" marR="1590040">
              <a:lnSpc>
                <a:spcPct val="141500"/>
              </a:lnSpc>
              <a:spcBef>
                <a:spcPts val="10"/>
              </a:spcBef>
            </a:pPr>
            <a:r>
              <a:rPr sz="2000" b="1" spc="-110" dirty="0">
                <a:latin typeface="Arial"/>
                <a:cs typeface="Arial"/>
              </a:rPr>
              <a:t>System.out.println(“Current </a:t>
            </a:r>
            <a:r>
              <a:rPr sz="2000" b="1" spc="-75" dirty="0">
                <a:latin typeface="Arial"/>
                <a:cs typeface="Arial"/>
              </a:rPr>
              <a:t>Thread: </a:t>
            </a:r>
            <a:r>
              <a:rPr sz="2000" b="1" spc="-120" dirty="0">
                <a:latin typeface="Arial"/>
                <a:cs typeface="Arial"/>
              </a:rPr>
              <a:t>“+t);  </a:t>
            </a:r>
            <a:r>
              <a:rPr sz="2000" b="1" spc="-105" dirty="0">
                <a:latin typeface="Arial"/>
                <a:cs typeface="Arial"/>
              </a:rPr>
              <a:t>System.out.println(“Name </a:t>
            </a:r>
            <a:r>
              <a:rPr sz="2000" b="1" spc="-114" dirty="0">
                <a:latin typeface="Arial"/>
                <a:cs typeface="Arial"/>
              </a:rPr>
              <a:t>is:</a:t>
            </a:r>
            <a:r>
              <a:rPr sz="2000" b="1" spc="40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“+t.getName());</a:t>
            </a:r>
            <a:endParaRPr sz="2000">
              <a:latin typeface="Arial"/>
              <a:cs typeface="Arial"/>
            </a:endParaRPr>
          </a:p>
          <a:p>
            <a:pPr marL="212090">
              <a:lnSpc>
                <a:spcPct val="100000"/>
              </a:lnSpc>
              <a:spcBef>
                <a:spcPts val="994"/>
              </a:spcBef>
            </a:pPr>
            <a:r>
              <a:rPr sz="2000" b="1" spc="-110" dirty="0">
                <a:latin typeface="Arial"/>
                <a:cs typeface="Arial"/>
              </a:rPr>
              <a:t>}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000" b="1" spc="-110" dirty="0">
                <a:latin typeface="Arial"/>
                <a:cs typeface="Arial"/>
              </a:rPr>
              <a:t>}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20228" y="4628388"/>
            <a:ext cx="4271772" cy="1997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1952" y="646252"/>
            <a:ext cx="35756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u="heavy" spc="-16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Threads </a:t>
            </a:r>
            <a:r>
              <a:rPr u="heavy" spc="-23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in</a:t>
            </a:r>
            <a:r>
              <a:rPr u="heavy" spc="-80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 </a:t>
            </a:r>
            <a:r>
              <a:rPr u="heavy" spc="-135" dirty="0">
                <a:uFill>
                  <a:solidFill>
                    <a:srgbClr val="252525"/>
                  </a:solidFill>
                </a:uFill>
                <a:latin typeface="Arial"/>
                <a:cs typeface="Arial"/>
              </a:rPr>
              <a:t>Java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1952" y="1480346"/>
            <a:ext cx="8526780" cy="462661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3000" b="1" spc="-125" dirty="0">
                <a:solidFill>
                  <a:srgbClr val="404040"/>
                </a:solidFill>
                <a:latin typeface="Arial"/>
                <a:cs typeface="Arial"/>
              </a:rPr>
              <a:t>Creating </a:t>
            </a:r>
            <a:r>
              <a:rPr sz="3000" b="1" spc="-140" dirty="0">
                <a:solidFill>
                  <a:srgbClr val="404040"/>
                </a:solidFill>
                <a:latin typeface="Arial"/>
                <a:cs typeface="Arial"/>
              </a:rPr>
              <a:t>threads </a:t>
            </a:r>
            <a:r>
              <a:rPr sz="3000" b="1" spc="-175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3000" b="1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000" b="1" spc="-120" dirty="0">
                <a:solidFill>
                  <a:srgbClr val="404040"/>
                </a:solidFill>
                <a:latin typeface="Arial"/>
                <a:cs typeface="Arial"/>
              </a:rPr>
              <a:t>Java: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3000" spc="7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3000" spc="75" dirty="0">
                <a:solidFill>
                  <a:srgbClr val="404040"/>
                </a:solidFill>
                <a:latin typeface="Arial"/>
                <a:cs typeface="Arial"/>
              </a:rPr>
              <a:t>Extend </a:t>
            </a:r>
            <a:r>
              <a:rPr sz="3000" spc="-5" dirty="0">
                <a:solidFill>
                  <a:srgbClr val="404040"/>
                </a:solidFill>
                <a:latin typeface="Arial"/>
                <a:cs typeface="Arial"/>
              </a:rPr>
              <a:t>java.lang.Thread</a:t>
            </a:r>
            <a:r>
              <a:rPr sz="3000" spc="-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404040"/>
                </a:solidFill>
                <a:latin typeface="Arial"/>
                <a:cs typeface="Arial"/>
              </a:rPr>
              <a:t>class</a:t>
            </a:r>
            <a:endParaRPr sz="3000">
              <a:latin typeface="Arial"/>
              <a:cs typeface="Arial"/>
            </a:endParaRPr>
          </a:p>
          <a:p>
            <a:pPr marL="756285" marR="5080" indent="-287020">
              <a:lnSpc>
                <a:spcPct val="100000"/>
              </a:lnSpc>
              <a:spcBef>
                <a:spcPts val="1005"/>
              </a:spcBef>
              <a:buClr>
                <a:srgbClr val="A42F0F"/>
              </a:buClr>
              <a:buFont typeface="Wingdings"/>
              <a:buChar char=""/>
              <a:tabLst>
                <a:tab pos="75692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run()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method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must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be overridden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(similar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to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main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method 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of sequential</a:t>
            </a:r>
            <a:r>
              <a:rPr sz="2400" spc="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program)</a:t>
            </a:r>
            <a:endParaRPr sz="24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Font typeface="Wingdings"/>
              <a:buChar char=""/>
              <a:tabLst>
                <a:tab pos="75692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run() </a:t>
            </a:r>
            <a:r>
              <a:rPr sz="2400" spc="-30" dirty="0">
                <a:solidFill>
                  <a:srgbClr val="404040"/>
                </a:solidFill>
                <a:latin typeface="Arial"/>
                <a:cs typeface="Arial"/>
              </a:rPr>
              <a:t>is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called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execution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of the thread</a:t>
            </a:r>
            <a:r>
              <a:rPr sz="2400" spc="1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begins </a:t>
            </a:r>
            <a:endParaRPr sz="24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1005"/>
              </a:spcBef>
              <a:buClr>
                <a:srgbClr val="A42F0F"/>
              </a:buClr>
              <a:buFont typeface="Wingdings"/>
              <a:buChar char=""/>
              <a:tabLst>
                <a:tab pos="756920" algn="l"/>
              </a:tabLst>
            </a:pP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 thread terminates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when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run()</a:t>
            </a:r>
            <a:r>
              <a:rPr sz="2400" spc="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returns</a:t>
            </a:r>
            <a:endParaRPr sz="24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Font typeface="Wingdings"/>
              <a:buChar char=""/>
              <a:tabLst>
                <a:tab pos="756920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start()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method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invokes</a:t>
            </a:r>
            <a:r>
              <a:rPr sz="24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run()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500" b="1" spc="-30" dirty="0">
                <a:solidFill>
                  <a:srgbClr val="404040"/>
                </a:solidFill>
                <a:latin typeface="Arial"/>
                <a:cs typeface="Arial"/>
              </a:rPr>
              <a:t>OR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3000" spc="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3000" spc="50" dirty="0">
                <a:solidFill>
                  <a:srgbClr val="404040"/>
                </a:solidFill>
                <a:latin typeface="Arial"/>
                <a:cs typeface="Arial"/>
              </a:rPr>
              <a:t>Implement </a:t>
            </a:r>
            <a:r>
              <a:rPr sz="3000" spc="-5" dirty="0">
                <a:solidFill>
                  <a:srgbClr val="404040"/>
                </a:solidFill>
                <a:latin typeface="Arial"/>
                <a:cs typeface="Arial"/>
              </a:rPr>
              <a:t>java.lang.Runnable</a:t>
            </a:r>
            <a:r>
              <a:rPr sz="30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404040"/>
                </a:solidFill>
                <a:latin typeface="Arial"/>
                <a:cs typeface="Arial"/>
              </a:rPr>
              <a:t>interface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2200" y="813053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316" y="115061"/>
            <a:ext cx="6666484" cy="1231106"/>
          </a:xfrm>
        </p:spPr>
        <p:txBody>
          <a:bodyPr/>
          <a:lstStyle/>
          <a:p>
            <a:r>
              <a:rPr lang="en-US" dirty="0" smtClean="0"/>
              <a:t>Thread class: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9088" y="1069619"/>
            <a:ext cx="9513823" cy="5355312"/>
          </a:xfrm>
        </p:spPr>
        <p:txBody>
          <a:bodyPr/>
          <a:lstStyle/>
          <a:p>
            <a:r>
              <a:rPr lang="en-US" sz="3200" b="1" dirty="0" smtClean="0"/>
              <a:t>Thread class:</a:t>
            </a:r>
          </a:p>
          <a:p>
            <a:r>
              <a:rPr lang="en-US" sz="3200" b="1" dirty="0" smtClean="0"/>
              <a:t>	Thread </a:t>
            </a:r>
            <a:r>
              <a:rPr lang="en-US" sz="3200" b="1" dirty="0" smtClean="0"/>
              <a:t>class provide constructors and methods to create and perform operations on a </a:t>
            </a:r>
            <a:r>
              <a:rPr lang="en-US" sz="3200" b="1" dirty="0" err="1" smtClean="0"/>
              <a:t>thread.Thread</a:t>
            </a:r>
            <a:r>
              <a:rPr lang="en-US" sz="3200" b="1" dirty="0" smtClean="0"/>
              <a:t> class extends Object class and implements </a:t>
            </a:r>
            <a:r>
              <a:rPr lang="en-US" sz="3200" b="1" dirty="0" err="1" smtClean="0"/>
              <a:t>Runnable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interface.Commonly</a:t>
            </a:r>
            <a:r>
              <a:rPr lang="en-US" sz="3200" b="1" dirty="0" smtClean="0"/>
              <a:t> used Constructors of Thread class:</a:t>
            </a:r>
          </a:p>
          <a:p>
            <a:r>
              <a:rPr lang="en-US" sz="3200" b="1" dirty="0" smtClean="0"/>
              <a:t>Thread()</a:t>
            </a:r>
          </a:p>
          <a:p>
            <a:r>
              <a:rPr lang="en-US" sz="3200" b="1" dirty="0" smtClean="0"/>
              <a:t>Thread(String name)</a:t>
            </a:r>
          </a:p>
          <a:p>
            <a:r>
              <a:rPr lang="en-US" sz="3200" b="1" dirty="0" smtClean="0"/>
              <a:t>Thread(</a:t>
            </a:r>
            <a:r>
              <a:rPr lang="en-US" sz="3200" b="1" dirty="0" err="1" smtClean="0"/>
              <a:t>Runnable</a:t>
            </a:r>
            <a:r>
              <a:rPr lang="en-US" sz="3200" b="1" dirty="0" smtClean="0"/>
              <a:t> r)</a:t>
            </a:r>
          </a:p>
          <a:p>
            <a:r>
              <a:rPr lang="en-US" sz="3200" b="1" dirty="0" smtClean="0"/>
              <a:t>Thread(</a:t>
            </a:r>
            <a:r>
              <a:rPr lang="en-US" sz="3200" b="1" dirty="0" err="1" smtClean="0"/>
              <a:t>Runnable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r,String</a:t>
            </a:r>
            <a:r>
              <a:rPr lang="en-US" sz="3200" b="1" dirty="0" smtClean="0"/>
              <a:t> name)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905"/>
            <a:chOff x="0" y="0"/>
            <a:chExt cx="12192000" cy="68599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851404" cy="6859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8592" y="815337"/>
            <a:ext cx="9537192" cy="59375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13226" y="22047"/>
            <a:ext cx="4426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65" dirty="0">
                <a:latin typeface="Arial"/>
                <a:cs typeface="Arial"/>
              </a:rPr>
              <a:t>Life </a:t>
            </a:r>
            <a:r>
              <a:rPr sz="3600" spc="-185" dirty="0">
                <a:latin typeface="Arial"/>
                <a:cs typeface="Arial"/>
              </a:rPr>
              <a:t>cycle </a:t>
            </a:r>
            <a:r>
              <a:rPr sz="3600" spc="-180" dirty="0">
                <a:latin typeface="Arial"/>
                <a:cs typeface="Arial"/>
              </a:rPr>
              <a:t>of </a:t>
            </a:r>
            <a:r>
              <a:rPr sz="3600" spc="-25" dirty="0">
                <a:latin typeface="Arial"/>
                <a:cs typeface="Arial"/>
              </a:rPr>
              <a:t>a</a:t>
            </a:r>
            <a:r>
              <a:rPr sz="3600" spc="50" dirty="0">
                <a:latin typeface="Arial"/>
                <a:cs typeface="Arial"/>
              </a:rPr>
              <a:t> </a:t>
            </a:r>
            <a:r>
              <a:rPr sz="3600" spc="-135" dirty="0">
                <a:latin typeface="Arial"/>
                <a:cs typeface="Arial"/>
              </a:rPr>
              <a:t>Thread</a:t>
            </a:r>
            <a:r>
              <a:rPr sz="3600" spc="-45" dirty="0">
                <a:latin typeface="Arial"/>
                <a:cs typeface="Arial"/>
              </a:rPr>
              <a:t> 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7410" y="160400"/>
            <a:ext cx="9933940" cy="63087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indent="-571500">
              <a:lnSpc>
                <a:spcPts val="2995"/>
              </a:lnSpc>
              <a:spcBef>
                <a:spcPts val="95"/>
              </a:spcBef>
              <a:buFont typeface="Wingdings"/>
              <a:buChar char=""/>
              <a:tabLst>
                <a:tab pos="583565" algn="l"/>
                <a:tab pos="584200" algn="l"/>
              </a:tabLst>
            </a:pPr>
            <a:r>
              <a:rPr sz="2500" b="1" spc="-5" dirty="0">
                <a:solidFill>
                  <a:srgbClr val="252525"/>
                </a:solidFill>
                <a:latin typeface="Gothic Uralic"/>
                <a:cs typeface="Gothic Uralic"/>
              </a:rPr>
              <a:t>New</a:t>
            </a:r>
            <a:endParaRPr sz="2500" dirty="0">
              <a:latin typeface="Gothic Uralic"/>
              <a:cs typeface="Gothic Uralic"/>
            </a:endParaRPr>
          </a:p>
          <a:p>
            <a:pPr marL="584200" marR="1529080">
              <a:lnSpc>
                <a:spcPts val="3000"/>
              </a:lnSpc>
              <a:spcBef>
                <a:spcPts val="95"/>
              </a:spcBef>
            </a:pP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The thread is in new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state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if you create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an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instance  of Thread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class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but before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the invocation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of start() 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method.</a:t>
            </a:r>
            <a:endParaRPr sz="2500" dirty="0">
              <a:latin typeface="Gothic Uralic"/>
              <a:cs typeface="Gothic Uralic"/>
            </a:endParaRPr>
          </a:p>
          <a:p>
            <a:pPr marL="469900" indent="-457200">
              <a:lnSpc>
                <a:spcPts val="2995"/>
              </a:lnSpc>
              <a:spcBef>
                <a:spcPts val="875"/>
              </a:spcBef>
              <a:buFont typeface="Wingdings"/>
              <a:buChar char=""/>
              <a:tabLst>
                <a:tab pos="469265" algn="l"/>
                <a:tab pos="469900" algn="l"/>
              </a:tabLst>
            </a:pPr>
            <a:r>
              <a:rPr sz="2500" b="1" spc="-10" dirty="0">
                <a:solidFill>
                  <a:srgbClr val="252525"/>
                </a:solidFill>
                <a:latin typeface="Gothic Uralic"/>
                <a:cs typeface="Gothic Uralic"/>
              </a:rPr>
              <a:t>Runnable</a:t>
            </a:r>
            <a:endParaRPr sz="2500" dirty="0">
              <a:latin typeface="Gothic Uralic"/>
              <a:cs typeface="Gothic Uralic"/>
            </a:endParaRPr>
          </a:p>
          <a:p>
            <a:pPr marL="12700" marR="5080">
              <a:lnSpc>
                <a:spcPts val="3000"/>
              </a:lnSpc>
              <a:spcBef>
                <a:spcPts val="95"/>
              </a:spcBef>
            </a:pPr>
            <a:r>
              <a:rPr lang="en-US"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	</a:t>
            </a:r>
            <a:r>
              <a:rPr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The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thread is in runnable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state after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invocation of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start()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method, 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but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the thread scheduler has not selected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it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to be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the running  thread.</a:t>
            </a:r>
            <a:endParaRPr sz="2500" dirty="0">
              <a:latin typeface="Gothic Uralic"/>
              <a:cs typeface="Gothic Uralic"/>
            </a:endParaRPr>
          </a:p>
          <a:p>
            <a:pPr marL="558165" indent="-546100">
              <a:lnSpc>
                <a:spcPts val="2910"/>
              </a:lnSpc>
              <a:buFont typeface="Wingdings"/>
              <a:buChar char=""/>
              <a:tabLst>
                <a:tab pos="558165" algn="l"/>
                <a:tab pos="558800" algn="l"/>
              </a:tabLst>
            </a:pPr>
            <a:r>
              <a:rPr sz="2500" b="1" spc="-10" dirty="0">
                <a:solidFill>
                  <a:srgbClr val="252525"/>
                </a:solidFill>
                <a:latin typeface="Gothic Uralic"/>
                <a:cs typeface="Gothic Uralic"/>
              </a:rPr>
              <a:t>Running</a:t>
            </a:r>
            <a:endParaRPr sz="2500" dirty="0">
              <a:latin typeface="Gothic Uralic"/>
              <a:cs typeface="Gothic Uralic"/>
            </a:endParaRPr>
          </a:p>
          <a:p>
            <a:pPr marL="12700" marR="1365250">
              <a:lnSpc>
                <a:spcPts val="3000"/>
              </a:lnSpc>
              <a:spcBef>
                <a:spcPts val="90"/>
              </a:spcBef>
            </a:pPr>
            <a:r>
              <a:rPr lang="en-US"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	</a:t>
            </a:r>
            <a:r>
              <a:rPr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The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thread is in running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state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if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the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thread scheduler has  selected</a:t>
            </a:r>
            <a:r>
              <a:rPr sz="2500" spc="-20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it.</a:t>
            </a:r>
            <a:endParaRPr sz="2500" dirty="0">
              <a:latin typeface="Gothic Uralic"/>
              <a:cs typeface="Gothic Uralic"/>
            </a:endParaRPr>
          </a:p>
          <a:p>
            <a:pPr marL="469900" indent="-457200">
              <a:lnSpc>
                <a:spcPts val="2910"/>
              </a:lnSpc>
              <a:buFont typeface="Wingdings"/>
              <a:buChar char=""/>
              <a:tabLst>
                <a:tab pos="469265" algn="l"/>
                <a:tab pos="469900" algn="l"/>
              </a:tabLst>
            </a:pPr>
            <a:r>
              <a:rPr sz="2500" b="1" spc="-5" dirty="0">
                <a:solidFill>
                  <a:srgbClr val="252525"/>
                </a:solidFill>
                <a:latin typeface="Gothic Uralic"/>
                <a:cs typeface="Gothic Uralic"/>
              </a:rPr>
              <a:t>Non-Runnable</a:t>
            </a:r>
            <a:r>
              <a:rPr sz="2500" b="1" spc="15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2500" b="1" spc="-5" dirty="0">
                <a:solidFill>
                  <a:srgbClr val="252525"/>
                </a:solidFill>
                <a:latin typeface="Gothic Uralic"/>
                <a:cs typeface="Gothic Uralic"/>
              </a:rPr>
              <a:t>(Blocked)</a:t>
            </a:r>
            <a:endParaRPr sz="2500" dirty="0">
              <a:latin typeface="Gothic Uralic"/>
              <a:cs typeface="Gothic Uralic"/>
            </a:endParaRPr>
          </a:p>
          <a:p>
            <a:pPr marL="12700" marR="434340">
              <a:lnSpc>
                <a:spcPts val="3000"/>
              </a:lnSpc>
              <a:spcBef>
                <a:spcPts val="95"/>
              </a:spcBef>
            </a:pPr>
            <a:r>
              <a:rPr lang="en-US"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	</a:t>
            </a:r>
            <a:r>
              <a:rPr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This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is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the state when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the thread is still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alive,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but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is currently not  eligible to</a:t>
            </a:r>
            <a:r>
              <a:rPr sz="2500" spc="-40" dirty="0">
                <a:solidFill>
                  <a:srgbClr val="252525"/>
                </a:solidFill>
                <a:latin typeface="Gothic Uralic"/>
                <a:cs typeface="Gothic Uralic"/>
              </a:rPr>
              <a:t>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run.</a:t>
            </a:r>
            <a:endParaRPr sz="2500" dirty="0">
              <a:latin typeface="Gothic Uralic"/>
              <a:cs typeface="Gothic Uralic"/>
            </a:endParaRPr>
          </a:p>
          <a:p>
            <a:pPr marL="558165" indent="-546100">
              <a:lnSpc>
                <a:spcPts val="2910"/>
              </a:lnSpc>
              <a:buFont typeface="Wingdings"/>
              <a:buChar char=""/>
              <a:tabLst>
                <a:tab pos="558165" algn="l"/>
                <a:tab pos="558800" algn="l"/>
              </a:tabLst>
            </a:pPr>
            <a:r>
              <a:rPr sz="2500" b="1" spc="-5" dirty="0">
                <a:solidFill>
                  <a:srgbClr val="252525"/>
                </a:solidFill>
                <a:latin typeface="Gothic Uralic"/>
                <a:cs typeface="Gothic Uralic"/>
              </a:rPr>
              <a:t>Terminated</a:t>
            </a:r>
            <a:endParaRPr sz="2500" dirty="0">
              <a:latin typeface="Gothic Uralic"/>
              <a:cs typeface="Gothic Uralic"/>
            </a:endParaRPr>
          </a:p>
          <a:p>
            <a:pPr marL="12700" marR="498475">
              <a:lnSpc>
                <a:spcPts val="3000"/>
              </a:lnSpc>
              <a:spcBef>
                <a:spcPts val="95"/>
              </a:spcBef>
            </a:pPr>
            <a:r>
              <a:rPr lang="en-US"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	</a:t>
            </a:r>
            <a:r>
              <a:rPr sz="2500" spc="-5" dirty="0" smtClean="0">
                <a:solidFill>
                  <a:srgbClr val="252525"/>
                </a:solidFill>
                <a:latin typeface="Gothic Uralic"/>
                <a:cs typeface="Gothic Uralic"/>
              </a:rPr>
              <a:t>A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thread is in terminated or </a:t>
            </a:r>
            <a:r>
              <a:rPr sz="2500" spc="-10" dirty="0">
                <a:solidFill>
                  <a:srgbClr val="252525"/>
                </a:solidFill>
                <a:latin typeface="Gothic Uralic"/>
                <a:cs typeface="Gothic Uralic"/>
              </a:rPr>
              <a:t>dead state when </a:t>
            </a:r>
            <a:r>
              <a:rPr sz="2500" dirty="0">
                <a:solidFill>
                  <a:srgbClr val="252525"/>
                </a:solidFill>
                <a:latin typeface="Gothic Uralic"/>
                <a:cs typeface="Gothic Uralic"/>
              </a:rPr>
              <a:t>its </a:t>
            </a:r>
            <a:r>
              <a:rPr sz="2500" spc="-5" dirty="0">
                <a:solidFill>
                  <a:srgbClr val="252525"/>
                </a:solidFill>
                <a:latin typeface="Gothic Uralic"/>
                <a:cs typeface="Gothic Uralic"/>
              </a:rPr>
              <a:t>run() method  exits.</a:t>
            </a:r>
            <a:endParaRPr sz="2500" dirty="0">
              <a:latin typeface="Gothic Uralic"/>
              <a:cs typeface="Gothic Ura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905"/>
            <a:chOff x="0" y="0"/>
            <a:chExt cx="12192000" cy="68599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851404" cy="6859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88794" y="22047"/>
            <a:ext cx="33064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>
                <a:solidFill>
                  <a:srgbClr val="000000"/>
                </a:solidFill>
                <a:latin typeface="Arial"/>
                <a:cs typeface="Arial"/>
              </a:rPr>
              <a:t>Thread</a:t>
            </a:r>
            <a:r>
              <a:rPr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210" dirty="0">
                <a:solidFill>
                  <a:srgbClr val="000000"/>
                </a:solidFill>
                <a:latin typeface="Arial"/>
                <a:cs typeface="Arial"/>
              </a:rPr>
              <a:t>Priority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2200" y="813053"/>
            <a:ext cx="10102850" cy="5554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45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  <a:p>
            <a:pPr marL="1551940" indent="-343535">
              <a:lnSpc>
                <a:spcPts val="2905"/>
              </a:lnSpc>
              <a:buClr>
                <a:srgbClr val="9F8351"/>
              </a:buClr>
              <a:buFont typeface="Wingdings"/>
              <a:buChar char=""/>
              <a:tabLst>
                <a:tab pos="1552575" algn="l"/>
              </a:tabLst>
            </a:pPr>
            <a:r>
              <a:rPr sz="2600" spc="-5" dirty="0">
                <a:latin typeface="Arial"/>
                <a:cs typeface="Arial"/>
              </a:rPr>
              <a:t>Each </a:t>
            </a:r>
            <a:r>
              <a:rPr sz="2600" dirty="0">
                <a:latin typeface="Arial"/>
                <a:cs typeface="Arial"/>
              </a:rPr>
              <a:t>thread </a:t>
            </a:r>
            <a:r>
              <a:rPr sz="2600" spc="10" dirty="0">
                <a:latin typeface="Arial"/>
                <a:cs typeface="Arial"/>
              </a:rPr>
              <a:t>is </a:t>
            </a:r>
            <a:r>
              <a:rPr sz="2600" dirty="0">
                <a:latin typeface="Arial"/>
                <a:cs typeface="Arial"/>
              </a:rPr>
              <a:t>assigned </a:t>
            </a:r>
            <a:r>
              <a:rPr sz="2600" spc="-10" dirty="0">
                <a:latin typeface="Arial"/>
                <a:cs typeface="Arial"/>
              </a:rPr>
              <a:t>a default </a:t>
            </a:r>
            <a:r>
              <a:rPr sz="2600" dirty="0">
                <a:latin typeface="Arial"/>
                <a:cs typeface="Arial"/>
              </a:rPr>
              <a:t>priority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of </a:t>
            </a:r>
            <a:endParaRPr sz="2600">
              <a:latin typeface="Arial"/>
              <a:cs typeface="Arial"/>
            </a:endParaRPr>
          </a:p>
          <a:p>
            <a:pPr marL="155194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Thread.NORM_PRIORITY (constant </a:t>
            </a:r>
            <a:r>
              <a:rPr sz="2600" spc="-10" dirty="0">
                <a:latin typeface="Arial"/>
                <a:cs typeface="Arial"/>
              </a:rPr>
              <a:t>of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5). </a:t>
            </a:r>
            <a:endParaRPr sz="2600">
              <a:latin typeface="Arial"/>
              <a:cs typeface="Arial"/>
            </a:endParaRPr>
          </a:p>
          <a:p>
            <a:pPr marL="1551940" indent="-343535">
              <a:lnSpc>
                <a:spcPct val="100000"/>
              </a:lnSpc>
              <a:spcBef>
                <a:spcPts val="994"/>
              </a:spcBef>
              <a:buClr>
                <a:srgbClr val="9F8351"/>
              </a:buClr>
              <a:buFont typeface="Wingdings"/>
              <a:buChar char=""/>
              <a:tabLst>
                <a:tab pos="1552575" algn="l"/>
              </a:tabLst>
            </a:pPr>
            <a:r>
              <a:rPr sz="2600" spc="-10" dirty="0">
                <a:latin typeface="Arial"/>
                <a:cs typeface="Arial"/>
              </a:rPr>
              <a:t>You </a:t>
            </a:r>
            <a:r>
              <a:rPr sz="2600" spc="5" dirty="0">
                <a:latin typeface="Arial"/>
                <a:cs typeface="Arial"/>
              </a:rPr>
              <a:t>can </a:t>
            </a:r>
            <a:r>
              <a:rPr sz="2600" spc="-5" dirty="0">
                <a:latin typeface="Arial"/>
                <a:cs typeface="Arial"/>
              </a:rPr>
              <a:t>reset </a:t>
            </a:r>
            <a:r>
              <a:rPr sz="2600" spc="-10" dirty="0">
                <a:latin typeface="Arial"/>
                <a:cs typeface="Arial"/>
              </a:rPr>
              <a:t>the priority </a:t>
            </a:r>
            <a:r>
              <a:rPr sz="2600" spc="-5" dirty="0">
                <a:latin typeface="Arial"/>
                <a:cs typeface="Arial"/>
              </a:rPr>
              <a:t>using </a:t>
            </a:r>
            <a:r>
              <a:rPr sz="2600" spc="5" dirty="0">
                <a:latin typeface="Arial"/>
                <a:cs typeface="Arial"/>
              </a:rPr>
              <a:t>setPriority(int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priority).</a:t>
            </a:r>
            <a:r>
              <a:rPr sz="2600" spc="-30" dirty="0">
                <a:latin typeface="Arial"/>
                <a:cs typeface="Arial"/>
              </a:rPr>
              <a:t> 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F8351"/>
              </a:buClr>
              <a:buFont typeface="Wingdings"/>
              <a:buChar char=""/>
            </a:pPr>
            <a:endParaRPr sz="2700">
              <a:latin typeface="Arial"/>
              <a:cs typeface="Arial"/>
            </a:endParaRPr>
          </a:p>
          <a:p>
            <a:pPr marL="1551940" indent="-343535">
              <a:lnSpc>
                <a:spcPct val="100000"/>
              </a:lnSpc>
              <a:spcBef>
                <a:spcPts val="5"/>
              </a:spcBef>
              <a:buClr>
                <a:srgbClr val="9F8351"/>
              </a:buClr>
              <a:buFont typeface="Wingdings"/>
              <a:buChar char=""/>
              <a:tabLst>
                <a:tab pos="1552575" algn="l"/>
              </a:tabLst>
            </a:pPr>
            <a:r>
              <a:rPr sz="2600" spc="-5" dirty="0">
                <a:latin typeface="Arial"/>
                <a:cs typeface="Arial"/>
              </a:rPr>
              <a:t>Some constants for </a:t>
            </a:r>
            <a:r>
              <a:rPr sz="2600" dirty="0">
                <a:latin typeface="Arial"/>
                <a:cs typeface="Arial"/>
              </a:rPr>
              <a:t>priorities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include: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F8351"/>
              </a:buClr>
              <a:buFont typeface="Wingdings"/>
              <a:buChar char=""/>
            </a:pPr>
            <a:endParaRPr sz="2300">
              <a:latin typeface="Arial"/>
              <a:cs typeface="Arial"/>
            </a:endParaRPr>
          </a:p>
          <a:p>
            <a:pPr marL="1952625" lvl="1" indent="-287020">
              <a:lnSpc>
                <a:spcPct val="100000"/>
              </a:lnSpc>
              <a:buClr>
                <a:srgbClr val="9F8351"/>
              </a:buClr>
              <a:buFont typeface="Courier New"/>
              <a:buChar char="o"/>
              <a:tabLst>
                <a:tab pos="1953260" algn="l"/>
              </a:tabLst>
            </a:pPr>
            <a:r>
              <a:rPr sz="2200" spc="-5" dirty="0">
                <a:latin typeface="Arial"/>
                <a:cs typeface="Arial"/>
              </a:rPr>
              <a:t>Thread.MIN_PRIORITY</a:t>
            </a:r>
            <a:endParaRPr sz="2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9F8351"/>
              </a:buClr>
              <a:buFont typeface="Courier New"/>
              <a:buChar char="o"/>
            </a:pPr>
            <a:endParaRPr sz="2250">
              <a:latin typeface="Arial"/>
              <a:cs typeface="Arial"/>
            </a:endParaRPr>
          </a:p>
          <a:p>
            <a:pPr marL="1952625" lvl="1" indent="-287020">
              <a:lnSpc>
                <a:spcPct val="100000"/>
              </a:lnSpc>
              <a:buClr>
                <a:srgbClr val="9F8351"/>
              </a:buClr>
              <a:buFont typeface="Courier New"/>
              <a:buChar char="o"/>
              <a:tabLst>
                <a:tab pos="1953260" algn="l"/>
              </a:tabLst>
            </a:pPr>
            <a:r>
              <a:rPr sz="2200" spc="-5" dirty="0">
                <a:latin typeface="Arial"/>
                <a:cs typeface="Arial"/>
              </a:rPr>
              <a:t>Thread.MAX_PRIORITY</a:t>
            </a:r>
            <a:endParaRPr sz="2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9F8351"/>
              </a:buClr>
              <a:buFont typeface="Courier New"/>
              <a:buChar char="o"/>
            </a:pPr>
            <a:endParaRPr sz="2250">
              <a:latin typeface="Arial"/>
              <a:cs typeface="Arial"/>
            </a:endParaRPr>
          </a:p>
          <a:p>
            <a:pPr marL="1952625" lvl="1" indent="-287020">
              <a:lnSpc>
                <a:spcPct val="100000"/>
              </a:lnSpc>
              <a:buClr>
                <a:srgbClr val="9F8351"/>
              </a:buClr>
              <a:buFont typeface="Courier New"/>
              <a:buChar char="o"/>
              <a:tabLst>
                <a:tab pos="1953260" algn="l"/>
              </a:tabLst>
            </a:pPr>
            <a:r>
              <a:rPr sz="2200" spc="-5" dirty="0">
                <a:latin typeface="Arial"/>
                <a:cs typeface="Arial"/>
              </a:rPr>
              <a:t>Thread.NORM_PRIORITY</a:t>
            </a:r>
            <a:endParaRPr sz="2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9F8351"/>
              </a:buClr>
              <a:buFont typeface="Courier New"/>
              <a:buChar char="o"/>
            </a:pPr>
            <a:endParaRPr sz="2700">
              <a:latin typeface="Arial"/>
              <a:cs typeface="Arial"/>
            </a:endParaRPr>
          </a:p>
          <a:p>
            <a:pPr marL="1551940" marR="5080" indent="-342900">
              <a:lnSpc>
                <a:spcPct val="100000"/>
              </a:lnSpc>
              <a:spcBef>
                <a:spcPts val="5"/>
              </a:spcBef>
              <a:buClr>
                <a:srgbClr val="9F8351"/>
              </a:buClr>
              <a:buFont typeface="Wingdings"/>
              <a:buChar char=""/>
              <a:tabLst>
                <a:tab pos="1552575" algn="l"/>
              </a:tabLst>
            </a:pPr>
            <a:r>
              <a:rPr sz="2600" dirty="0">
                <a:latin typeface="Arial"/>
                <a:cs typeface="Arial"/>
              </a:rPr>
              <a:t>By default, </a:t>
            </a:r>
            <a:r>
              <a:rPr sz="2600" spc="-20" dirty="0">
                <a:latin typeface="Arial"/>
                <a:cs typeface="Arial"/>
              </a:rPr>
              <a:t>a </a:t>
            </a:r>
            <a:r>
              <a:rPr sz="2600" spc="-5" dirty="0">
                <a:latin typeface="Arial"/>
                <a:cs typeface="Arial"/>
              </a:rPr>
              <a:t>thread </a:t>
            </a:r>
            <a:r>
              <a:rPr sz="2600" spc="-10" dirty="0">
                <a:latin typeface="Arial"/>
                <a:cs typeface="Arial"/>
              </a:rPr>
              <a:t>has </a:t>
            </a:r>
            <a:r>
              <a:rPr sz="2600" dirty="0">
                <a:latin typeface="Arial"/>
                <a:cs typeface="Arial"/>
              </a:rPr>
              <a:t>the </a:t>
            </a:r>
            <a:r>
              <a:rPr sz="2600" spc="-5" dirty="0">
                <a:latin typeface="Arial"/>
                <a:cs typeface="Arial"/>
              </a:rPr>
              <a:t>priority </a:t>
            </a:r>
            <a:r>
              <a:rPr sz="2600" dirty="0">
                <a:latin typeface="Arial"/>
                <a:cs typeface="Arial"/>
              </a:rPr>
              <a:t>level </a:t>
            </a:r>
            <a:r>
              <a:rPr sz="2600" spc="-20" dirty="0">
                <a:latin typeface="Arial"/>
                <a:cs typeface="Arial"/>
              </a:rPr>
              <a:t>of </a:t>
            </a:r>
            <a:r>
              <a:rPr sz="2600" spc="-10" dirty="0">
                <a:latin typeface="Arial"/>
                <a:cs typeface="Arial"/>
              </a:rPr>
              <a:t>the thread that  </a:t>
            </a:r>
            <a:r>
              <a:rPr sz="2600" spc="-5" dirty="0">
                <a:latin typeface="Arial"/>
                <a:cs typeface="Arial"/>
              </a:rPr>
              <a:t>created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it.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2200" y="813053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8057" y="162356"/>
            <a:ext cx="9535795" cy="4799965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884555" indent="-572135">
              <a:lnSpc>
                <a:spcPct val="100000"/>
              </a:lnSpc>
              <a:spcBef>
                <a:spcPts val="2020"/>
              </a:spcBef>
              <a:buFont typeface="Wingdings"/>
              <a:buChar char=""/>
              <a:tabLst>
                <a:tab pos="885190" algn="l"/>
              </a:tabLst>
            </a:pPr>
            <a:r>
              <a:rPr sz="3600" b="1" dirty="0">
                <a:solidFill>
                  <a:srgbClr val="252525"/>
                </a:solidFill>
                <a:latin typeface="Gothic Uralic"/>
                <a:cs typeface="Gothic Uralic"/>
              </a:rPr>
              <a:t>Thread</a:t>
            </a:r>
            <a:r>
              <a:rPr sz="3600" b="1" spc="-5" dirty="0">
                <a:solidFill>
                  <a:srgbClr val="252525"/>
                </a:solidFill>
                <a:latin typeface="Gothic Uralic"/>
                <a:cs typeface="Gothic Uralic"/>
              </a:rPr>
              <a:t> Synchronization</a:t>
            </a:r>
            <a:endParaRPr sz="3600">
              <a:latin typeface="Gothic Uralic"/>
              <a:cs typeface="Gothic Uralic"/>
            </a:endParaRPr>
          </a:p>
          <a:p>
            <a:pPr marL="12700" marR="1081405">
              <a:lnSpc>
                <a:spcPct val="100000"/>
              </a:lnSpc>
              <a:spcBef>
                <a:spcPts val="1720"/>
              </a:spcBef>
            </a:pPr>
            <a:r>
              <a:rPr sz="3200" dirty="0">
                <a:latin typeface="Times New Roman"/>
                <a:cs typeface="Times New Roman"/>
              </a:rPr>
              <a:t>A shared resource may be corrupted if it is</a:t>
            </a:r>
            <a:r>
              <a:rPr sz="3200" spc="-2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accessed  simultaneously by multiple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threads.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920"/>
              </a:spcBef>
            </a:pPr>
            <a:r>
              <a:rPr sz="3200" b="1" dirty="0">
                <a:latin typeface="Times New Roman"/>
                <a:cs typeface="Times New Roman"/>
              </a:rPr>
              <a:t>Example</a:t>
            </a:r>
            <a:r>
              <a:rPr sz="3200" dirty="0">
                <a:latin typeface="Times New Roman"/>
                <a:cs typeface="Times New Roman"/>
              </a:rPr>
              <a:t>: two unsynchronized threads accessing the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same  bank account may cause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5" dirty="0">
                <a:latin typeface="Times New Roman"/>
                <a:cs typeface="Times New Roman"/>
              </a:rPr>
              <a:t>conflict.</a:t>
            </a:r>
            <a:endParaRPr sz="3200">
              <a:latin typeface="Times New Roman"/>
              <a:cs typeface="Times New Roman"/>
            </a:endParaRPr>
          </a:p>
          <a:p>
            <a:pPr marL="1099185" lvl="1" indent="-343535">
              <a:lnSpc>
                <a:spcPct val="100000"/>
              </a:lnSpc>
              <a:spcBef>
                <a:spcPts val="1515"/>
              </a:spcBef>
              <a:buFont typeface="Wingdings"/>
              <a:buChar char=""/>
              <a:tabLst>
                <a:tab pos="1099185" algn="l"/>
                <a:tab pos="1099820" algn="l"/>
              </a:tabLst>
            </a:pPr>
            <a:r>
              <a:rPr sz="2500" spc="-5" dirty="0">
                <a:latin typeface="Times New Roman"/>
                <a:cs typeface="Times New Roman"/>
              </a:rPr>
              <a:t>Known as a </a:t>
            </a:r>
            <a:r>
              <a:rPr sz="2500" i="1" spc="-5" dirty="0">
                <a:latin typeface="Times New Roman"/>
                <a:cs typeface="Times New Roman"/>
              </a:rPr>
              <a:t>race condition </a:t>
            </a:r>
            <a:r>
              <a:rPr sz="2500" spc="-5" dirty="0">
                <a:latin typeface="Times New Roman"/>
                <a:cs typeface="Times New Roman"/>
              </a:rPr>
              <a:t>in multithreaded</a:t>
            </a:r>
            <a:r>
              <a:rPr sz="2500" spc="16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programs.</a:t>
            </a:r>
            <a:endParaRPr sz="2500">
              <a:latin typeface="Times New Roman"/>
              <a:cs typeface="Times New Roman"/>
            </a:endParaRPr>
          </a:p>
          <a:p>
            <a:pPr marL="355600" marR="621030" indent="-343535">
              <a:lnSpc>
                <a:spcPts val="3120"/>
              </a:lnSpc>
              <a:spcBef>
                <a:spcPts val="1700"/>
              </a:spcBef>
              <a:buFont typeface="Wingdings"/>
              <a:buChar char=""/>
              <a:tabLst>
                <a:tab pos="356235" algn="l"/>
              </a:tabLst>
            </a:pPr>
            <a:r>
              <a:rPr sz="2600" spc="-20" dirty="0">
                <a:latin typeface="Arial"/>
                <a:cs typeface="Arial"/>
              </a:rPr>
              <a:t>A </a:t>
            </a:r>
            <a:r>
              <a:rPr sz="2750" i="1" spc="-70" dirty="0">
                <a:latin typeface="Arial"/>
                <a:cs typeface="Arial"/>
              </a:rPr>
              <a:t>thread-safe </a:t>
            </a:r>
            <a:r>
              <a:rPr sz="2600" spc="5" dirty="0">
                <a:latin typeface="Arial"/>
                <a:cs typeface="Arial"/>
              </a:rPr>
              <a:t>class </a:t>
            </a:r>
            <a:r>
              <a:rPr sz="2600" dirty="0">
                <a:latin typeface="Arial"/>
                <a:cs typeface="Arial"/>
              </a:rPr>
              <a:t>does </a:t>
            </a:r>
            <a:r>
              <a:rPr sz="2600" spc="-10" dirty="0">
                <a:latin typeface="Arial"/>
                <a:cs typeface="Arial"/>
              </a:rPr>
              <a:t>not </a:t>
            </a:r>
            <a:r>
              <a:rPr sz="2600" spc="-5" dirty="0">
                <a:latin typeface="Arial"/>
                <a:cs typeface="Arial"/>
              </a:rPr>
              <a:t>cause </a:t>
            </a:r>
            <a:r>
              <a:rPr sz="2600" spc="-15" dirty="0">
                <a:latin typeface="Arial"/>
                <a:cs typeface="Arial"/>
              </a:rPr>
              <a:t>a </a:t>
            </a:r>
            <a:r>
              <a:rPr sz="2600" spc="-10" dirty="0">
                <a:latin typeface="Arial"/>
                <a:cs typeface="Arial"/>
              </a:rPr>
              <a:t>race </a:t>
            </a:r>
            <a:r>
              <a:rPr sz="2600" dirty="0">
                <a:latin typeface="Arial"/>
                <a:cs typeface="Arial"/>
              </a:rPr>
              <a:t>condition </a:t>
            </a:r>
            <a:r>
              <a:rPr sz="2600" spc="-5" dirty="0">
                <a:latin typeface="Arial"/>
                <a:cs typeface="Arial"/>
              </a:rPr>
              <a:t>in </a:t>
            </a:r>
            <a:r>
              <a:rPr sz="2600" dirty="0">
                <a:latin typeface="Arial"/>
                <a:cs typeface="Arial"/>
              </a:rPr>
              <a:t>the  presence </a:t>
            </a:r>
            <a:r>
              <a:rPr sz="2600" spc="-10" dirty="0">
                <a:latin typeface="Arial"/>
                <a:cs typeface="Arial"/>
              </a:rPr>
              <a:t>of </a:t>
            </a:r>
            <a:r>
              <a:rPr sz="2600" spc="-5" dirty="0">
                <a:latin typeface="Arial"/>
                <a:cs typeface="Arial"/>
              </a:rPr>
              <a:t>multiple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threads. 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Synch</a:t>
            </a:r>
            <a:r>
              <a:rPr spc="-75" dirty="0"/>
              <a:t>r</a:t>
            </a:r>
            <a:r>
              <a:rPr spc="-5" dirty="0"/>
              <a:t>oniz</a:t>
            </a:r>
            <a:r>
              <a:rPr dirty="0"/>
              <a:t>e</a:t>
            </a:r>
            <a:r>
              <a:rPr spc="-5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23466" y="5712053"/>
            <a:ext cx="501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Obj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3173" y="5585561"/>
            <a:ext cx="3467100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645">
              <a:lnSpc>
                <a:spcPct val="134600"/>
              </a:lnSpc>
              <a:spcBef>
                <a:spcPts val="100"/>
              </a:spcBef>
            </a:pP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t1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(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Enters the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object 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)  </a:t>
            </a:r>
            <a:r>
              <a:rPr sz="2400" spc="-150" dirty="0">
                <a:solidFill>
                  <a:srgbClr val="404040"/>
                </a:solidFill>
                <a:latin typeface="Arial"/>
                <a:cs typeface="Arial"/>
              </a:rPr>
              <a:t>t2—wait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until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t1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comes</a:t>
            </a:r>
            <a:r>
              <a:rPr sz="2400" spc="1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out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2200" y="749846"/>
            <a:ext cx="10422890" cy="482155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  <a:p>
            <a:pPr marL="743585">
              <a:lnSpc>
                <a:spcPct val="100000"/>
              </a:lnSpc>
              <a:spcBef>
                <a:spcPts val="725"/>
              </a:spcBef>
            </a:pPr>
            <a:r>
              <a:rPr sz="2400" spc="5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b="1" spc="50" dirty="0">
                <a:solidFill>
                  <a:srgbClr val="404040"/>
                </a:solidFill>
                <a:latin typeface="Gothic Uralic"/>
                <a:cs typeface="Gothic Uralic"/>
              </a:rPr>
              <a:t>Problem </a:t>
            </a:r>
            <a:r>
              <a:rPr sz="2400" spc="-5" dirty="0">
                <a:solidFill>
                  <a:srgbClr val="404040"/>
                </a:solidFill>
                <a:latin typeface="Gothic Uralic"/>
                <a:cs typeface="Gothic Uralic"/>
              </a:rPr>
              <a:t>: </a:t>
            </a:r>
            <a:r>
              <a:rPr sz="2600" dirty="0">
                <a:latin typeface="Arial"/>
                <a:cs typeface="Arial"/>
              </a:rPr>
              <a:t>race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conditions</a:t>
            </a:r>
            <a:endParaRPr sz="2600">
              <a:latin typeface="Arial"/>
              <a:cs typeface="Arial"/>
            </a:endParaRPr>
          </a:p>
          <a:p>
            <a:pPr marL="743585" marR="189230">
              <a:lnSpc>
                <a:spcPct val="100000"/>
              </a:lnSpc>
              <a:spcBef>
                <a:spcPts val="994"/>
              </a:spcBef>
            </a:pPr>
            <a:r>
              <a:rPr sz="2400" spc="4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b="1" spc="45" dirty="0">
                <a:solidFill>
                  <a:srgbClr val="404040"/>
                </a:solidFill>
                <a:latin typeface="Gothic Uralic"/>
                <a:cs typeface="Gothic Uralic"/>
              </a:rPr>
              <a:t>Solution </a:t>
            </a:r>
            <a:r>
              <a:rPr sz="2400" spc="-5" dirty="0">
                <a:solidFill>
                  <a:srgbClr val="404040"/>
                </a:solidFill>
                <a:latin typeface="Gothic Uralic"/>
                <a:cs typeface="Gothic Uralic"/>
              </a:rPr>
              <a:t>: </a:t>
            </a:r>
            <a:r>
              <a:rPr sz="2600" spc="5" dirty="0">
                <a:latin typeface="Arial"/>
                <a:cs typeface="Arial"/>
              </a:rPr>
              <a:t>give </a:t>
            </a:r>
            <a:r>
              <a:rPr sz="2600" dirty="0">
                <a:latin typeface="Arial"/>
                <a:cs typeface="Arial"/>
              </a:rPr>
              <a:t>exclusive access </a:t>
            </a:r>
            <a:r>
              <a:rPr sz="2600" spc="-15" dirty="0">
                <a:latin typeface="Arial"/>
                <a:cs typeface="Arial"/>
              </a:rPr>
              <a:t>to </a:t>
            </a:r>
            <a:r>
              <a:rPr sz="2600" spc="-10" dirty="0">
                <a:latin typeface="Arial"/>
                <a:cs typeface="Arial"/>
              </a:rPr>
              <a:t>one thread </a:t>
            </a:r>
            <a:r>
              <a:rPr sz="2600" spc="-20" dirty="0">
                <a:latin typeface="Arial"/>
                <a:cs typeface="Arial"/>
              </a:rPr>
              <a:t>at a </a:t>
            </a:r>
            <a:r>
              <a:rPr sz="2600" spc="-10" dirty="0">
                <a:latin typeface="Arial"/>
                <a:cs typeface="Arial"/>
              </a:rPr>
              <a:t>time to code  </a:t>
            </a:r>
            <a:r>
              <a:rPr sz="2600" spc="-5" dirty="0">
                <a:latin typeface="Arial"/>
                <a:cs typeface="Arial"/>
              </a:rPr>
              <a:t>that manipulates </a:t>
            </a:r>
            <a:r>
              <a:rPr sz="2600" spc="-10" dirty="0">
                <a:latin typeface="Arial"/>
                <a:cs typeface="Arial"/>
              </a:rPr>
              <a:t>a shared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object.</a:t>
            </a:r>
            <a:endParaRPr sz="2600">
              <a:latin typeface="Arial"/>
              <a:cs typeface="Arial"/>
            </a:endParaRPr>
          </a:p>
          <a:p>
            <a:pPr marL="743585" marR="993775">
              <a:lnSpc>
                <a:spcPct val="100000"/>
              </a:lnSpc>
              <a:spcBef>
                <a:spcPts val="1005"/>
              </a:spcBef>
            </a:pPr>
            <a:r>
              <a:rPr sz="2400" spc="2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25" dirty="0">
                <a:solidFill>
                  <a:srgbClr val="404040"/>
                </a:solidFill>
                <a:latin typeface="Arial"/>
                <a:cs typeface="Arial"/>
              </a:rPr>
              <a:t>Synchronization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keeps other threads waiting until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object is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available.</a:t>
            </a:r>
            <a:endParaRPr sz="2400">
              <a:latin typeface="Arial"/>
              <a:cs typeface="Arial"/>
            </a:endParaRPr>
          </a:p>
          <a:p>
            <a:pPr marL="743585" marR="5080">
              <a:lnSpc>
                <a:spcPct val="100000"/>
              </a:lnSpc>
              <a:spcBef>
                <a:spcPts val="1000"/>
              </a:spcBef>
            </a:pPr>
            <a:r>
              <a:rPr sz="2400" spc="10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z="2400" spc="10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synchronized keyword synchronizes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the method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so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that only </a:t>
            </a:r>
            <a:r>
              <a:rPr sz="2400" spc="-35" dirty="0">
                <a:solidFill>
                  <a:srgbClr val="404040"/>
                </a:solidFill>
                <a:latin typeface="Arial"/>
                <a:cs typeface="Arial"/>
              </a:rPr>
              <a:t>one 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thread can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access </a:t>
            </a:r>
            <a:r>
              <a:rPr sz="2400" spc="-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method </a:t>
            </a:r>
            <a:r>
              <a:rPr sz="2400" spc="-15" dirty="0">
                <a:solidFill>
                  <a:srgbClr val="404040"/>
                </a:solidFill>
                <a:latin typeface="Arial"/>
                <a:cs typeface="Arial"/>
              </a:rPr>
              <a:t>at 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400" spc="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time.</a:t>
            </a:r>
            <a:endParaRPr sz="2400">
              <a:latin typeface="Arial"/>
              <a:cs typeface="Arial"/>
            </a:endParaRPr>
          </a:p>
          <a:p>
            <a:pPr marL="1200785">
              <a:lnSpc>
                <a:spcPts val="3300"/>
              </a:lnSpc>
            </a:pPr>
            <a:r>
              <a:rPr sz="3000" spc="-5" dirty="0">
                <a:solidFill>
                  <a:srgbClr val="404040"/>
                </a:solidFill>
                <a:latin typeface="Courier New"/>
                <a:cs typeface="Courier New"/>
              </a:rPr>
              <a:t>public synchronized void xMethod()</a:t>
            </a:r>
            <a:r>
              <a:rPr sz="3000" spc="-2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000" dirty="0">
                <a:solidFill>
                  <a:srgbClr val="404040"/>
                </a:solidFill>
                <a:latin typeface="Courier New"/>
                <a:cs typeface="Courier New"/>
              </a:rPr>
              <a:t>{</a:t>
            </a:r>
            <a:endParaRPr sz="3000">
              <a:latin typeface="Courier New"/>
              <a:cs typeface="Courier New"/>
            </a:endParaRPr>
          </a:p>
          <a:p>
            <a:pPr marL="1657985">
              <a:lnSpc>
                <a:spcPct val="100000"/>
              </a:lnSpc>
            </a:pPr>
            <a:r>
              <a:rPr sz="3000" spc="-5" dirty="0">
                <a:solidFill>
                  <a:srgbClr val="404040"/>
                </a:solidFill>
                <a:latin typeface="Courier New"/>
                <a:cs typeface="Courier New"/>
              </a:rPr>
              <a:t>// method</a:t>
            </a:r>
            <a:r>
              <a:rPr sz="3000" spc="-15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sz="3000" spc="-5" dirty="0">
                <a:solidFill>
                  <a:srgbClr val="404040"/>
                </a:solidFill>
                <a:latin typeface="Courier New"/>
                <a:cs typeface="Courier New"/>
              </a:rPr>
              <a:t>body</a:t>
            </a:r>
            <a:endParaRPr sz="3000">
              <a:latin typeface="Courier New"/>
              <a:cs typeface="Courier New"/>
            </a:endParaRPr>
          </a:p>
          <a:p>
            <a:pPr marL="1200785">
              <a:lnSpc>
                <a:spcPct val="100000"/>
              </a:lnSpc>
            </a:pPr>
            <a:r>
              <a:rPr sz="3000" dirty="0">
                <a:solidFill>
                  <a:srgbClr val="404040"/>
                </a:solidFill>
                <a:latin typeface="Courier New"/>
                <a:cs typeface="Courier New"/>
              </a:rPr>
              <a:t>}</a:t>
            </a:r>
            <a:endParaRPr sz="3000">
              <a:latin typeface="Courier New"/>
              <a:cs typeface="Courier New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83535" y="5675376"/>
            <a:ext cx="4575175" cy="1028700"/>
            <a:chOff x="2383535" y="5675376"/>
            <a:chExt cx="4575175" cy="1028700"/>
          </a:xfrm>
        </p:grpSpPr>
        <p:sp>
          <p:nvSpPr>
            <p:cNvPr id="8" name="object 8"/>
            <p:cNvSpPr/>
            <p:nvPr/>
          </p:nvSpPr>
          <p:spPr>
            <a:xfrm>
              <a:off x="2391155" y="5682996"/>
              <a:ext cx="3348354" cy="1013460"/>
            </a:xfrm>
            <a:custGeom>
              <a:avLst/>
              <a:gdLst/>
              <a:ahLst/>
              <a:cxnLst/>
              <a:rect l="l" t="t" r="r" b="b"/>
              <a:pathLst>
                <a:path w="3348354" h="1013459">
                  <a:moveTo>
                    <a:pt x="3348228" y="0"/>
                  </a:moveTo>
                  <a:lnTo>
                    <a:pt x="0" y="0"/>
                  </a:lnTo>
                  <a:lnTo>
                    <a:pt x="0" y="1013459"/>
                  </a:lnTo>
                  <a:lnTo>
                    <a:pt x="3348228" y="1013459"/>
                  </a:lnTo>
                  <a:lnTo>
                    <a:pt x="334822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1155" y="5682996"/>
              <a:ext cx="3348354" cy="1013460"/>
            </a:xfrm>
            <a:custGeom>
              <a:avLst/>
              <a:gdLst/>
              <a:ahLst/>
              <a:cxnLst/>
              <a:rect l="l" t="t" r="r" b="b"/>
              <a:pathLst>
                <a:path w="3348354" h="1013459">
                  <a:moveTo>
                    <a:pt x="0" y="1013459"/>
                  </a:moveTo>
                  <a:lnTo>
                    <a:pt x="3348228" y="1013459"/>
                  </a:lnTo>
                  <a:lnTo>
                    <a:pt x="3348228" y="0"/>
                  </a:lnTo>
                  <a:lnTo>
                    <a:pt x="0" y="0"/>
                  </a:lnTo>
                  <a:lnTo>
                    <a:pt x="0" y="1013459"/>
                  </a:lnTo>
                  <a:close/>
                </a:path>
              </a:pathLst>
            </a:custGeom>
            <a:ln w="15240">
              <a:solidFill>
                <a:srgbClr val="781F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82667" y="5861304"/>
              <a:ext cx="2375916" cy="2316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99253" y="5913882"/>
              <a:ext cx="2220595" cy="76200"/>
            </a:xfrm>
            <a:custGeom>
              <a:avLst/>
              <a:gdLst/>
              <a:ahLst/>
              <a:cxnLst/>
              <a:rect l="l" t="t" r="r" b="b"/>
              <a:pathLst>
                <a:path w="222059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9530"/>
                  </a:lnTo>
                  <a:lnTo>
                    <a:pt x="57150" y="49530"/>
                  </a:lnTo>
                  <a:lnTo>
                    <a:pt x="52070" y="44411"/>
                  </a:lnTo>
                  <a:lnTo>
                    <a:pt x="52070" y="31788"/>
                  </a:lnTo>
                  <a:lnTo>
                    <a:pt x="57150" y="26670"/>
                  </a:lnTo>
                  <a:lnTo>
                    <a:pt x="76200" y="26670"/>
                  </a:lnTo>
                  <a:lnTo>
                    <a:pt x="76200" y="0"/>
                  </a:lnTo>
                  <a:close/>
                </a:path>
                <a:path w="2220595" h="76200">
                  <a:moveTo>
                    <a:pt x="76200" y="26670"/>
                  </a:moveTo>
                  <a:lnTo>
                    <a:pt x="57150" y="26670"/>
                  </a:lnTo>
                  <a:lnTo>
                    <a:pt x="52070" y="31788"/>
                  </a:lnTo>
                  <a:lnTo>
                    <a:pt x="52070" y="44411"/>
                  </a:lnTo>
                  <a:lnTo>
                    <a:pt x="57150" y="49530"/>
                  </a:lnTo>
                  <a:lnTo>
                    <a:pt x="76200" y="49530"/>
                  </a:lnTo>
                  <a:lnTo>
                    <a:pt x="76200" y="26670"/>
                  </a:lnTo>
                  <a:close/>
                </a:path>
                <a:path w="2220595" h="76200">
                  <a:moveTo>
                    <a:pt x="2214879" y="26670"/>
                  </a:moveTo>
                  <a:lnTo>
                    <a:pt x="76200" y="26670"/>
                  </a:lnTo>
                  <a:lnTo>
                    <a:pt x="76200" y="49530"/>
                  </a:lnTo>
                  <a:lnTo>
                    <a:pt x="2214879" y="49530"/>
                  </a:lnTo>
                  <a:lnTo>
                    <a:pt x="2220087" y="44411"/>
                  </a:lnTo>
                  <a:lnTo>
                    <a:pt x="2220087" y="31788"/>
                  </a:lnTo>
                  <a:lnTo>
                    <a:pt x="2214879" y="26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23559" y="6324600"/>
              <a:ext cx="1335024" cy="2316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40145" y="6377178"/>
              <a:ext cx="1179195" cy="76200"/>
            </a:xfrm>
            <a:custGeom>
              <a:avLst/>
              <a:gdLst/>
              <a:ahLst/>
              <a:cxnLst/>
              <a:rect l="l" t="t" r="r" b="b"/>
              <a:pathLst>
                <a:path w="117919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9530"/>
                  </a:lnTo>
                  <a:lnTo>
                    <a:pt x="57150" y="49530"/>
                  </a:lnTo>
                  <a:lnTo>
                    <a:pt x="52069" y="44411"/>
                  </a:lnTo>
                  <a:lnTo>
                    <a:pt x="52069" y="31788"/>
                  </a:lnTo>
                  <a:lnTo>
                    <a:pt x="57150" y="26670"/>
                  </a:lnTo>
                  <a:lnTo>
                    <a:pt x="76200" y="26670"/>
                  </a:lnTo>
                  <a:lnTo>
                    <a:pt x="76200" y="0"/>
                  </a:lnTo>
                  <a:close/>
                </a:path>
                <a:path w="1179195" h="76200">
                  <a:moveTo>
                    <a:pt x="76200" y="26670"/>
                  </a:moveTo>
                  <a:lnTo>
                    <a:pt x="57150" y="26670"/>
                  </a:lnTo>
                  <a:lnTo>
                    <a:pt x="52069" y="31788"/>
                  </a:lnTo>
                  <a:lnTo>
                    <a:pt x="52069" y="44411"/>
                  </a:lnTo>
                  <a:lnTo>
                    <a:pt x="57150" y="49530"/>
                  </a:lnTo>
                  <a:lnTo>
                    <a:pt x="76200" y="49530"/>
                  </a:lnTo>
                  <a:lnTo>
                    <a:pt x="76200" y="26670"/>
                  </a:lnTo>
                  <a:close/>
                </a:path>
                <a:path w="1179195" h="76200">
                  <a:moveTo>
                    <a:pt x="1173987" y="26670"/>
                  </a:moveTo>
                  <a:lnTo>
                    <a:pt x="76200" y="26670"/>
                  </a:lnTo>
                  <a:lnTo>
                    <a:pt x="76200" y="49530"/>
                  </a:lnTo>
                  <a:lnTo>
                    <a:pt x="1173987" y="49530"/>
                  </a:lnTo>
                  <a:lnTo>
                    <a:pt x="1179068" y="44411"/>
                  </a:lnTo>
                  <a:lnTo>
                    <a:pt x="1179068" y="31788"/>
                  </a:lnTo>
                  <a:lnTo>
                    <a:pt x="1173987" y="266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8857" y="188798"/>
            <a:ext cx="2949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5" dirty="0">
                <a:latin typeface="Arial Black"/>
                <a:cs typeface="Arial Black"/>
              </a:rPr>
              <a:t>Deadlock</a:t>
            </a:r>
            <a:r>
              <a:rPr b="0" spc="-80" dirty="0">
                <a:latin typeface="Arial Black"/>
                <a:cs typeface="Arial Black"/>
              </a:rPr>
              <a:t> </a:t>
            </a:r>
            <a:r>
              <a:rPr b="0" spc="-5" dirty="0">
                <a:latin typeface="Arial Black"/>
                <a:cs typeface="Arial Black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38857" y="1154074"/>
            <a:ext cx="8622030" cy="296862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105"/>
              </a:spcBef>
              <a:buClr>
                <a:srgbClr val="A42F0F"/>
              </a:buClr>
              <a:buFont typeface="Wingdings"/>
              <a:buChar char=""/>
              <a:tabLst>
                <a:tab pos="355600" algn="l"/>
              </a:tabLst>
            </a:pP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a part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 multithreading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10"/>
              </a:spcBef>
              <a:buClr>
                <a:srgbClr val="A42F0F"/>
              </a:buClr>
              <a:buFont typeface="Wingdings"/>
              <a:buChar char=""/>
              <a:tabLst>
                <a:tab pos="355600" algn="l"/>
              </a:tabLst>
            </a:pP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can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occur when a thread is waiting for </a:t>
            </a:r>
            <a:r>
              <a:rPr sz="2800" spc="-10" dirty="0">
                <a:solidFill>
                  <a:srgbClr val="404040"/>
                </a:solidFill>
                <a:latin typeface="Times New Roman"/>
                <a:cs typeface="Times New Roman"/>
              </a:rPr>
              <a:t>an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object lock, that  is acquired by another thread and second thread is waiting 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for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an object lock that is acquired by first thread</a:t>
            </a:r>
            <a:endParaRPr sz="2800">
              <a:latin typeface="Times New Roman"/>
              <a:cs typeface="Times New Roman"/>
            </a:endParaRPr>
          </a:p>
          <a:p>
            <a:pPr marL="355600" marR="370840" indent="-342900" algn="just">
              <a:lnSpc>
                <a:spcPct val="100000"/>
              </a:lnSpc>
              <a:spcBef>
                <a:spcPts val="1000"/>
              </a:spcBef>
              <a:buClr>
                <a:srgbClr val="A42F0F"/>
              </a:buClr>
              <a:buFont typeface="Wingdings"/>
              <a:buChar char=""/>
              <a:tabLst>
                <a:tab pos="355600" algn="l"/>
              </a:tabLst>
            </a:pP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Since, both threads are waiting </a:t>
            </a:r>
            <a:r>
              <a:rPr sz="2800" dirty="0">
                <a:solidFill>
                  <a:srgbClr val="404040"/>
                </a:solidFill>
                <a:latin typeface="Times New Roman"/>
                <a:cs typeface="Times New Roman"/>
              </a:rPr>
              <a:t>for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each other to release  the lock, the condition is called</a:t>
            </a:r>
            <a:r>
              <a:rPr sz="28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Times New Roman"/>
                <a:cs typeface="Times New Roman"/>
              </a:rPr>
              <a:t>deadlock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73095" y="4290059"/>
            <a:ext cx="7188708" cy="2567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2733" y="99517"/>
            <a:ext cx="4768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85" dirty="0">
                <a:latin typeface="Arial"/>
                <a:cs typeface="Arial"/>
              </a:rPr>
              <a:t>Preventing</a:t>
            </a:r>
            <a:r>
              <a:rPr spc="-165" dirty="0">
                <a:latin typeface="Arial"/>
                <a:cs typeface="Arial"/>
              </a:rPr>
              <a:t> </a:t>
            </a:r>
            <a:r>
              <a:rPr spc="-170" dirty="0">
                <a:latin typeface="Arial"/>
                <a:cs typeface="Arial"/>
              </a:rPr>
              <a:t>Deadlock</a:t>
            </a:r>
            <a:r>
              <a:rPr spc="-50" dirty="0">
                <a:latin typeface="Arial"/>
                <a:cs typeface="Arial"/>
              </a:rPr>
              <a:t> 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2733" y="818870"/>
            <a:ext cx="9499600" cy="28473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0"/>
              </a:spcBef>
              <a:buClr>
                <a:srgbClr val="9F8351"/>
              </a:buClr>
              <a:buSzPct val="96666"/>
              <a:buFont typeface="Wingdings"/>
              <a:buChar char=""/>
              <a:tabLst>
                <a:tab pos="355600" algn="l"/>
              </a:tabLst>
            </a:pPr>
            <a:r>
              <a:rPr sz="3000" spc="-10" dirty="0">
                <a:latin typeface="Arial"/>
                <a:cs typeface="Arial"/>
              </a:rPr>
              <a:t>Deadlock can </a:t>
            </a:r>
            <a:r>
              <a:rPr sz="3000" spc="-20" dirty="0">
                <a:latin typeface="Arial"/>
                <a:cs typeface="Arial"/>
              </a:rPr>
              <a:t>be </a:t>
            </a:r>
            <a:r>
              <a:rPr sz="3000" spc="-5" dirty="0">
                <a:latin typeface="Arial"/>
                <a:cs typeface="Arial"/>
              </a:rPr>
              <a:t>easily </a:t>
            </a:r>
            <a:r>
              <a:rPr sz="3000" spc="-10" dirty="0">
                <a:latin typeface="Arial"/>
                <a:cs typeface="Arial"/>
              </a:rPr>
              <a:t>avoided </a:t>
            </a:r>
            <a:r>
              <a:rPr sz="3000" spc="-20" dirty="0">
                <a:latin typeface="Arial"/>
                <a:cs typeface="Arial"/>
              </a:rPr>
              <a:t>by </a:t>
            </a:r>
            <a:r>
              <a:rPr sz="3000" spc="-5" dirty="0">
                <a:latin typeface="Arial"/>
                <a:cs typeface="Arial"/>
              </a:rPr>
              <a:t>resource</a:t>
            </a:r>
            <a:r>
              <a:rPr sz="3000" spc="-8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ordering.</a:t>
            </a:r>
            <a:r>
              <a:rPr sz="3000" spc="-40" dirty="0">
                <a:latin typeface="Arial"/>
                <a:cs typeface="Arial"/>
              </a:rPr>
              <a:t> </a:t>
            </a:r>
            <a:endParaRPr sz="3000">
              <a:latin typeface="Arial"/>
              <a:cs typeface="Arial"/>
            </a:endParaRPr>
          </a:p>
          <a:p>
            <a:pPr marL="355600" marR="45085" indent="-342900">
              <a:lnSpc>
                <a:spcPts val="3240"/>
              </a:lnSpc>
              <a:spcBef>
                <a:spcPts val="760"/>
              </a:spcBef>
              <a:buClr>
                <a:srgbClr val="9F8351"/>
              </a:buClr>
              <a:buSzPct val="96666"/>
              <a:buFont typeface="Wingdings"/>
              <a:buChar char=""/>
              <a:tabLst>
                <a:tab pos="355600" algn="l"/>
              </a:tabLst>
            </a:pPr>
            <a:r>
              <a:rPr sz="3000" spc="-5" dirty="0">
                <a:latin typeface="Arial"/>
                <a:cs typeface="Arial"/>
              </a:rPr>
              <a:t>With this technique, </a:t>
            </a:r>
            <a:r>
              <a:rPr sz="3000" spc="-10" dirty="0">
                <a:latin typeface="Arial"/>
                <a:cs typeface="Arial"/>
              </a:rPr>
              <a:t>assign </a:t>
            </a:r>
            <a:r>
              <a:rPr sz="3000" spc="-15" dirty="0">
                <a:latin typeface="Arial"/>
                <a:cs typeface="Arial"/>
              </a:rPr>
              <a:t>an order on all the </a:t>
            </a:r>
            <a:r>
              <a:rPr sz="3000" spc="-10" dirty="0">
                <a:latin typeface="Arial"/>
                <a:cs typeface="Arial"/>
              </a:rPr>
              <a:t>objects  </a:t>
            </a:r>
            <a:r>
              <a:rPr sz="3000" spc="-15" dirty="0">
                <a:latin typeface="Arial"/>
                <a:cs typeface="Arial"/>
              </a:rPr>
              <a:t>whose </a:t>
            </a:r>
            <a:r>
              <a:rPr sz="3000" spc="-10" dirty="0">
                <a:latin typeface="Arial"/>
                <a:cs typeface="Arial"/>
              </a:rPr>
              <a:t>locks </a:t>
            </a:r>
            <a:r>
              <a:rPr sz="3000" spc="-15" dirty="0">
                <a:latin typeface="Arial"/>
                <a:cs typeface="Arial"/>
              </a:rPr>
              <a:t>must be acquired </a:t>
            </a:r>
            <a:r>
              <a:rPr sz="3000" spc="-20" dirty="0">
                <a:latin typeface="Arial"/>
                <a:cs typeface="Arial"/>
              </a:rPr>
              <a:t>and </a:t>
            </a:r>
            <a:r>
              <a:rPr sz="3000" spc="-15" dirty="0">
                <a:latin typeface="Arial"/>
                <a:cs typeface="Arial"/>
              </a:rPr>
              <a:t>ensure </a:t>
            </a:r>
            <a:r>
              <a:rPr sz="3000" spc="-5" dirty="0">
                <a:latin typeface="Arial"/>
                <a:cs typeface="Arial"/>
              </a:rPr>
              <a:t>that </a:t>
            </a:r>
            <a:r>
              <a:rPr sz="3000" spc="-20" dirty="0">
                <a:latin typeface="Arial"/>
                <a:cs typeface="Arial"/>
              </a:rPr>
              <a:t>the  </a:t>
            </a:r>
            <a:r>
              <a:rPr sz="3000" spc="-10" dirty="0">
                <a:latin typeface="Arial"/>
                <a:cs typeface="Arial"/>
              </a:rPr>
              <a:t>locks are </a:t>
            </a:r>
            <a:r>
              <a:rPr sz="3000" spc="-15" dirty="0">
                <a:latin typeface="Arial"/>
                <a:cs typeface="Arial"/>
              </a:rPr>
              <a:t>acquired </a:t>
            </a:r>
            <a:r>
              <a:rPr sz="3000" spc="-10" dirty="0">
                <a:latin typeface="Arial"/>
                <a:cs typeface="Arial"/>
              </a:rPr>
              <a:t>in that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order.</a:t>
            </a:r>
            <a:r>
              <a:rPr sz="3000" spc="-40" dirty="0">
                <a:latin typeface="Arial"/>
                <a:cs typeface="Arial"/>
              </a:rPr>
              <a:t> 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Clr>
                <a:srgbClr val="9F8351"/>
              </a:buClr>
              <a:buSzPct val="96666"/>
              <a:buFont typeface="Wingdings"/>
              <a:buChar char=""/>
              <a:tabLst>
                <a:tab pos="355600" algn="l"/>
              </a:tabLst>
            </a:pPr>
            <a:r>
              <a:rPr sz="3000" dirty="0">
                <a:latin typeface="Arial"/>
                <a:cs typeface="Arial"/>
              </a:rPr>
              <a:t>Example:</a:t>
            </a:r>
            <a:endParaRPr sz="3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35"/>
              </a:spcBef>
            </a:pPr>
            <a:r>
              <a:rPr sz="2800" spc="-5" dirty="0">
                <a:latin typeface="Arial"/>
                <a:cs typeface="Arial"/>
              </a:rPr>
              <a:t>Thread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1: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6188" y="3791534"/>
            <a:ext cx="7842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Arial"/>
                <a:cs typeface="Arial"/>
              </a:rPr>
              <a:t>lock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B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6188" y="4791836"/>
            <a:ext cx="30740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Arial"/>
                <a:cs typeface="Arial"/>
              </a:rPr>
              <a:t>lock C(when A </a:t>
            </a:r>
            <a:r>
              <a:rPr sz="2200" spc="-5" dirty="0">
                <a:latin typeface="Arial"/>
                <a:cs typeface="Arial"/>
              </a:rPr>
              <a:t>is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locked)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9933" y="3721403"/>
            <a:ext cx="1546860" cy="23183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2200" spc="-5" dirty="0">
                <a:latin typeface="Arial"/>
                <a:cs typeface="Arial"/>
              </a:rPr>
              <a:t>lock</a:t>
            </a:r>
            <a:r>
              <a:rPr sz="2200" spc="-20" dirty="0">
                <a:latin typeface="Arial"/>
                <a:cs typeface="Arial"/>
              </a:rPr>
              <a:t> 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800" spc="-5" dirty="0">
                <a:latin typeface="Arial"/>
                <a:cs typeface="Arial"/>
              </a:rPr>
              <a:t>Thread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2: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2200" spc="-10" dirty="0">
                <a:latin typeface="Arial"/>
                <a:cs typeface="Arial"/>
              </a:rPr>
              <a:t>wait for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800" spc="-5" dirty="0">
                <a:latin typeface="Arial"/>
                <a:cs typeface="Arial"/>
              </a:rPr>
              <a:t>Thread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3: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200" spc="-10" dirty="0">
                <a:latin typeface="Arial"/>
                <a:cs typeface="Arial"/>
              </a:rPr>
              <a:t>wait for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6188" y="5679135"/>
            <a:ext cx="11868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Arial"/>
                <a:cs typeface="Arial"/>
              </a:rPr>
              <a:t>wait for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49642" y="5679135"/>
            <a:ext cx="12020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Arial"/>
                <a:cs typeface="Arial"/>
              </a:rPr>
              <a:t>wait for</a:t>
            </a:r>
            <a:r>
              <a:rPr sz="2200" spc="-5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7044" y="813053"/>
            <a:ext cx="236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11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905"/>
            <a:chOff x="0" y="0"/>
            <a:chExt cx="12192000" cy="68599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851404" cy="6859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71952" y="323215"/>
            <a:ext cx="486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Arial"/>
                <a:cs typeface="Arial"/>
              </a:rPr>
              <a:t>Advantages of</a:t>
            </a:r>
            <a:r>
              <a:rPr sz="3600" b="0" spc="-80" dirty="0">
                <a:latin typeface="Arial"/>
                <a:cs typeface="Arial"/>
              </a:rPr>
              <a:t> </a:t>
            </a:r>
            <a:r>
              <a:rPr sz="3600" b="0" spc="-5" dirty="0">
                <a:latin typeface="Arial"/>
                <a:cs typeface="Arial"/>
              </a:rPr>
              <a:t>Threads: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468120">
              <a:lnSpc>
                <a:spcPct val="100000"/>
              </a:lnSpc>
              <a:spcBef>
                <a:spcPts val="1105"/>
              </a:spcBef>
            </a:pPr>
            <a:r>
              <a:rPr spc="10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pc="100" dirty="0"/>
              <a:t>easier </a:t>
            </a:r>
            <a:r>
              <a:rPr spc="-5" dirty="0"/>
              <a:t>to</a:t>
            </a:r>
            <a:r>
              <a:rPr spc="-105" dirty="0"/>
              <a:t> </a:t>
            </a:r>
            <a:r>
              <a:rPr dirty="0"/>
              <a:t>program</a:t>
            </a:r>
          </a:p>
          <a:p>
            <a:pPr marL="1468120">
              <a:lnSpc>
                <a:spcPct val="100000"/>
              </a:lnSpc>
              <a:spcBef>
                <a:spcPts val="1010"/>
              </a:spcBef>
            </a:pPr>
            <a:r>
              <a:rPr spc="9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pc="90" dirty="0"/>
              <a:t>provide </a:t>
            </a:r>
            <a:r>
              <a:rPr spc="-5" dirty="0"/>
              <a:t>better</a:t>
            </a:r>
            <a:r>
              <a:rPr spc="-120" dirty="0"/>
              <a:t> </a:t>
            </a:r>
            <a:r>
              <a:rPr spc="-5" dirty="0"/>
              <a:t>performance</a:t>
            </a:r>
          </a:p>
          <a:p>
            <a:pPr marL="1468120">
              <a:lnSpc>
                <a:spcPct val="100000"/>
              </a:lnSpc>
              <a:spcBef>
                <a:spcPts val="994"/>
              </a:spcBef>
            </a:pPr>
            <a:r>
              <a:rPr spc="12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pc="120" dirty="0"/>
              <a:t>allow </a:t>
            </a:r>
            <a:r>
              <a:rPr spc="-5" dirty="0"/>
              <a:t>any </a:t>
            </a:r>
            <a:r>
              <a:rPr dirty="0"/>
              <a:t>program </a:t>
            </a:r>
            <a:r>
              <a:rPr spc="-5" dirty="0"/>
              <a:t>to </a:t>
            </a:r>
            <a:r>
              <a:rPr dirty="0"/>
              <a:t>perform </a:t>
            </a:r>
            <a:r>
              <a:rPr spc="-5" dirty="0"/>
              <a:t>multiple tasks at</a:t>
            </a:r>
            <a:r>
              <a:rPr spc="-180" dirty="0"/>
              <a:t> </a:t>
            </a:r>
            <a:r>
              <a:rPr spc="-5" dirty="0"/>
              <a:t>once.</a:t>
            </a:r>
          </a:p>
          <a:p>
            <a:pPr marL="1468120">
              <a:lnSpc>
                <a:spcPct val="100000"/>
              </a:lnSpc>
              <a:spcBef>
                <a:spcPts val="1000"/>
              </a:spcBef>
            </a:pPr>
            <a:r>
              <a:rPr spc="75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pc="75" dirty="0"/>
              <a:t>multiple </a:t>
            </a:r>
            <a:r>
              <a:rPr spc="-5" dirty="0"/>
              <a:t>threads </a:t>
            </a:r>
            <a:r>
              <a:rPr spc="-10" dirty="0"/>
              <a:t>can </a:t>
            </a:r>
            <a:r>
              <a:rPr dirty="0"/>
              <a:t>share</a:t>
            </a:r>
            <a:r>
              <a:rPr spc="-90" dirty="0"/>
              <a:t> </a:t>
            </a:r>
            <a:r>
              <a:rPr spc="-5" dirty="0"/>
              <a:t>resources</a:t>
            </a:r>
          </a:p>
          <a:p>
            <a:pPr marL="1811020" marR="5080" indent="-343535">
              <a:lnSpc>
                <a:spcPct val="100000"/>
              </a:lnSpc>
              <a:spcBef>
                <a:spcPts val="1010"/>
              </a:spcBef>
            </a:pPr>
            <a:r>
              <a:rPr spc="240" dirty="0">
                <a:solidFill>
                  <a:srgbClr val="A42F0F"/>
                </a:solidFill>
                <a:latin typeface="Arial"/>
                <a:cs typeface="Arial"/>
              </a:rPr>
              <a:t></a:t>
            </a:r>
            <a:r>
              <a:rPr spc="240" dirty="0"/>
              <a:t>an </a:t>
            </a:r>
            <a:r>
              <a:rPr spc="-5" dirty="0"/>
              <a:t>Internet-aware language such as Java, this is a</a:t>
            </a:r>
            <a:r>
              <a:rPr spc="-215" dirty="0"/>
              <a:t> </a:t>
            </a:r>
            <a:r>
              <a:rPr spc="-210" dirty="0"/>
              <a:t>very  </a:t>
            </a:r>
            <a:r>
              <a:rPr spc="-5" dirty="0"/>
              <a:t>important</a:t>
            </a:r>
            <a:r>
              <a:rPr dirty="0"/>
              <a:t> tool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905"/>
            <a:chOff x="0" y="0"/>
            <a:chExt cx="12192000" cy="68599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851404" cy="68595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66E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33600" y="2104135"/>
            <a:ext cx="9448800" cy="1782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0979" algn="ctr">
              <a:lnSpc>
                <a:spcPct val="100000"/>
              </a:lnSpc>
              <a:spcBef>
                <a:spcPts val="15"/>
              </a:spcBef>
            </a:pPr>
            <a:r>
              <a:rPr sz="11500" spc="-220" dirty="0" smtClean="0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r>
              <a:rPr sz="11500" spc="-14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1500" spc="-215" dirty="0" smtClean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lang="en-US" sz="11500" spc="-215" dirty="0" smtClean="0">
                <a:solidFill>
                  <a:srgbClr val="000000"/>
                </a:solidFill>
                <a:latin typeface="Arial"/>
                <a:cs typeface="Arial"/>
              </a:rPr>
              <a:t> !!!</a:t>
            </a:r>
            <a:endParaRPr sz="11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491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562</Words>
  <Application>Microsoft Office PowerPoint</Application>
  <PresentationFormat>Custom</PresentationFormat>
  <Paragraphs>112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What is a Thread?</vt:lpstr>
      <vt:lpstr>Main Thread</vt:lpstr>
      <vt:lpstr>Threads in Java</vt:lpstr>
      <vt:lpstr>Thread class: </vt:lpstr>
      <vt:lpstr>Life cycle of a Thread </vt:lpstr>
      <vt:lpstr>Slide 7</vt:lpstr>
      <vt:lpstr>Thread Priority</vt:lpstr>
      <vt:lpstr>Slide 9</vt:lpstr>
      <vt:lpstr>Synchronized</vt:lpstr>
      <vt:lpstr>Deadlock :</vt:lpstr>
      <vt:lpstr>Preventing Deadlock </vt:lpstr>
      <vt:lpstr>Advantages of Threads:</vt:lpstr>
      <vt:lpstr>Thank You 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 Chanti</dc:creator>
  <cp:lastModifiedBy>Anu Chanti</cp:lastModifiedBy>
  <cp:revision>6</cp:revision>
  <dcterms:created xsi:type="dcterms:W3CDTF">2021-08-21T07:30:50Z</dcterms:created>
  <dcterms:modified xsi:type="dcterms:W3CDTF">2021-08-25T04:32:22Z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2021-08-21T00:00:00Z</vt:filetime>
  </property>
</Properties>
</file>