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92" r:id="rId3"/>
    <p:sldId id="259" r:id="rId4"/>
    <p:sldId id="258" r:id="rId5"/>
    <p:sldId id="260" r:id="rId6"/>
    <p:sldId id="290" r:id="rId7"/>
    <p:sldId id="261" r:id="rId8"/>
    <p:sldId id="262" r:id="rId9"/>
    <p:sldId id="304" r:id="rId10"/>
    <p:sldId id="267" r:id="rId11"/>
    <p:sldId id="268" r:id="rId12"/>
    <p:sldId id="269" r:id="rId13"/>
    <p:sldId id="299" r:id="rId14"/>
    <p:sldId id="291" r:id="rId15"/>
    <p:sldId id="306" r:id="rId16"/>
    <p:sldId id="307" r:id="rId17"/>
    <p:sldId id="270" r:id="rId18"/>
    <p:sldId id="300" r:id="rId19"/>
    <p:sldId id="271" r:id="rId20"/>
    <p:sldId id="272" r:id="rId21"/>
    <p:sldId id="263" r:id="rId22"/>
    <p:sldId id="264" r:id="rId23"/>
    <p:sldId id="301" r:id="rId24"/>
    <p:sldId id="273" r:id="rId25"/>
    <p:sldId id="274" r:id="rId26"/>
    <p:sldId id="305" r:id="rId27"/>
    <p:sldId id="277" r:id="rId28"/>
    <p:sldId id="302" r:id="rId29"/>
    <p:sldId id="278" r:id="rId30"/>
    <p:sldId id="279" r:id="rId31"/>
    <p:sldId id="280" r:id="rId32"/>
    <p:sldId id="281" r:id="rId33"/>
    <p:sldId id="282" r:id="rId34"/>
    <p:sldId id="288" r:id="rId35"/>
    <p:sldId id="289" r:id="rId36"/>
    <p:sldId id="296" r:id="rId37"/>
    <p:sldId id="298"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37" autoAdjust="0"/>
    <p:restoredTop sz="94660"/>
  </p:normalViewPr>
  <p:slideViewPr>
    <p:cSldViewPr>
      <p:cViewPr varScale="1">
        <p:scale>
          <a:sx n="68" d="100"/>
          <a:sy n="68" d="100"/>
        </p:scale>
        <p:origin x="-59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6CEE91-E7CF-419F-B0F7-61BF33BCC2D0}"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4A7961EA-51DB-40C5-966E-160D4FE1A120}">
      <dgm:prSet phldrT="[Text]" custT="1"/>
      <dgm:spPr/>
      <dgm:t>
        <a:bodyPr/>
        <a:lstStyle/>
        <a:p>
          <a:r>
            <a:rPr lang="en-US" sz="1600" dirty="0" smtClean="0"/>
            <a:t>Types of biological data base</a:t>
          </a:r>
          <a:endParaRPr lang="en-US" sz="1600" dirty="0"/>
        </a:p>
      </dgm:t>
    </dgm:pt>
    <dgm:pt modelId="{83D87AD1-7830-46EC-8CC2-9453DF13ECB5}" type="parTrans" cxnId="{D8A00412-1CD2-49E3-BB4D-EB01BEB3F158}">
      <dgm:prSet/>
      <dgm:spPr/>
      <dgm:t>
        <a:bodyPr/>
        <a:lstStyle/>
        <a:p>
          <a:endParaRPr lang="en-US"/>
        </a:p>
      </dgm:t>
    </dgm:pt>
    <dgm:pt modelId="{CD148A87-E877-40C0-8BB8-7B3DB9758D9B}" type="sibTrans" cxnId="{D8A00412-1CD2-49E3-BB4D-EB01BEB3F158}">
      <dgm:prSet/>
      <dgm:spPr/>
      <dgm:t>
        <a:bodyPr/>
        <a:lstStyle/>
        <a:p>
          <a:endParaRPr lang="en-US"/>
        </a:p>
      </dgm:t>
    </dgm:pt>
    <dgm:pt modelId="{A75F88D1-9A3E-4571-8F1B-CE1A80E311CC}">
      <dgm:prSet phldrT="[Text]" custT="1"/>
      <dgm:spPr/>
      <dgm:t>
        <a:bodyPr/>
        <a:lstStyle/>
        <a:p>
          <a:r>
            <a:rPr lang="en-US" sz="1600" dirty="0" smtClean="0"/>
            <a:t>Primary data base </a:t>
          </a:r>
          <a:r>
            <a:rPr lang="en-US" sz="1100" dirty="0" smtClean="0"/>
            <a:t>– 1.nucleotide sequence. </a:t>
          </a:r>
          <a:r>
            <a:rPr lang="en-US" sz="1100" dirty="0" err="1" smtClean="0"/>
            <a:t>Ex:Gene</a:t>
          </a:r>
          <a:r>
            <a:rPr lang="en-US" sz="1100" dirty="0" smtClean="0"/>
            <a:t> </a:t>
          </a:r>
          <a:r>
            <a:rPr lang="en-US" sz="1100" dirty="0" err="1" smtClean="0"/>
            <a:t>bank,DOBJ,EMBL</a:t>
          </a:r>
          <a:endParaRPr lang="en-US" sz="1100" dirty="0" smtClean="0"/>
        </a:p>
        <a:p>
          <a:r>
            <a:rPr lang="en-US" sz="1100" dirty="0" smtClean="0"/>
            <a:t>2.Protein sequence data </a:t>
          </a:r>
          <a:r>
            <a:rPr lang="en-US" sz="1100" dirty="0" err="1" smtClean="0"/>
            <a:t>base.Ex</a:t>
          </a:r>
          <a:r>
            <a:rPr lang="en-US" sz="1100" dirty="0" smtClean="0"/>
            <a:t>-Swiss-</a:t>
          </a:r>
          <a:r>
            <a:rPr lang="en-US" sz="1100" dirty="0" err="1" smtClean="0"/>
            <a:t>port,PIR,PRF</a:t>
          </a:r>
          <a:endParaRPr lang="en-US" sz="1100" dirty="0"/>
        </a:p>
      </dgm:t>
    </dgm:pt>
    <dgm:pt modelId="{3D8B2151-B1BB-4E2F-A874-9A4D99FA75DA}" type="parTrans" cxnId="{3C9B059C-6FE4-4F11-8C50-CCEED4911221}">
      <dgm:prSet/>
      <dgm:spPr/>
      <dgm:t>
        <a:bodyPr/>
        <a:lstStyle/>
        <a:p>
          <a:endParaRPr lang="en-US"/>
        </a:p>
      </dgm:t>
    </dgm:pt>
    <dgm:pt modelId="{2CDED5C5-AE2D-4EA1-8FF5-3F5ECD674002}" type="sibTrans" cxnId="{3C9B059C-6FE4-4F11-8C50-CCEED4911221}">
      <dgm:prSet/>
      <dgm:spPr/>
      <dgm:t>
        <a:bodyPr/>
        <a:lstStyle/>
        <a:p>
          <a:endParaRPr lang="en-US"/>
        </a:p>
      </dgm:t>
    </dgm:pt>
    <dgm:pt modelId="{CA72170A-3DE5-4BF0-AF1B-DBDC74A63BF5}">
      <dgm:prSet phldrT="[Text]" custT="1"/>
      <dgm:spPr/>
      <dgm:t>
        <a:bodyPr/>
        <a:lstStyle/>
        <a:p>
          <a:r>
            <a:rPr lang="en-US" sz="1600" dirty="0" smtClean="0"/>
            <a:t>Secondary Data base- </a:t>
          </a:r>
          <a:r>
            <a:rPr lang="en-US" sz="1100" dirty="0" smtClean="0"/>
            <a:t>1. Protein structure database. </a:t>
          </a:r>
          <a:r>
            <a:rPr lang="en-US" sz="1100" dirty="0" err="1" smtClean="0"/>
            <a:t>Ex:PDB,EBI-MSD,MMDB,Uni</a:t>
          </a:r>
          <a:r>
            <a:rPr lang="en-US" sz="1100" dirty="0" smtClean="0"/>
            <a:t> port.</a:t>
          </a:r>
          <a:endParaRPr lang="en-US" sz="1100" dirty="0" smtClean="0"/>
        </a:p>
        <a:p>
          <a:r>
            <a:rPr lang="en-US" sz="1100" dirty="0" smtClean="0"/>
            <a:t>2.Domain and motif </a:t>
          </a:r>
          <a:r>
            <a:rPr lang="en-US" sz="1100" dirty="0" err="1" smtClean="0"/>
            <a:t>database.Ex:Blocks,CDG</a:t>
          </a:r>
          <a:r>
            <a:rPr lang="en-US" sz="1100" dirty="0" smtClean="0"/>
            <a:t>.</a:t>
          </a:r>
          <a:endParaRPr lang="en-US" sz="1100" dirty="0"/>
        </a:p>
      </dgm:t>
    </dgm:pt>
    <dgm:pt modelId="{4B9E9BB4-E4B0-4608-8E9C-902810F46CB9}" type="parTrans" cxnId="{0E396910-E00A-404E-B844-82756A9C61DA}">
      <dgm:prSet/>
      <dgm:spPr/>
      <dgm:t>
        <a:bodyPr/>
        <a:lstStyle/>
        <a:p>
          <a:endParaRPr lang="en-US"/>
        </a:p>
      </dgm:t>
    </dgm:pt>
    <dgm:pt modelId="{F8CD40C7-CA51-45DB-B9FB-26C17C44FF82}" type="sibTrans" cxnId="{0E396910-E00A-404E-B844-82756A9C61DA}">
      <dgm:prSet/>
      <dgm:spPr/>
      <dgm:t>
        <a:bodyPr/>
        <a:lstStyle/>
        <a:p>
          <a:endParaRPr lang="en-US"/>
        </a:p>
      </dgm:t>
    </dgm:pt>
    <dgm:pt modelId="{4489CB8C-603C-4F1E-9F2C-FAB09C4987A8}">
      <dgm:prSet phldrT="[Text]" custT="1"/>
      <dgm:spPr/>
      <dgm:t>
        <a:bodyPr/>
        <a:lstStyle/>
        <a:p>
          <a:r>
            <a:rPr lang="en-US" sz="1600" dirty="0" smtClean="0"/>
            <a:t>3.Derived data base: </a:t>
          </a:r>
        </a:p>
        <a:p>
          <a:r>
            <a:rPr lang="en-US" sz="1600" dirty="0" smtClean="0"/>
            <a:t>1.Structural data base</a:t>
          </a:r>
        </a:p>
        <a:p>
          <a:r>
            <a:rPr lang="en-US" sz="1600" dirty="0" smtClean="0"/>
            <a:t>2.Gene expression data base</a:t>
          </a:r>
        </a:p>
        <a:p>
          <a:r>
            <a:rPr lang="en-US" sz="1600" dirty="0" smtClean="0"/>
            <a:t>3.Metabolic data base</a:t>
          </a:r>
        </a:p>
        <a:p>
          <a:r>
            <a:rPr lang="en-US" sz="1600" dirty="0" smtClean="0"/>
            <a:t>4.Specialised data base.</a:t>
          </a:r>
          <a:endParaRPr lang="en-US" sz="1600" dirty="0"/>
        </a:p>
      </dgm:t>
    </dgm:pt>
    <dgm:pt modelId="{A2D2D920-3350-4681-A8B4-43ACFA681A54}" type="parTrans" cxnId="{0FB1F3CB-FB15-416C-A383-0B5B5221A13C}">
      <dgm:prSet/>
      <dgm:spPr/>
      <dgm:t>
        <a:bodyPr/>
        <a:lstStyle/>
        <a:p>
          <a:endParaRPr lang="en-US"/>
        </a:p>
      </dgm:t>
    </dgm:pt>
    <dgm:pt modelId="{141788D1-AE3F-4ED8-95BE-CED5D45E7A76}" type="sibTrans" cxnId="{0FB1F3CB-FB15-416C-A383-0B5B5221A13C}">
      <dgm:prSet/>
      <dgm:spPr/>
      <dgm:t>
        <a:bodyPr/>
        <a:lstStyle/>
        <a:p>
          <a:endParaRPr lang="en-US"/>
        </a:p>
      </dgm:t>
    </dgm:pt>
    <dgm:pt modelId="{045E5315-C6D3-4958-85DF-03CAE4E59627}" type="pres">
      <dgm:prSet presAssocID="{936CEE91-E7CF-419F-B0F7-61BF33BCC2D0}" presName="hierChild1" presStyleCnt="0">
        <dgm:presLayoutVars>
          <dgm:orgChart val="1"/>
          <dgm:chPref val="1"/>
          <dgm:dir/>
          <dgm:animOne val="branch"/>
          <dgm:animLvl val="lvl"/>
          <dgm:resizeHandles/>
        </dgm:presLayoutVars>
      </dgm:prSet>
      <dgm:spPr/>
      <dgm:t>
        <a:bodyPr/>
        <a:lstStyle/>
        <a:p>
          <a:endParaRPr lang="en-US"/>
        </a:p>
      </dgm:t>
    </dgm:pt>
    <dgm:pt modelId="{8FA3B6EA-9A6D-4EB8-AED5-4C2DDB64DBBE}" type="pres">
      <dgm:prSet presAssocID="{4A7961EA-51DB-40C5-966E-160D4FE1A120}" presName="hierRoot1" presStyleCnt="0">
        <dgm:presLayoutVars>
          <dgm:hierBranch val="init"/>
        </dgm:presLayoutVars>
      </dgm:prSet>
      <dgm:spPr/>
    </dgm:pt>
    <dgm:pt modelId="{85A39859-0734-49C9-8C2C-2A6BCF7F31A7}" type="pres">
      <dgm:prSet presAssocID="{4A7961EA-51DB-40C5-966E-160D4FE1A120}" presName="rootComposite1" presStyleCnt="0"/>
      <dgm:spPr/>
    </dgm:pt>
    <dgm:pt modelId="{5B001831-76B9-41CB-ADD2-6B2763FCA859}" type="pres">
      <dgm:prSet presAssocID="{4A7961EA-51DB-40C5-966E-160D4FE1A120}" presName="rootText1" presStyleLbl="node0" presStyleIdx="0" presStyleCnt="1">
        <dgm:presLayoutVars>
          <dgm:chPref val="3"/>
        </dgm:presLayoutVars>
      </dgm:prSet>
      <dgm:spPr/>
      <dgm:t>
        <a:bodyPr/>
        <a:lstStyle/>
        <a:p>
          <a:endParaRPr lang="en-US"/>
        </a:p>
      </dgm:t>
    </dgm:pt>
    <dgm:pt modelId="{1C823987-005F-497B-ADF7-7944255AE0E8}" type="pres">
      <dgm:prSet presAssocID="{4A7961EA-51DB-40C5-966E-160D4FE1A120}" presName="rootConnector1" presStyleLbl="node1" presStyleIdx="0" presStyleCnt="0"/>
      <dgm:spPr/>
      <dgm:t>
        <a:bodyPr/>
        <a:lstStyle/>
        <a:p>
          <a:endParaRPr lang="en-US"/>
        </a:p>
      </dgm:t>
    </dgm:pt>
    <dgm:pt modelId="{5988991C-BE9E-46CC-899E-D6F955D7A617}" type="pres">
      <dgm:prSet presAssocID="{4A7961EA-51DB-40C5-966E-160D4FE1A120}" presName="hierChild2" presStyleCnt="0"/>
      <dgm:spPr/>
    </dgm:pt>
    <dgm:pt modelId="{C61AE5C9-79E4-4843-84BE-2A00A5F512F8}" type="pres">
      <dgm:prSet presAssocID="{3D8B2151-B1BB-4E2F-A874-9A4D99FA75DA}" presName="Name37" presStyleLbl="parChTrans1D2" presStyleIdx="0" presStyleCnt="3"/>
      <dgm:spPr/>
      <dgm:t>
        <a:bodyPr/>
        <a:lstStyle/>
        <a:p>
          <a:endParaRPr lang="en-US"/>
        </a:p>
      </dgm:t>
    </dgm:pt>
    <dgm:pt modelId="{4A233437-4649-48EE-B307-2B720F1E49CF}" type="pres">
      <dgm:prSet presAssocID="{A75F88D1-9A3E-4571-8F1B-CE1A80E311CC}" presName="hierRoot2" presStyleCnt="0">
        <dgm:presLayoutVars>
          <dgm:hierBranch val="init"/>
        </dgm:presLayoutVars>
      </dgm:prSet>
      <dgm:spPr/>
    </dgm:pt>
    <dgm:pt modelId="{38ACC2F4-C21E-4957-9FFA-F7727B84F6A6}" type="pres">
      <dgm:prSet presAssocID="{A75F88D1-9A3E-4571-8F1B-CE1A80E311CC}" presName="rootComposite" presStyleCnt="0"/>
      <dgm:spPr/>
    </dgm:pt>
    <dgm:pt modelId="{662F1619-F625-4DE4-93CF-3035E1816621}" type="pres">
      <dgm:prSet presAssocID="{A75F88D1-9A3E-4571-8F1B-CE1A80E311CC}" presName="rootText" presStyleLbl="node2" presStyleIdx="0" presStyleCnt="3" custScaleX="122894">
        <dgm:presLayoutVars>
          <dgm:chPref val="3"/>
        </dgm:presLayoutVars>
      </dgm:prSet>
      <dgm:spPr/>
      <dgm:t>
        <a:bodyPr/>
        <a:lstStyle/>
        <a:p>
          <a:endParaRPr lang="en-US"/>
        </a:p>
      </dgm:t>
    </dgm:pt>
    <dgm:pt modelId="{7D43DDC8-BFF6-4B33-A58C-CA8A5403AB08}" type="pres">
      <dgm:prSet presAssocID="{A75F88D1-9A3E-4571-8F1B-CE1A80E311CC}" presName="rootConnector" presStyleLbl="node2" presStyleIdx="0" presStyleCnt="3"/>
      <dgm:spPr/>
      <dgm:t>
        <a:bodyPr/>
        <a:lstStyle/>
        <a:p>
          <a:endParaRPr lang="en-US"/>
        </a:p>
      </dgm:t>
    </dgm:pt>
    <dgm:pt modelId="{DC48D2F7-D71E-409C-9450-6A714725FEF8}" type="pres">
      <dgm:prSet presAssocID="{A75F88D1-9A3E-4571-8F1B-CE1A80E311CC}" presName="hierChild4" presStyleCnt="0"/>
      <dgm:spPr/>
    </dgm:pt>
    <dgm:pt modelId="{41B639E0-1241-4F09-80F8-98DAD9773125}" type="pres">
      <dgm:prSet presAssocID="{A75F88D1-9A3E-4571-8F1B-CE1A80E311CC}" presName="hierChild5" presStyleCnt="0"/>
      <dgm:spPr/>
    </dgm:pt>
    <dgm:pt modelId="{EB02D716-F0E8-48F3-96D3-28D499F99044}" type="pres">
      <dgm:prSet presAssocID="{4B9E9BB4-E4B0-4608-8E9C-902810F46CB9}" presName="Name37" presStyleLbl="parChTrans1D2" presStyleIdx="1" presStyleCnt="3"/>
      <dgm:spPr/>
      <dgm:t>
        <a:bodyPr/>
        <a:lstStyle/>
        <a:p>
          <a:endParaRPr lang="en-US"/>
        </a:p>
      </dgm:t>
    </dgm:pt>
    <dgm:pt modelId="{816C5703-9C78-439D-9991-780709037F49}" type="pres">
      <dgm:prSet presAssocID="{CA72170A-3DE5-4BF0-AF1B-DBDC74A63BF5}" presName="hierRoot2" presStyleCnt="0">
        <dgm:presLayoutVars>
          <dgm:hierBranch val="init"/>
        </dgm:presLayoutVars>
      </dgm:prSet>
      <dgm:spPr/>
    </dgm:pt>
    <dgm:pt modelId="{A37A49BC-7320-4544-815C-0D02F8475FAB}" type="pres">
      <dgm:prSet presAssocID="{CA72170A-3DE5-4BF0-AF1B-DBDC74A63BF5}" presName="rootComposite" presStyleCnt="0"/>
      <dgm:spPr/>
    </dgm:pt>
    <dgm:pt modelId="{68A6C15A-A120-42E1-8B84-3EE77D8BC5E2}" type="pres">
      <dgm:prSet presAssocID="{CA72170A-3DE5-4BF0-AF1B-DBDC74A63BF5}" presName="rootText" presStyleLbl="node2" presStyleIdx="1" presStyleCnt="3">
        <dgm:presLayoutVars>
          <dgm:chPref val="3"/>
        </dgm:presLayoutVars>
      </dgm:prSet>
      <dgm:spPr/>
      <dgm:t>
        <a:bodyPr/>
        <a:lstStyle/>
        <a:p>
          <a:endParaRPr lang="en-US"/>
        </a:p>
      </dgm:t>
    </dgm:pt>
    <dgm:pt modelId="{355C468C-A5CA-4A8B-A081-47E031E98DF9}" type="pres">
      <dgm:prSet presAssocID="{CA72170A-3DE5-4BF0-AF1B-DBDC74A63BF5}" presName="rootConnector" presStyleLbl="node2" presStyleIdx="1" presStyleCnt="3"/>
      <dgm:spPr/>
      <dgm:t>
        <a:bodyPr/>
        <a:lstStyle/>
        <a:p>
          <a:endParaRPr lang="en-US"/>
        </a:p>
      </dgm:t>
    </dgm:pt>
    <dgm:pt modelId="{0E6AE8FD-D0D5-4C52-B47A-6059B732381E}" type="pres">
      <dgm:prSet presAssocID="{CA72170A-3DE5-4BF0-AF1B-DBDC74A63BF5}" presName="hierChild4" presStyleCnt="0"/>
      <dgm:spPr/>
    </dgm:pt>
    <dgm:pt modelId="{5C736B73-91E7-485F-8AD3-98388B5E9F18}" type="pres">
      <dgm:prSet presAssocID="{CA72170A-3DE5-4BF0-AF1B-DBDC74A63BF5}" presName="hierChild5" presStyleCnt="0"/>
      <dgm:spPr/>
    </dgm:pt>
    <dgm:pt modelId="{F28078F1-014A-45C5-A374-FEF6C033214D}" type="pres">
      <dgm:prSet presAssocID="{A2D2D920-3350-4681-A8B4-43ACFA681A54}" presName="Name37" presStyleLbl="parChTrans1D2" presStyleIdx="2" presStyleCnt="3"/>
      <dgm:spPr/>
      <dgm:t>
        <a:bodyPr/>
        <a:lstStyle/>
        <a:p>
          <a:endParaRPr lang="en-US"/>
        </a:p>
      </dgm:t>
    </dgm:pt>
    <dgm:pt modelId="{8A9DAC13-2954-4E73-9782-4E53AFEF6367}" type="pres">
      <dgm:prSet presAssocID="{4489CB8C-603C-4F1E-9F2C-FAB09C4987A8}" presName="hierRoot2" presStyleCnt="0">
        <dgm:presLayoutVars>
          <dgm:hierBranch val="init"/>
        </dgm:presLayoutVars>
      </dgm:prSet>
      <dgm:spPr/>
    </dgm:pt>
    <dgm:pt modelId="{53457228-BE31-45D9-9A2E-28C52F6B4AE3}" type="pres">
      <dgm:prSet presAssocID="{4489CB8C-603C-4F1E-9F2C-FAB09C4987A8}" presName="rootComposite" presStyleCnt="0"/>
      <dgm:spPr/>
    </dgm:pt>
    <dgm:pt modelId="{749248A8-D2D1-43FE-9FCB-B8A674057F14}" type="pres">
      <dgm:prSet presAssocID="{4489CB8C-603C-4F1E-9F2C-FAB09C4987A8}" presName="rootText" presStyleLbl="node2" presStyleIdx="2" presStyleCnt="3" custScaleY="221070">
        <dgm:presLayoutVars>
          <dgm:chPref val="3"/>
        </dgm:presLayoutVars>
      </dgm:prSet>
      <dgm:spPr/>
      <dgm:t>
        <a:bodyPr/>
        <a:lstStyle/>
        <a:p>
          <a:endParaRPr lang="en-US"/>
        </a:p>
      </dgm:t>
    </dgm:pt>
    <dgm:pt modelId="{6E53CF63-F68A-454F-A57D-67758BFAED84}" type="pres">
      <dgm:prSet presAssocID="{4489CB8C-603C-4F1E-9F2C-FAB09C4987A8}" presName="rootConnector" presStyleLbl="node2" presStyleIdx="2" presStyleCnt="3"/>
      <dgm:spPr/>
      <dgm:t>
        <a:bodyPr/>
        <a:lstStyle/>
        <a:p>
          <a:endParaRPr lang="en-US"/>
        </a:p>
      </dgm:t>
    </dgm:pt>
    <dgm:pt modelId="{6D86BE4E-E1EB-4503-963B-727748CDC947}" type="pres">
      <dgm:prSet presAssocID="{4489CB8C-603C-4F1E-9F2C-FAB09C4987A8}" presName="hierChild4" presStyleCnt="0"/>
      <dgm:spPr/>
    </dgm:pt>
    <dgm:pt modelId="{95318F05-B47D-423D-AFB8-4F393F8FA6D3}" type="pres">
      <dgm:prSet presAssocID="{4489CB8C-603C-4F1E-9F2C-FAB09C4987A8}" presName="hierChild5" presStyleCnt="0"/>
      <dgm:spPr/>
    </dgm:pt>
    <dgm:pt modelId="{2103CB2F-AF49-46BE-B6BF-48044F322509}" type="pres">
      <dgm:prSet presAssocID="{4A7961EA-51DB-40C5-966E-160D4FE1A120}" presName="hierChild3" presStyleCnt="0"/>
      <dgm:spPr/>
    </dgm:pt>
  </dgm:ptLst>
  <dgm:cxnLst>
    <dgm:cxn modelId="{FB1F60C9-F292-47A3-9D2E-62600EA11251}" type="presOf" srcId="{3D8B2151-B1BB-4E2F-A874-9A4D99FA75DA}" destId="{C61AE5C9-79E4-4843-84BE-2A00A5F512F8}" srcOrd="0" destOrd="0" presId="urn:microsoft.com/office/officeart/2005/8/layout/orgChart1"/>
    <dgm:cxn modelId="{FB59D597-EA0B-47CA-98F0-4697971858E6}" type="presOf" srcId="{A75F88D1-9A3E-4571-8F1B-CE1A80E311CC}" destId="{662F1619-F625-4DE4-93CF-3035E1816621}" srcOrd="0" destOrd="0" presId="urn:microsoft.com/office/officeart/2005/8/layout/orgChart1"/>
    <dgm:cxn modelId="{B661E749-CC49-4203-ABAD-9E66523D5472}" type="presOf" srcId="{4A7961EA-51DB-40C5-966E-160D4FE1A120}" destId="{1C823987-005F-497B-ADF7-7944255AE0E8}" srcOrd="1" destOrd="0" presId="urn:microsoft.com/office/officeart/2005/8/layout/orgChart1"/>
    <dgm:cxn modelId="{1566CFB2-B46A-4C37-8BDE-3352E72A15FF}" type="presOf" srcId="{4489CB8C-603C-4F1E-9F2C-FAB09C4987A8}" destId="{6E53CF63-F68A-454F-A57D-67758BFAED84}" srcOrd="1" destOrd="0" presId="urn:microsoft.com/office/officeart/2005/8/layout/orgChart1"/>
    <dgm:cxn modelId="{CF26F927-3DFB-4CFB-99CC-7113A375D187}" type="presOf" srcId="{A75F88D1-9A3E-4571-8F1B-CE1A80E311CC}" destId="{7D43DDC8-BFF6-4B33-A58C-CA8A5403AB08}" srcOrd="1" destOrd="0" presId="urn:microsoft.com/office/officeart/2005/8/layout/orgChart1"/>
    <dgm:cxn modelId="{CBC35FE4-3872-4D87-ACF8-D5B1DF4F0C09}" type="presOf" srcId="{A2D2D920-3350-4681-A8B4-43ACFA681A54}" destId="{F28078F1-014A-45C5-A374-FEF6C033214D}" srcOrd="0" destOrd="0" presId="urn:microsoft.com/office/officeart/2005/8/layout/orgChart1"/>
    <dgm:cxn modelId="{D86368AF-ABDC-46CF-A0BC-1ACC1E79D2A0}" type="presOf" srcId="{CA72170A-3DE5-4BF0-AF1B-DBDC74A63BF5}" destId="{68A6C15A-A120-42E1-8B84-3EE77D8BC5E2}" srcOrd="0" destOrd="0" presId="urn:microsoft.com/office/officeart/2005/8/layout/orgChart1"/>
    <dgm:cxn modelId="{D8A00412-1CD2-49E3-BB4D-EB01BEB3F158}" srcId="{936CEE91-E7CF-419F-B0F7-61BF33BCC2D0}" destId="{4A7961EA-51DB-40C5-966E-160D4FE1A120}" srcOrd="0" destOrd="0" parTransId="{83D87AD1-7830-46EC-8CC2-9453DF13ECB5}" sibTransId="{CD148A87-E877-40C0-8BB8-7B3DB9758D9B}"/>
    <dgm:cxn modelId="{FDF520D5-B7B6-49FF-9190-70E1415770B8}" type="presOf" srcId="{4A7961EA-51DB-40C5-966E-160D4FE1A120}" destId="{5B001831-76B9-41CB-ADD2-6B2763FCA859}" srcOrd="0" destOrd="0" presId="urn:microsoft.com/office/officeart/2005/8/layout/orgChart1"/>
    <dgm:cxn modelId="{69543095-31B1-4ACC-9C8D-62C7BD3ADA39}" type="presOf" srcId="{CA72170A-3DE5-4BF0-AF1B-DBDC74A63BF5}" destId="{355C468C-A5CA-4A8B-A081-47E031E98DF9}" srcOrd="1" destOrd="0" presId="urn:microsoft.com/office/officeart/2005/8/layout/orgChart1"/>
    <dgm:cxn modelId="{0E396910-E00A-404E-B844-82756A9C61DA}" srcId="{4A7961EA-51DB-40C5-966E-160D4FE1A120}" destId="{CA72170A-3DE5-4BF0-AF1B-DBDC74A63BF5}" srcOrd="1" destOrd="0" parTransId="{4B9E9BB4-E4B0-4608-8E9C-902810F46CB9}" sibTransId="{F8CD40C7-CA51-45DB-B9FB-26C17C44FF82}"/>
    <dgm:cxn modelId="{0FB1F3CB-FB15-416C-A383-0B5B5221A13C}" srcId="{4A7961EA-51DB-40C5-966E-160D4FE1A120}" destId="{4489CB8C-603C-4F1E-9F2C-FAB09C4987A8}" srcOrd="2" destOrd="0" parTransId="{A2D2D920-3350-4681-A8B4-43ACFA681A54}" sibTransId="{141788D1-AE3F-4ED8-95BE-CED5D45E7A76}"/>
    <dgm:cxn modelId="{3C9B059C-6FE4-4F11-8C50-CCEED4911221}" srcId="{4A7961EA-51DB-40C5-966E-160D4FE1A120}" destId="{A75F88D1-9A3E-4571-8F1B-CE1A80E311CC}" srcOrd="0" destOrd="0" parTransId="{3D8B2151-B1BB-4E2F-A874-9A4D99FA75DA}" sibTransId="{2CDED5C5-AE2D-4EA1-8FF5-3F5ECD674002}"/>
    <dgm:cxn modelId="{56E276D3-FE89-421F-8943-B754B4AF6D1B}" type="presOf" srcId="{936CEE91-E7CF-419F-B0F7-61BF33BCC2D0}" destId="{045E5315-C6D3-4958-85DF-03CAE4E59627}" srcOrd="0" destOrd="0" presId="urn:microsoft.com/office/officeart/2005/8/layout/orgChart1"/>
    <dgm:cxn modelId="{FBABB1D8-9B25-42FD-AE3C-62C1F74D8098}" type="presOf" srcId="{4B9E9BB4-E4B0-4608-8E9C-902810F46CB9}" destId="{EB02D716-F0E8-48F3-96D3-28D499F99044}" srcOrd="0" destOrd="0" presId="urn:microsoft.com/office/officeart/2005/8/layout/orgChart1"/>
    <dgm:cxn modelId="{80EE8C37-D260-4F38-89A5-78D7E36126C9}" type="presOf" srcId="{4489CB8C-603C-4F1E-9F2C-FAB09C4987A8}" destId="{749248A8-D2D1-43FE-9FCB-B8A674057F14}" srcOrd="0" destOrd="0" presId="urn:microsoft.com/office/officeart/2005/8/layout/orgChart1"/>
    <dgm:cxn modelId="{8F33CC3B-0647-4963-8879-9525D1B19B9A}" type="presParOf" srcId="{045E5315-C6D3-4958-85DF-03CAE4E59627}" destId="{8FA3B6EA-9A6D-4EB8-AED5-4C2DDB64DBBE}" srcOrd="0" destOrd="0" presId="urn:microsoft.com/office/officeart/2005/8/layout/orgChart1"/>
    <dgm:cxn modelId="{F0C68272-C39D-4FEA-8EB8-EB658609C0E9}" type="presParOf" srcId="{8FA3B6EA-9A6D-4EB8-AED5-4C2DDB64DBBE}" destId="{85A39859-0734-49C9-8C2C-2A6BCF7F31A7}" srcOrd="0" destOrd="0" presId="urn:microsoft.com/office/officeart/2005/8/layout/orgChart1"/>
    <dgm:cxn modelId="{940F8A14-C605-466B-8341-D2748656BFE4}" type="presParOf" srcId="{85A39859-0734-49C9-8C2C-2A6BCF7F31A7}" destId="{5B001831-76B9-41CB-ADD2-6B2763FCA859}" srcOrd="0" destOrd="0" presId="urn:microsoft.com/office/officeart/2005/8/layout/orgChart1"/>
    <dgm:cxn modelId="{CE69A3CE-D259-41A3-9262-3E74FE5B4D21}" type="presParOf" srcId="{85A39859-0734-49C9-8C2C-2A6BCF7F31A7}" destId="{1C823987-005F-497B-ADF7-7944255AE0E8}" srcOrd="1" destOrd="0" presId="urn:microsoft.com/office/officeart/2005/8/layout/orgChart1"/>
    <dgm:cxn modelId="{892D589C-2561-42E7-9513-774B74429B5F}" type="presParOf" srcId="{8FA3B6EA-9A6D-4EB8-AED5-4C2DDB64DBBE}" destId="{5988991C-BE9E-46CC-899E-D6F955D7A617}" srcOrd="1" destOrd="0" presId="urn:microsoft.com/office/officeart/2005/8/layout/orgChart1"/>
    <dgm:cxn modelId="{A2B11362-B936-440B-980B-A4977D3D5E7D}" type="presParOf" srcId="{5988991C-BE9E-46CC-899E-D6F955D7A617}" destId="{C61AE5C9-79E4-4843-84BE-2A00A5F512F8}" srcOrd="0" destOrd="0" presId="urn:microsoft.com/office/officeart/2005/8/layout/orgChart1"/>
    <dgm:cxn modelId="{708856DF-80AC-4DA8-B464-5D5BED38C465}" type="presParOf" srcId="{5988991C-BE9E-46CC-899E-D6F955D7A617}" destId="{4A233437-4649-48EE-B307-2B720F1E49CF}" srcOrd="1" destOrd="0" presId="urn:microsoft.com/office/officeart/2005/8/layout/orgChart1"/>
    <dgm:cxn modelId="{474E56EC-8E0E-4F95-BA74-1C4383293500}" type="presParOf" srcId="{4A233437-4649-48EE-B307-2B720F1E49CF}" destId="{38ACC2F4-C21E-4957-9FFA-F7727B84F6A6}" srcOrd="0" destOrd="0" presId="urn:microsoft.com/office/officeart/2005/8/layout/orgChart1"/>
    <dgm:cxn modelId="{E4E72287-4BD9-4252-8FDD-847B362DB95A}" type="presParOf" srcId="{38ACC2F4-C21E-4957-9FFA-F7727B84F6A6}" destId="{662F1619-F625-4DE4-93CF-3035E1816621}" srcOrd="0" destOrd="0" presId="urn:microsoft.com/office/officeart/2005/8/layout/orgChart1"/>
    <dgm:cxn modelId="{2606E855-74A0-41C1-8EE0-90A560CAD3F3}" type="presParOf" srcId="{38ACC2F4-C21E-4957-9FFA-F7727B84F6A6}" destId="{7D43DDC8-BFF6-4B33-A58C-CA8A5403AB08}" srcOrd="1" destOrd="0" presId="urn:microsoft.com/office/officeart/2005/8/layout/orgChart1"/>
    <dgm:cxn modelId="{1AB9A440-18F5-4502-A62E-A36F6DFD08DA}" type="presParOf" srcId="{4A233437-4649-48EE-B307-2B720F1E49CF}" destId="{DC48D2F7-D71E-409C-9450-6A714725FEF8}" srcOrd="1" destOrd="0" presId="urn:microsoft.com/office/officeart/2005/8/layout/orgChart1"/>
    <dgm:cxn modelId="{6F7228EE-5159-49E0-8EEA-A966DD2A1AE2}" type="presParOf" srcId="{4A233437-4649-48EE-B307-2B720F1E49CF}" destId="{41B639E0-1241-4F09-80F8-98DAD9773125}" srcOrd="2" destOrd="0" presId="urn:microsoft.com/office/officeart/2005/8/layout/orgChart1"/>
    <dgm:cxn modelId="{67EA35A4-3F53-4951-A6A7-84FD29FB5D35}" type="presParOf" srcId="{5988991C-BE9E-46CC-899E-D6F955D7A617}" destId="{EB02D716-F0E8-48F3-96D3-28D499F99044}" srcOrd="2" destOrd="0" presId="urn:microsoft.com/office/officeart/2005/8/layout/orgChart1"/>
    <dgm:cxn modelId="{1E2B2DAD-4E65-43F4-A3C2-A53859C5E5A5}" type="presParOf" srcId="{5988991C-BE9E-46CC-899E-D6F955D7A617}" destId="{816C5703-9C78-439D-9991-780709037F49}" srcOrd="3" destOrd="0" presId="urn:microsoft.com/office/officeart/2005/8/layout/orgChart1"/>
    <dgm:cxn modelId="{3ACD52A1-6319-45ED-B964-60623D87DBD9}" type="presParOf" srcId="{816C5703-9C78-439D-9991-780709037F49}" destId="{A37A49BC-7320-4544-815C-0D02F8475FAB}" srcOrd="0" destOrd="0" presId="urn:microsoft.com/office/officeart/2005/8/layout/orgChart1"/>
    <dgm:cxn modelId="{D5813056-D288-4D05-889C-BA7A4C167323}" type="presParOf" srcId="{A37A49BC-7320-4544-815C-0D02F8475FAB}" destId="{68A6C15A-A120-42E1-8B84-3EE77D8BC5E2}" srcOrd="0" destOrd="0" presId="urn:microsoft.com/office/officeart/2005/8/layout/orgChart1"/>
    <dgm:cxn modelId="{D405AC9C-0A1A-4108-B73D-403F3945A543}" type="presParOf" srcId="{A37A49BC-7320-4544-815C-0D02F8475FAB}" destId="{355C468C-A5CA-4A8B-A081-47E031E98DF9}" srcOrd="1" destOrd="0" presId="urn:microsoft.com/office/officeart/2005/8/layout/orgChart1"/>
    <dgm:cxn modelId="{86A06B85-962D-4B90-B183-88497070E30F}" type="presParOf" srcId="{816C5703-9C78-439D-9991-780709037F49}" destId="{0E6AE8FD-D0D5-4C52-B47A-6059B732381E}" srcOrd="1" destOrd="0" presId="urn:microsoft.com/office/officeart/2005/8/layout/orgChart1"/>
    <dgm:cxn modelId="{47F9C98F-4EAB-4311-9A3C-75FE9A3872C7}" type="presParOf" srcId="{816C5703-9C78-439D-9991-780709037F49}" destId="{5C736B73-91E7-485F-8AD3-98388B5E9F18}" srcOrd="2" destOrd="0" presId="urn:microsoft.com/office/officeart/2005/8/layout/orgChart1"/>
    <dgm:cxn modelId="{AF60F54D-3866-4BD2-AA75-85B09DAD67BA}" type="presParOf" srcId="{5988991C-BE9E-46CC-899E-D6F955D7A617}" destId="{F28078F1-014A-45C5-A374-FEF6C033214D}" srcOrd="4" destOrd="0" presId="urn:microsoft.com/office/officeart/2005/8/layout/orgChart1"/>
    <dgm:cxn modelId="{07B9F16D-B198-48DA-80D6-832770A7F55E}" type="presParOf" srcId="{5988991C-BE9E-46CC-899E-D6F955D7A617}" destId="{8A9DAC13-2954-4E73-9782-4E53AFEF6367}" srcOrd="5" destOrd="0" presId="urn:microsoft.com/office/officeart/2005/8/layout/orgChart1"/>
    <dgm:cxn modelId="{4322B5EB-61D8-404E-B8B1-969ADAB78749}" type="presParOf" srcId="{8A9DAC13-2954-4E73-9782-4E53AFEF6367}" destId="{53457228-BE31-45D9-9A2E-28C52F6B4AE3}" srcOrd="0" destOrd="0" presId="urn:microsoft.com/office/officeart/2005/8/layout/orgChart1"/>
    <dgm:cxn modelId="{B22A4606-2B7B-4E41-97E7-6B79E671EEEE}" type="presParOf" srcId="{53457228-BE31-45D9-9A2E-28C52F6B4AE3}" destId="{749248A8-D2D1-43FE-9FCB-B8A674057F14}" srcOrd="0" destOrd="0" presId="urn:microsoft.com/office/officeart/2005/8/layout/orgChart1"/>
    <dgm:cxn modelId="{FC75C02A-AC2A-4989-9C4F-CA90CA808CD9}" type="presParOf" srcId="{53457228-BE31-45D9-9A2E-28C52F6B4AE3}" destId="{6E53CF63-F68A-454F-A57D-67758BFAED84}" srcOrd="1" destOrd="0" presId="urn:microsoft.com/office/officeart/2005/8/layout/orgChart1"/>
    <dgm:cxn modelId="{50318461-6511-40EF-A786-F3FD9598FD9C}" type="presParOf" srcId="{8A9DAC13-2954-4E73-9782-4E53AFEF6367}" destId="{6D86BE4E-E1EB-4503-963B-727748CDC947}" srcOrd="1" destOrd="0" presId="urn:microsoft.com/office/officeart/2005/8/layout/orgChart1"/>
    <dgm:cxn modelId="{B78C9F17-2BE5-4F2E-9B97-EC45E43928EC}" type="presParOf" srcId="{8A9DAC13-2954-4E73-9782-4E53AFEF6367}" destId="{95318F05-B47D-423D-AFB8-4F393F8FA6D3}" srcOrd="2" destOrd="0" presId="urn:microsoft.com/office/officeart/2005/8/layout/orgChart1"/>
    <dgm:cxn modelId="{A89C5899-718B-4BFC-9121-FA7DB1516185}" type="presParOf" srcId="{8FA3B6EA-9A6D-4EB8-AED5-4C2DDB64DBBE}" destId="{2103CB2F-AF49-46BE-B6BF-48044F322509}" srcOrd="2" destOrd="0" presId="urn:microsoft.com/office/officeart/2005/8/layout/orgChart1"/>
  </dgm:cxnLst>
  <dgm:bg/>
  <dgm:whole/>
</dgm:dataModel>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56F052-B9B1-4AFE-8258-EB8601A77F01}" type="datetimeFigureOut">
              <a:rPr lang="en-US" smtClean="0"/>
              <a:pPr/>
              <a:t>2/27/2024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0E2748-E8D7-4A24-B118-CB3F44C6550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0E2748-E8D7-4A24-B118-CB3F44C6550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E0E2748-E8D7-4A24-B118-CB3F44C6550A}"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13FCAE8-9FBB-4312-A835-AD65D9D37304}" type="datetimeFigureOut">
              <a:rPr lang="en-US" smtClean="0"/>
              <a:pPr/>
              <a:t>2/27/2024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51457BB-F9B7-4184-AAC9-188F2502DE9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1457BB-F9B7-4184-AAC9-188F2502DE9C}"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1457BB-F9B7-4184-AAC9-188F2502DE9C}"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51457BB-F9B7-4184-AAC9-188F2502DE9C}"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A51457BB-F9B7-4184-AAC9-188F2502DE9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51457BB-F9B7-4184-AAC9-188F2502DE9C}"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51457BB-F9B7-4184-AAC9-188F2502DE9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13FCAE8-9FBB-4312-A835-AD65D9D37304}" type="datetimeFigureOut">
              <a:rPr lang="en-US" smtClean="0"/>
              <a:pPr/>
              <a:t>2/27/2024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A51457BB-F9B7-4184-AAC9-188F2502DE9C}"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13FCAE8-9FBB-4312-A835-AD65D9D37304}" type="datetimeFigureOut">
              <a:rPr lang="en-US" smtClean="0"/>
              <a:pPr/>
              <a:t>2/27/2024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51457BB-F9B7-4184-AAC9-188F2502DE9C}"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1457BB-F9B7-4184-AAC9-188F2502DE9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13FCAE8-9FBB-4312-A835-AD65D9D37304}" type="datetimeFigureOut">
              <a:rPr lang="en-US" smtClean="0"/>
              <a:pPr/>
              <a:t>2/27/2024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51457BB-F9B7-4184-AAC9-188F2502DE9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13FCAE8-9FBB-4312-A835-AD65D9D37304}" type="datetimeFigureOut">
              <a:rPr lang="en-US" smtClean="0"/>
              <a:pPr/>
              <a:t>2/27/2024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51457BB-F9B7-4184-AAC9-188F2502DE9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eeksforgeeks.org/characteristics-of-biological-data-genome-data-management/" TargetMode="External"/><Relationship Id="rId2" Type="http://schemas.openxmlformats.org/officeDocument/2006/relationships/hyperlink" Target="https://www.geeksforgeeks.org/dna-protein-python-3/"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eeksforgeeks.org/dbms/" TargetMode="External"/><Relationship Id="rId2" Type="http://schemas.openxmlformats.org/officeDocument/2006/relationships/hyperlink" Target="https://www.geeksforgeeks.org/difference-between-antivirus-and-antispywar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ebi.ac.uk/" TargetMode="External"/><Relationship Id="rId2" Type="http://schemas.openxmlformats.org/officeDocument/2006/relationships/hyperlink" Target="http://www.ncbi.nlm.nih.gov" TargetMode="External"/><Relationship Id="rId1" Type="http://schemas.openxmlformats.org/officeDocument/2006/relationships/slideLayout" Target="../slideLayouts/slideLayout6.xml"/><Relationship Id="rId4" Type="http://schemas.openxmlformats.org/officeDocument/2006/relationships/hyperlink" Target="http://www.ddbj.nig.ac.jp/"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ncbi.nlm.nih.gov/pubmed" TargetMode="External"/><Relationship Id="rId2" Type="http://schemas.openxmlformats.org/officeDocument/2006/relationships/hyperlink" Target="http://www.ncbi.nlm.nih.gov/books" TargetMode="External"/><Relationship Id="rId1" Type="http://schemas.openxmlformats.org/officeDocument/2006/relationships/slideLayout" Target="../slideLayouts/slideLayout6.xml"/><Relationship Id="rId5" Type="http://schemas.openxmlformats.org/officeDocument/2006/relationships/hyperlink" Target="http://www.ncbi.nlm.nih.gov/omim" TargetMode="External"/><Relationship Id="rId4" Type="http://schemas.openxmlformats.org/officeDocument/2006/relationships/hyperlink" Target="http://www.ncbi.nlm.nih.gov/pm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t>Unit-2</a:t>
            </a:r>
            <a:endParaRPr lang="en-US" sz="2800" dirty="0"/>
          </a:p>
        </p:txBody>
      </p:sp>
      <p:sp>
        <p:nvSpPr>
          <p:cNvPr id="3" name="Subtitle 2"/>
          <p:cNvSpPr>
            <a:spLocks noGrp="1"/>
          </p:cNvSpPr>
          <p:nvPr>
            <p:ph type="subTitle" idx="1"/>
          </p:nvPr>
        </p:nvSpPr>
        <p:spPr/>
        <p:txBody>
          <a:bodyPr>
            <a:normAutofit/>
          </a:bodyPr>
          <a:lstStyle/>
          <a:p>
            <a:r>
              <a:rPr lang="en-US" sz="2000" dirty="0" smtClean="0"/>
              <a:t>Biological  Data bases</a:t>
            </a:r>
            <a:endParaRPr lang="en-US" sz="2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Introduction to biological date base</a:t>
            </a:r>
            <a:br>
              <a:rPr lang="en-US" dirty="0" smtClean="0"/>
            </a:br>
            <a:endParaRPr lang="en-US" dirty="0"/>
          </a:p>
        </p:txBody>
      </p:sp>
      <p:pic>
        <p:nvPicPr>
          <p:cNvPr id="4" name="Content Placeholder 3" descr="D:\MO3830156900B095F.jpeg"/>
          <p:cNvPicPr>
            <a:picLocks noGrp="1" noChangeAspect="1" noChangeArrowheads="1"/>
          </p:cNvPicPr>
          <p:nvPr>
            <p:ph idx="1"/>
          </p:nvPr>
        </p:nvPicPr>
        <p:blipFill>
          <a:blip r:embed="rId2"/>
          <a:srcRect/>
          <a:stretch>
            <a:fillRect/>
          </a:stretch>
        </p:blipFill>
        <p:spPr bwMode="auto">
          <a:xfrm>
            <a:off x="457200" y="1524000"/>
            <a:ext cx="8229600" cy="3200400"/>
          </a:xfrm>
          <a:prstGeom prst="rect">
            <a:avLst/>
          </a:prstGeom>
          <a:noFill/>
          <a:ln w="9525">
            <a:noFill/>
            <a:miter lim="800000"/>
            <a:headEnd/>
            <a:tailEnd/>
          </a:ln>
        </p:spPr>
      </p:pic>
      <p:sp>
        <p:nvSpPr>
          <p:cNvPr id="5" name="TextBox 4"/>
          <p:cNvSpPr txBox="1"/>
          <p:nvPr/>
        </p:nvSpPr>
        <p:spPr>
          <a:xfrm>
            <a:off x="381000" y="4876800"/>
            <a:ext cx="7696200" cy="923330"/>
          </a:xfrm>
          <a:prstGeom prst="rect">
            <a:avLst/>
          </a:prstGeom>
          <a:noFill/>
        </p:spPr>
        <p:txBody>
          <a:bodyPr wrap="square" rtlCol="0">
            <a:spAutoFit/>
          </a:bodyPr>
          <a:lstStyle/>
          <a:p>
            <a:pPr>
              <a:spcBef>
                <a:spcPct val="50000"/>
              </a:spcBef>
            </a:pPr>
            <a:r>
              <a:rPr lang="en-GB" b="1" dirty="0" smtClean="0"/>
              <a:t>In 1995, the number of genes in the database started to exceed the number of papers on molecular biology and genetics in the literature</a:t>
            </a:r>
            <a:r>
              <a:rPr lang="en-GB" b="1" dirty="0" smtClean="0">
                <a:solidFill>
                  <a:srgbClr val="FFFF00"/>
                </a:solidFill>
              </a:rPr>
              <a:t>!</a:t>
            </a:r>
            <a:endParaRPr lang="en-GB" b="1" dirty="0">
              <a:solidFill>
                <a:srgbClr val="FFFF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sz="2000" dirty="0" smtClean="0">
                <a:latin typeface="Times New Roman" pitchFamily="18" charset="0"/>
                <a:cs typeface="Times New Roman" pitchFamily="18" charset="0"/>
              </a:rPr>
              <a:t>These are the databases consisting of biological data like protein sequencing, molecular structure, </a:t>
            </a:r>
            <a:r>
              <a:rPr lang="en-US" sz="2000" u="sng" dirty="0" smtClean="0">
                <a:latin typeface="Times New Roman" pitchFamily="18" charset="0"/>
                <a:cs typeface="Times New Roman" pitchFamily="18" charset="0"/>
                <a:hlinkClick r:id="rId2"/>
              </a:rPr>
              <a:t>DNA</a:t>
            </a:r>
            <a:r>
              <a:rPr lang="en-US" sz="2000" dirty="0" smtClean="0">
                <a:latin typeface="Times New Roman" pitchFamily="18" charset="0"/>
                <a:cs typeface="Times New Roman" pitchFamily="18" charset="0"/>
              </a:rPr>
              <a:t> sequences, etc in an organized form.</a:t>
            </a:r>
          </a:p>
          <a:p>
            <a:pPr fontAlgn="base"/>
            <a:r>
              <a:rPr lang="en-US" sz="2000" dirty="0" smtClean="0">
                <a:latin typeface="Times New Roman" pitchFamily="18" charset="0"/>
                <a:cs typeface="Times New Roman" pitchFamily="18" charset="0"/>
              </a:rPr>
              <a:t>Several computer tools are there to manipulate the </a:t>
            </a:r>
            <a:r>
              <a:rPr lang="en-US" sz="2000" u="sng" dirty="0" smtClean="0">
                <a:latin typeface="Times New Roman" pitchFamily="18" charset="0"/>
                <a:cs typeface="Times New Roman" pitchFamily="18" charset="0"/>
                <a:hlinkClick r:id="rId3"/>
              </a:rPr>
              <a:t>biological data</a:t>
            </a:r>
            <a:r>
              <a:rPr lang="en-US" sz="2000" dirty="0" smtClean="0">
                <a:latin typeface="Times New Roman" pitchFamily="18" charset="0"/>
                <a:cs typeface="Times New Roman" pitchFamily="18" charset="0"/>
              </a:rPr>
              <a:t> like an update, delete, insert, etc. Scientists, and researchers from all over the world enter their experiment data and results in a biological database so that it is available to a wider audience.</a:t>
            </a:r>
          </a:p>
          <a:p>
            <a:pPr fontAlgn="base"/>
            <a:r>
              <a:rPr lang="en-US" sz="2000" dirty="0" smtClean="0">
                <a:latin typeface="Times New Roman" pitchFamily="18" charset="0"/>
                <a:cs typeface="Times New Roman" pitchFamily="18" charset="0"/>
              </a:rPr>
              <a:t>Biological databases are free to use and contain a huge collection of a variety of biological data.</a:t>
            </a:r>
          </a:p>
          <a:p>
            <a:endParaRPr lang="en-US" dirty="0"/>
          </a:p>
        </p:txBody>
      </p:sp>
      <p:sp>
        <p:nvSpPr>
          <p:cNvPr id="2" name="Title 1"/>
          <p:cNvSpPr>
            <a:spLocks noGrp="1"/>
          </p:cNvSpPr>
          <p:nvPr>
            <p:ph type="title"/>
          </p:nvPr>
        </p:nvSpPr>
        <p:spPr/>
        <p:txBody>
          <a:bodyPr>
            <a:normAutofit fontScale="90000"/>
          </a:bodyPr>
          <a:lstStyle/>
          <a:p>
            <a:r>
              <a:rPr lang="en-US" dirty="0" smtClean="0"/>
              <a:t>Introduction to biological data bases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sz="2000" b="1" dirty="0" smtClean="0">
                <a:latin typeface="Times New Roman" pitchFamily="18" charset="0"/>
                <a:cs typeface="Times New Roman" pitchFamily="18" charset="0"/>
              </a:rPr>
              <a:t>Uses of biological Databases:</a:t>
            </a:r>
            <a:endParaRPr lang="en-US" sz="2000" dirty="0" smtClean="0">
              <a:latin typeface="Times New Roman" pitchFamily="18" charset="0"/>
              <a:cs typeface="Times New Roman" pitchFamily="18" charset="0"/>
            </a:endParaRPr>
          </a:p>
          <a:p>
            <a:pPr fontAlgn="base"/>
            <a:r>
              <a:rPr lang="en-US" sz="2000" dirty="0" smtClean="0">
                <a:latin typeface="Times New Roman" pitchFamily="18" charset="0"/>
                <a:cs typeface="Times New Roman" pitchFamily="18" charset="0"/>
              </a:rPr>
              <a:t>It helps the researchers to study the available data and form a new thesis, </a:t>
            </a:r>
            <a:r>
              <a:rPr lang="en-US" sz="2000" u="sng" dirty="0" smtClean="0">
                <a:latin typeface="Times New Roman" pitchFamily="18" charset="0"/>
                <a:cs typeface="Times New Roman" pitchFamily="18" charset="0"/>
                <a:hlinkClick r:id="rId2"/>
              </a:rPr>
              <a:t>anti-virus</a:t>
            </a:r>
            <a:r>
              <a:rPr lang="en-US" sz="2000" dirty="0" smtClean="0">
                <a:latin typeface="Times New Roman" pitchFamily="18" charset="0"/>
                <a:cs typeface="Times New Roman" pitchFamily="18" charset="0"/>
              </a:rPr>
              <a:t>, helpful bacteria, medicines, etc.</a:t>
            </a:r>
          </a:p>
          <a:p>
            <a:pPr fontAlgn="base"/>
            <a:r>
              <a:rPr lang="en-US" sz="2000" dirty="0" smtClean="0">
                <a:latin typeface="Times New Roman" pitchFamily="18" charset="0"/>
                <a:cs typeface="Times New Roman" pitchFamily="18" charset="0"/>
              </a:rPr>
              <a:t>It helps scientists to understand the concepts of biological phenomena.</a:t>
            </a:r>
          </a:p>
          <a:p>
            <a:pPr fontAlgn="base"/>
            <a:r>
              <a:rPr lang="en-US" sz="2000" dirty="0" smtClean="0">
                <a:latin typeface="Times New Roman" pitchFamily="18" charset="0"/>
                <a:cs typeface="Times New Roman" pitchFamily="18" charset="0"/>
              </a:rPr>
              <a:t>The </a:t>
            </a:r>
            <a:r>
              <a:rPr lang="en-US" sz="2000" u="sng" dirty="0" smtClean="0">
                <a:latin typeface="Times New Roman" pitchFamily="18" charset="0"/>
                <a:cs typeface="Times New Roman" pitchFamily="18" charset="0"/>
                <a:hlinkClick r:id="rId3"/>
              </a:rPr>
              <a:t>database</a:t>
            </a:r>
            <a:r>
              <a:rPr lang="en-US" sz="2000" dirty="0" smtClean="0">
                <a:latin typeface="Times New Roman" pitchFamily="18" charset="0"/>
                <a:cs typeface="Times New Roman" pitchFamily="18" charset="0"/>
              </a:rPr>
              <a:t> acts as a storage of information.</a:t>
            </a:r>
          </a:p>
          <a:p>
            <a:pPr fontAlgn="base"/>
            <a:r>
              <a:rPr lang="en-US" sz="2000" dirty="0" smtClean="0">
                <a:latin typeface="Times New Roman" pitchFamily="18" charset="0"/>
                <a:cs typeface="Times New Roman" pitchFamily="18" charset="0"/>
              </a:rPr>
              <a:t>It helps remove the redundancy of data.</a:t>
            </a:r>
          </a:p>
          <a:p>
            <a:pPr fontAlgn="base"/>
            <a:endParaRPr lang="en-US" dirty="0" smtClean="0"/>
          </a:p>
          <a:p>
            <a:endParaRPr lang="en-US" dirty="0"/>
          </a:p>
        </p:txBody>
      </p:sp>
      <p:sp>
        <p:nvSpPr>
          <p:cNvPr id="2" name="Title 1"/>
          <p:cNvSpPr>
            <a:spLocks noGrp="1"/>
          </p:cNvSpPr>
          <p:nvPr>
            <p:ph type="title"/>
          </p:nvPr>
        </p:nvSpPr>
        <p:spPr/>
        <p:txBody>
          <a:bodyPr/>
          <a:lstStyle/>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fontAlgn="base"/>
            <a:r>
              <a:rPr lang="en-US" sz="2000" b="1" dirty="0" smtClean="0">
                <a:latin typeface="Times New Roman" pitchFamily="18" charset="0"/>
                <a:cs typeface="Times New Roman" pitchFamily="18" charset="0"/>
              </a:rPr>
              <a:t>Types of Biological Databases:</a:t>
            </a:r>
            <a:endParaRPr lang="en-US" sz="2000" dirty="0" smtClean="0">
              <a:latin typeface="Times New Roman" pitchFamily="18" charset="0"/>
              <a:cs typeface="Times New Roman" pitchFamily="18" charset="0"/>
            </a:endParaRPr>
          </a:p>
          <a:p>
            <a:pPr fontAlgn="base"/>
            <a:r>
              <a:rPr lang="en-US" sz="2000" dirty="0" smtClean="0">
                <a:latin typeface="Times New Roman" pitchFamily="18" charset="0"/>
                <a:cs typeface="Times New Roman" pitchFamily="18" charset="0"/>
              </a:rPr>
              <a:t>There are basically 3 types of biological databases are as follows.</a:t>
            </a:r>
          </a:p>
          <a:p>
            <a:r>
              <a:rPr lang="en-US" sz="2000" dirty="0" smtClean="0">
                <a:latin typeface="Times New Roman" pitchFamily="18" charset="0"/>
                <a:cs typeface="Times New Roman" pitchFamily="18" charset="0"/>
              </a:rPr>
              <a:t>1.Primary data base</a:t>
            </a:r>
          </a:p>
          <a:p>
            <a:r>
              <a:rPr lang="en-US" sz="2000" dirty="0" smtClean="0">
                <a:latin typeface="Times New Roman" pitchFamily="18" charset="0"/>
                <a:cs typeface="Times New Roman" pitchFamily="18" charset="0"/>
              </a:rPr>
              <a:t>2.Secondary data base</a:t>
            </a:r>
          </a:p>
          <a:p>
            <a:r>
              <a:rPr lang="en-US" sz="2000" dirty="0" smtClean="0">
                <a:latin typeface="Times New Roman" pitchFamily="18" charset="0"/>
                <a:cs typeface="Times New Roman" pitchFamily="18" charset="0"/>
              </a:rPr>
              <a:t>3.Dervied data base</a:t>
            </a: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sz="2000" dirty="0" smtClean="0">
                <a:latin typeface="Times New Roman" pitchFamily="18" charset="0"/>
                <a:cs typeface="Times New Roman" pitchFamily="18" charset="0"/>
              </a:rPr>
              <a:t>It can also be called an archival database since it archives the </a:t>
            </a:r>
            <a:r>
              <a:rPr lang="en-US" sz="2000" dirty="0" smtClean="0">
                <a:solidFill>
                  <a:srgbClr val="FF0000"/>
                </a:solidFill>
                <a:latin typeface="Times New Roman" pitchFamily="18" charset="0"/>
                <a:cs typeface="Times New Roman" pitchFamily="18" charset="0"/>
              </a:rPr>
              <a:t>experimental results</a:t>
            </a:r>
            <a:r>
              <a:rPr lang="en-US" sz="2000" dirty="0" smtClean="0">
                <a:latin typeface="Times New Roman" pitchFamily="18" charset="0"/>
                <a:cs typeface="Times New Roman" pitchFamily="18" charset="0"/>
              </a:rPr>
              <a:t> submitted by the scientists. The primary database is populated with experimentally derived data like genome sequence, macromolecular structure, etc. The data entered here remains </a:t>
            </a:r>
            <a:r>
              <a:rPr lang="en-US" sz="2000" dirty="0" err="1" smtClean="0">
                <a:latin typeface="Times New Roman" pitchFamily="18" charset="0"/>
                <a:cs typeface="Times New Roman" pitchFamily="18" charset="0"/>
              </a:rPr>
              <a:t>uncurated</a:t>
            </a:r>
            <a:r>
              <a:rPr lang="en-US" sz="2000" dirty="0" smtClean="0">
                <a:latin typeface="Times New Roman" pitchFamily="18" charset="0"/>
                <a:cs typeface="Times New Roman" pitchFamily="18" charset="0"/>
              </a:rPr>
              <a:t>(no modifications are performed over the data).</a:t>
            </a:r>
          </a:p>
          <a:p>
            <a:pPr fontAlgn="base"/>
            <a:r>
              <a:rPr lang="en-US" sz="2000" dirty="0" smtClean="0">
                <a:latin typeface="Times New Roman" pitchFamily="18" charset="0"/>
                <a:cs typeface="Times New Roman" pitchFamily="18" charset="0"/>
              </a:rPr>
              <a:t>It contains unique data </a:t>
            </a:r>
            <a:r>
              <a:rPr lang="en-US" sz="2000" dirty="0" smtClean="0">
                <a:solidFill>
                  <a:srgbClr val="FF0000"/>
                </a:solidFill>
                <a:latin typeface="Times New Roman" pitchFamily="18" charset="0"/>
                <a:cs typeface="Times New Roman" pitchFamily="18" charset="0"/>
              </a:rPr>
              <a:t>obtained from the laboratory </a:t>
            </a:r>
            <a:r>
              <a:rPr lang="en-US" sz="2000" dirty="0" smtClean="0">
                <a:latin typeface="Times New Roman" pitchFamily="18" charset="0"/>
                <a:cs typeface="Times New Roman" pitchFamily="18" charset="0"/>
              </a:rPr>
              <a:t>and these data are made </a:t>
            </a:r>
            <a:r>
              <a:rPr lang="en-US" sz="2000" dirty="0" smtClean="0">
                <a:solidFill>
                  <a:srgbClr val="FF0000"/>
                </a:solidFill>
                <a:latin typeface="Times New Roman" pitchFamily="18" charset="0"/>
                <a:cs typeface="Times New Roman" pitchFamily="18" charset="0"/>
              </a:rPr>
              <a:t>accessible to normal users </a:t>
            </a:r>
            <a:r>
              <a:rPr lang="en-US" sz="2000" dirty="0" smtClean="0">
                <a:latin typeface="Times New Roman" pitchFamily="18" charset="0"/>
                <a:cs typeface="Times New Roman" pitchFamily="18" charset="0"/>
              </a:rPr>
              <a:t>without any change.</a:t>
            </a:r>
          </a:p>
          <a:p>
            <a:pPr fontAlgn="base"/>
            <a:r>
              <a:rPr lang="en-US" sz="2000" dirty="0" smtClean="0">
                <a:latin typeface="Times New Roman" pitchFamily="18" charset="0"/>
                <a:cs typeface="Times New Roman" pitchFamily="18" charset="0"/>
              </a:rPr>
              <a:t>The data are given accession numbers when they are entered into the database. The same data can later be retrieved using the accession number. Accession number identifies each data uniquely and it never changes.</a:t>
            </a:r>
          </a:p>
          <a:p>
            <a:endParaRPr lang="en-US" dirty="0"/>
          </a:p>
        </p:txBody>
      </p:sp>
      <p:sp>
        <p:nvSpPr>
          <p:cNvPr id="2" name="Title 1"/>
          <p:cNvSpPr>
            <a:spLocks noGrp="1"/>
          </p:cNvSpPr>
          <p:nvPr>
            <p:ph type="title"/>
          </p:nvPr>
        </p:nvSpPr>
        <p:spPr/>
        <p:txBody>
          <a:bodyPr/>
          <a:lstStyle/>
          <a:p>
            <a:r>
              <a:rPr lang="en-US" dirty="0" smtClean="0"/>
              <a:t>Primary data base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fontAlgn="base"/>
            <a:endParaRPr lang="en-US" sz="2000" dirty="0" smtClean="0">
              <a:latin typeface="Times New Roman" pitchFamily="18" charset="0"/>
              <a:cs typeface="Times New Roman" pitchFamily="18" charset="0"/>
            </a:endParaRPr>
          </a:p>
          <a:p>
            <a:pPr fontAlgn="base"/>
            <a:r>
              <a:rPr lang="en-US" sz="2000" dirty="0" smtClean="0">
                <a:latin typeface="Times New Roman" pitchFamily="18" charset="0"/>
                <a:cs typeface="Times New Roman" pitchFamily="18" charset="0"/>
              </a:rPr>
              <a:t>Examples of Primary database-</a:t>
            </a:r>
          </a:p>
          <a:p>
            <a:pPr fontAlgn="base"/>
            <a:r>
              <a:rPr lang="en-US" sz="2000" dirty="0" smtClean="0">
                <a:latin typeface="Times New Roman" pitchFamily="18" charset="0"/>
                <a:cs typeface="Times New Roman" pitchFamily="18" charset="0"/>
              </a:rPr>
              <a:t>1. Nucleotide  Databases are </a:t>
            </a:r>
            <a:r>
              <a:rPr lang="en-US" sz="2000" dirty="0" err="1" smtClean="0">
                <a:latin typeface="Times New Roman" pitchFamily="18" charset="0"/>
                <a:cs typeface="Times New Roman" pitchFamily="18" charset="0"/>
              </a:rPr>
              <a:t>GenBank</a:t>
            </a:r>
            <a:r>
              <a:rPr lang="en-US" sz="2000" dirty="0" smtClean="0">
                <a:latin typeface="Times New Roman" pitchFamily="18" charset="0"/>
                <a:cs typeface="Times New Roman" pitchFamily="18" charset="0"/>
              </a:rPr>
              <a:t> , EMBL and DDBJ  </a:t>
            </a:r>
          </a:p>
          <a:p>
            <a:pPr fontAlgn="base"/>
            <a:r>
              <a:rPr lang="en-US" sz="2000" dirty="0" smtClean="0">
                <a:latin typeface="Times New Roman" pitchFamily="18" charset="0"/>
                <a:cs typeface="Times New Roman" pitchFamily="18" charset="0"/>
              </a:rPr>
              <a:t>2.Protein Databases are Swiss-Prot, </a:t>
            </a:r>
            <a:r>
              <a:rPr lang="en-US" sz="2000" dirty="0" err="1" smtClean="0">
                <a:latin typeface="Times New Roman" pitchFamily="18" charset="0"/>
                <a:cs typeface="Times New Roman" pitchFamily="18" charset="0"/>
              </a:rPr>
              <a:t>TrEMBL</a:t>
            </a:r>
            <a:r>
              <a:rPr lang="en-US" sz="2000" dirty="0" smtClean="0">
                <a:latin typeface="Times New Roman" pitchFamily="18" charset="0"/>
                <a:cs typeface="Times New Roman" pitchFamily="18" charset="0"/>
              </a:rPr>
              <a:t>, PIR and PRF etc.</a:t>
            </a:r>
          </a:p>
          <a:p>
            <a:pPr>
              <a:buNone/>
            </a:pPr>
            <a:endParaRPr lang="en-US" dirty="0" smtClean="0"/>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1"/>
            <a:ext cx="8686800" cy="2286000"/>
          </a:xfrm>
        </p:spPr>
        <p:txBody>
          <a:bodyPr>
            <a:normAutofit/>
          </a:bodyPr>
          <a:lstStyle/>
          <a:p>
            <a:r>
              <a:rPr lang="en-US" sz="1800" b="1" dirty="0" smtClean="0"/>
              <a:t>Nucleotide databases are a type of biological database containing genetic information, which includes DNA and RNA sequences that come from a variety of sources, including whole genomes  and individual genes.</a:t>
            </a:r>
            <a:endParaRPr lang="en-US" sz="1800" dirty="0"/>
          </a:p>
        </p:txBody>
      </p:sp>
      <p:sp>
        <p:nvSpPr>
          <p:cNvPr id="2" name="Title 1"/>
          <p:cNvSpPr>
            <a:spLocks noGrp="1"/>
          </p:cNvSpPr>
          <p:nvPr>
            <p:ph type="title"/>
          </p:nvPr>
        </p:nvSpPr>
        <p:spPr/>
        <p:txBody>
          <a:bodyPr>
            <a:normAutofit fontScale="90000"/>
          </a:bodyPr>
          <a:lstStyle/>
          <a:p>
            <a:r>
              <a:rPr lang="en-US" dirty="0" smtClean="0"/>
              <a:t>Nucleotide Databases</a:t>
            </a:r>
            <a:br>
              <a:rPr lang="en-US" dirty="0" smtClean="0"/>
            </a:br>
            <a:endParaRPr lang="en-US" dirty="0"/>
          </a:p>
        </p:txBody>
      </p:sp>
      <p:sp>
        <p:nvSpPr>
          <p:cNvPr id="2050" name="AutoShape 2" descr="C:\Users\EXAM\Desktop\Nucleotide-Database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6934200" y="2743200"/>
            <a:ext cx="184731" cy="369332"/>
          </a:xfrm>
          <a:prstGeom prst="rect">
            <a:avLst/>
          </a:prstGeom>
          <a:noFill/>
        </p:spPr>
        <p:txBody>
          <a:bodyPr wrap="none" rtlCol="0">
            <a:spAutoFit/>
          </a:bodyPr>
          <a:lstStyle/>
          <a:p>
            <a:endParaRPr lang="en-US" dirty="0"/>
          </a:p>
        </p:txBody>
      </p:sp>
      <p:sp>
        <p:nvSpPr>
          <p:cNvPr id="2052" name="AutoShape 4" descr="C:\Users\EXAM\Desktop\Nucleotide-Database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54" name="AutoShape 6" descr="C:\Users\EXAM\Desktop\Nucleotide-Databases.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 name="TextBox 8"/>
          <p:cNvSpPr txBox="1"/>
          <p:nvPr/>
        </p:nvSpPr>
        <p:spPr>
          <a:xfrm>
            <a:off x="7086600" y="2895600"/>
            <a:ext cx="184731" cy="369332"/>
          </a:xfrm>
          <a:prstGeom prst="rect">
            <a:avLst/>
          </a:prstGeom>
          <a:noFill/>
        </p:spPr>
        <p:txBody>
          <a:bodyPr wrap="none" rtlCol="0">
            <a:spAutoFit/>
          </a:bodyPr>
          <a:lstStyle/>
          <a:p>
            <a:endParaRPr lang="en-US" dirty="0"/>
          </a:p>
        </p:txBody>
      </p:sp>
      <p:sp>
        <p:nvSpPr>
          <p:cNvPr id="11" name="TextBox 10"/>
          <p:cNvSpPr txBox="1"/>
          <p:nvPr/>
        </p:nvSpPr>
        <p:spPr>
          <a:xfrm>
            <a:off x="6248400" y="1828800"/>
            <a:ext cx="1752600" cy="369332"/>
          </a:xfrm>
          <a:prstGeom prst="rect">
            <a:avLst/>
          </a:prstGeom>
          <a:noFill/>
        </p:spPr>
        <p:txBody>
          <a:bodyPr wrap="square" rtlCol="0">
            <a:spAutoFit/>
          </a:bodyPr>
          <a:lstStyle/>
          <a:p>
            <a:endParaRPr lang="en-US" dirty="0"/>
          </a:p>
        </p:txBody>
      </p:sp>
      <p:pic>
        <p:nvPicPr>
          <p:cNvPr id="2055" name="Picture 7"/>
          <p:cNvPicPr>
            <a:picLocks noChangeAspect="1" noChangeArrowheads="1"/>
          </p:cNvPicPr>
          <p:nvPr/>
        </p:nvPicPr>
        <p:blipFill>
          <a:blip r:embed="rId2"/>
          <a:srcRect/>
          <a:stretch>
            <a:fillRect/>
          </a:stretch>
        </p:blipFill>
        <p:spPr bwMode="auto">
          <a:xfrm>
            <a:off x="533400" y="1981200"/>
            <a:ext cx="8305800" cy="4191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000" dirty="0" smtClean="0">
                <a:latin typeface="Times New Roman" pitchFamily="18" charset="0"/>
                <a:cs typeface="Times New Roman" pitchFamily="18" charset="0"/>
              </a:rPr>
              <a:t>One of the fastest growing repositories of known nucleotide sequences, </a:t>
            </a:r>
            <a:r>
              <a:rPr lang="en-US" sz="2000" dirty="0" err="1" smtClean="0">
                <a:latin typeface="Times New Roman" pitchFamily="18" charset="0"/>
                <a:cs typeface="Times New Roman" pitchFamily="18" charset="0"/>
              </a:rPr>
              <a:t>GeneBank</a:t>
            </a:r>
            <a:r>
              <a:rPr lang="en-US" sz="2000" dirty="0" smtClean="0">
                <a:latin typeface="Times New Roman" pitchFamily="18" charset="0"/>
                <a:cs typeface="Times New Roman" pitchFamily="18" charset="0"/>
              </a:rPr>
              <a:t> (</a:t>
            </a:r>
            <a:r>
              <a:rPr lang="en-US" sz="2000" dirty="0" smtClean="0">
                <a:solidFill>
                  <a:srgbClr val="FF0000"/>
                </a:solidFill>
                <a:latin typeface="Times New Roman" pitchFamily="18" charset="0"/>
                <a:cs typeface="Times New Roman" pitchFamily="18" charset="0"/>
              </a:rPr>
              <a:t>Genetic Sequence Databank</a:t>
            </a:r>
            <a:r>
              <a:rPr lang="en-US" sz="2000" dirty="0" smtClean="0">
                <a:latin typeface="Times New Roman" pitchFamily="18" charset="0"/>
                <a:cs typeface="Times New Roman" pitchFamily="18" charset="0"/>
              </a:rPr>
              <a:t>), has a flat file structure. </a:t>
            </a:r>
          </a:p>
          <a:p>
            <a:r>
              <a:rPr lang="en-US" sz="2000" dirty="0" smtClean="0">
                <a:latin typeface="Times New Roman" pitchFamily="18" charset="0"/>
                <a:cs typeface="Times New Roman" pitchFamily="18" charset="0"/>
              </a:rPr>
              <a:t>Besides sequence data, </a:t>
            </a:r>
            <a:r>
              <a:rPr lang="en-US" sz="2000" dirty="0" err="1" smtClean="0">
                <a:solidFill>
                  <a:srgbClr val="00B0F0"/>
                </a:solidFill>
                <a:latin typeface="Times New Roman" pitchFamily="18" charset="0"/>
                <a:cs typeface="Times New Roman" pitchFamily="18" charset="0"/>
              </a:rPr>
              <a:t>GeneBank</a:t>
            </a:r>
            <a:r>
              <a:rPr lang="en-US" sz="2000" dirty="0" smtClean="0">
                <a:solidFill>
                  <a:srgbClr val="00B0F0"/>
                </a:solidFill>
                <a:latin typeface="Times New Roman" pitchFamily="18" charset="0"/>
                <a:cs typeface="Times New Roman" pitchFamily="18" charset="0"/>
              </a:rPr>
              <a:t> files contain information such as accession numbers and gene names, </a:t>
            </a:r>
            <a:r>
              <a:rPr lang="en-US" sz="2000" dirty="0" err="1" smtClean="0">
                <a:solidFill>
                  <a:srgbClr val="00B0F0"/>
                </a:solidFill>
                <a:latin typeface="Times New Roman" pitchFamily="18" charset="0"/>
                <a:cs typeface="Times New Roman" pitchFamily="18" charset="0"/>
              </a:rPr>
              <a:t>phylogenetic</a:t>
            </a:r>
            <a:r>
              <a:rPr lang="en-US" sz="2000" dirty="0" smtClean="0">
                <a:solidFill>
                  <a:srgbClr val="00B0F0"/>
                </a:solidFill>
                <a:latin typeface="Times New Roman" pitchFamily="18" charset="0"/>
                <a:cs typeface="Times New Roman" pitchFamily="18" charset="0"/>
              </a:rPr>
              <a:t> classification and references to published literature </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err="1" smtClean="0"/>
              <a:t>GenBank</a:t>
            </a:r>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000" dirty="0" smtClean="0">
                <a:latin typeface="Times New Roman" pitchFamily="18" charset="0"/>
                <a:cs typeface="Times New Roman" pitchFamily="18" charset="0"/>
              </a:rPr>
              <a:t>This database has been developed and maintained at the NCBI, Bethesda, MD, USA, as a part of International Sequence Database Collaboration (INSDC).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is an open access sequence database. </a:t>
            </a:r>
          </a:p>
          <a:p>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It coordinates with individual laboratories and other sequence databases like EMBL and DDBJ. </a:t>
            </a:r>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200" dirty="0" smtClean="0">
                <a:latin typeface="Times New Roman" pitchFamily="18" charset="0"/>
                <a:cs typeface="Times New Roman" pitchFamily="18" charset="0"/>
              </a:rPr>
              <a:t>It is an annotated collection of all nucleotide sequences that are available to the public. </a:t>
            </a:r>
          </a:p>
          <a:p>
            <a:r>
              <a:rPr lang="en-US" sz="2200" dirty="0" smtClean="0">
                <a:latin typeface="Times New Roman" pitchFamily="18" charset="0"/>
                <a:cs typeface="Times New Roman" pitchFamily="18" charset="0"/>
              </a:rPr>
              <a:t>The nucleotide database was divided into three databases at NCBI: </a:t>
            </a:r>
            <a:r>
              <a:rPr lang="en-US" sz="2200" dirty="0" err="1" smtClean="0">
                <a:solidFill>
                  <a:srgbClr val="FF0000"/>
                </a:solidFill>
                <a:latin typeface="Times New Roman" pitchFamily="18" charset="0"/>
                <a:cs typeface="Times New Roman" pitchFamily="18" charset="0"/>
              </a:rPr>
              <a:t>CoreNucleotide</a:t>
            </a:r>
            <a:r>
              <a:rPr lang="en-US" sz="2200" dirty="0" smtClean="0">
                <a:solidFill>
                  <a:srgbClr val="FF0000"/>
                </a:solidFill>
                <a:latin typeface="Times New Roman" pitchFamily="18" charset="0"/>
                <a:cs typeface="Times New Roman" pitchFamily="18" charset="0"/>
              </a:rPr>
              <a:t> database, Expressed Sequence Tag (EST) and Genome Survey Sequence (GSS). </a:t>
            </a:r>
          </a:p>
          <a:p>
            <a:r>
              <a:rPr lang="en-US" sz="2200" dirty="0" err="1" smtClean="0">
                <a:latin typeface="Times New Roman" pitchFamily="18" charset="0"/>
                <a:cs typeface="Times New Roman" pitchFamily="18" charset="0"/>
              </a:rPr>
              <a:t>CoreNucleotide</a:t>
            </a:r>
            <a:r>
              <a:rPr lang="en-US" sz="2200" dirty="0" smtClean="0">
                <a:latin typeface="Times New Roman" pitchFamily="18" charset="0"/>
                <a:cs typeface="Times New Roman" pitchFamily="18" charset="0"/>
              </a:rPr>
              <a:t> database has most of the nucleotide sequences used. It also encloses all nucleotide records that are not in the EST and GSS databases. </a:t>
            </a:r>
          </a:p>
          <a:p>
            <a:endParaRPr lang="en-US" sz="22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a:buNone/>
            </a:pPr>
            <a:r>
              <a:rPr lang="en-US" sz="2000" dirty="0" smtClean="0">
                <a:solidFill>
                  <a:srgbClr val="FF0000"/>
                </a:solidFill>
                <a:latin typeface="Times New Roman" pitchFamily="18" charset="0"/>
                <a:cs typeface="Times New Roman" pitchFamily="18" charset="0"/>
              </a:rPr>
              <a:t>1.Header:</a:t>
            </a:r>
          </a:p>
          <a:p>
            <a:r>
              <a:rPr lang="en-US" sz="2000" dirty="0" smtClean="0">
                <a:latin typeface="Times New Roman" pitchFamily="18" charset="0"/>
                <a:cs typeface="Times New Roman" pitchFamily="18" charset="0"/>
              </a:rPr>
              <a:t>Locus</a:t>
            </a:r>
          </a:p>
          <a:p>
            <a:r>
              <a:rPr lang="en-US" sz="2000" dirty="0" smtClean="0">
                <a:latin typeface="Times New Roman" pitchFamily="18" charset="0"/>
                <a:cs typeface="Times New Roman" pitchFamily="18" charset="0"/>
              </a:rPr>
              <a:t>Definition</a:t>
            </a:r>
          </a:p>
          <a:p>
            <a:r>
              <a:rPr lang="en-US" sz="2000" dirty="0" err="1" smtClean="0">
                <a:latin typeface="Times New Roman" pitchFamily="18" charset="0"/>
                <a:cs typeface="Times New Roman" pitchFamily="18" charset="0"/>
              </a:rPr>
              <a:t>Acession</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Version</a:t>
            </a:r>
          </a:p>
          <a:p>
            <a:r>
              <a:rPr lang="en-US" sz="2000" dirty="0" smtClean="0">
                <a:latin typeface="Times New Roman" pitchFamily="18" charset="0"/>
                <a:cs typeface="Times New Roman" pitchFamily="18" charset="0"/>
              </a:rPr>
              <a:t>Source</a:t>
            </a:r>
          </a:p>
          <a:p>
            <a:r>
              <a:rPr lang="en-US" sz="2000" dirty="0" smtClean="0">
                <a:latin typeface="Times New Roman" pitchFamily="18" charset="0"/>
                <a:cs typeface="Times New Roman" pitchFamily="18" charset="0"/>
              </a:rPr>
              <a:t>Keywords</a:t>
            </a:r>
          </a:p>
          <a:p>
            <a:r>
              <a:rPr lang="en-US" sz="2000" dirty="0" smtClean="0">
                <a:latin typeface="Times New Roman" pitchFamily="18" charset="0"/>
                <a:cs typeface="Times New Roman" pitchFamily="18" charset="0"/>
              </a:rPr>
              <a:t>Organism References</a:t>
            </a:r>
          </a:p>
          <a:p>
            <a:r>
              <a:rPr lang="en-US" sz="2000" dirty="0" smtClean="0">
                <a:latin typeface="Times New Roman" pitchFamily="18" charset="0"/>
                <a:cs typeface="Times New Roman" pitchFamily="18" charset="0"/>
              </a:rPr>
              <a:t>Authors</a:t>
            </a:r>
          </a:p>
          <a:p>
            <a:r>
              <a:rPr lang="en-US" sz="2000" dirty="0" smtClean="0">
                <a:latin typeface="Times New Roman" pitchFamily="18" charset="0"/>
                <a:cs typeface="Times New Roman" pitchFamily="18" charset="0"/>
              </a:rPr>
              <a:t>Title</a:t>
            </a:r>
          </a:p>
          <a:p>
            <a:r>
              <a:rPr lang="en-US" sz="2000" dirty="0" smtClean="0">
                <a:latin typeface="Times New Roman" pitchFamily="18" charset="0"/>
                <a:cs typeface="Times New Roman" pitchFamily="18" charset="0"/>
              </a:rPr>
              <a:t>Journal</a:t>
            </a:r>
          </a:p>
          <a:p>
            <a:r>
              <a:rPr lang="en-US" sz="2000" dirty="0" err="1" smtClean="0">
                <a:latin typeface="Times New Roman" pitchFamily="18" charset="0"/>
                <a:cs typeface="Times New Roman" pitchFamily="18" charset="0"/>
              </a:rPr>
              <a:t>MedlineID</a:t>
            </a:r>
            <a:r>
              <a:rPr lang="en-US" sz="2000" dirty="0" smtClean="0">
                <a:latin typeface="Times New Roman" pitchFamily="18" charset="0"/>
                <a:cs typeface="Times New Roman" pitchFamily="18" charset="0"/>
              </a:rPr>
              <a:t>: all published sources</a:t>
            </a:r>
          </a:p>
          <a:p>
            <a:r>
              <a:rPr lang="en-US" sz="2000" dirty="0" smtClean="0">
                <a:latin typeface="Times New Roman" pitchFamily="18" charset="0"/>
                <a:cs typeface="Times New Roman" pitchFamily="18" charset="0"/>
              </a:rPr>
              <a:t>Comment</a:t>
            </a:r>
          </a:p>
          <a:p>
            <a:pPr>
              <a:buNone/>
            </a:pPr>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r>
              <a:rPr lang="en-US" sz="2000" dirty="0" smtClean="0">
                <a:solidFill>
                  <a:srgbClr val="00B0F0"/>
                </a:solidFill>
                <a:latin typeface="Times New Roman" pitchFamily="18" charset="0"/>
                <a:cs typeface="Times New Roman" pitchFamily="18" charset="0"/>
              </a:rPr>
              <a:t>2.Features: </a:t>
            </a:r>
          </a:p>
          <a:p>
            <a:pPr>
              <a:buNone/>
            </a:pPr>
            <a:endParaRPr lang="en-US" sz="2000" dirty="0" smtClean="0">
              <a:solidFill>
                <a:srgbClr val="00B0F0"/>
              </a:solidFill>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r>
              <a:rPr lang="en-US" sz="2000" dirty="0" smtClean="0">
                <a:solidFill>
                  <a:srgbClr val="7030A0"/>
                </a:solidFill>
                <a:latin typeface="Times New Roman" pitchFamily="18" charset="0"/>
                <a:cs typeface="Times New Roman" pitchFamily="18" charset="0"/>
              </a:rPr>
              <a:t>3.Sequence:</a:t>
            </a:r>
          </a:p>
          <a:p>
            <a:pPr>
              <a:buNone/>
            </a:pP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en-US" dirty="0" smtClean="0"/>
              <a:t>File format of </a:t>
            </a:r>
            <a:r>
              <a:rPr lang="en-US" dirty="0" err="1" smtClean="0"/>
              <a:t>Genbank</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b="1" smtClean="0">
                <a:solidFill>
                  <a:srgbClr val="FFC000"/>
                </a:solidFill>
                <a:latin typeface="Arial" pitchFamily="34" charset="0"/>
              </a:rPr>
              <a:t>GenBank file format</a:t>
            </a:r>
            <a:endParaRPr lang="en-US" smtClean="0">
              <a:solidFill>
                <a:srgbClr val="FFC000"/>
              </a:solidFill>
            </a:endParaRPr>
          </a:p>
        </p:txBody>
      </p:sp>
      <p:pic>
        <p:nvPicPr>
          <p:cNvPr id="5" name="Picture 2051" descr="D:\DNA1.gif"/>
          <p:cNvPicPr>
            <a:picLocks noGrp="1" noChangeAspect="1" noChangeArrowheads="1"/>
          </p:cNvPicPr>
          <p:nvPr>
            <p:ph idx="1"/>
          </p:nvPr>
        </p:nvPicPr>
        <p:blipFill>
          <a:blip r:embed="rId2"/>
          <a:srcRect/>
          <a:stretch>
            <a:fillRect/>
          </a:stretch>
        </p:blipFill>
        <p:spPr bwMode="auto">
          <a:xfrm>
            <a:off x="762000" y="1447800"/>
            <a:ext cx="7467600" cy="37298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Bild 2" descr="Screen shot 2011-07-04 at 08.59.51.png"/>
          <p:cNvPicPr>
            <a:picLocks noChangeAspect="1"/>
          </p:cNvPicPr>
          <p:nvPr/>
        </p:nvPicPr>
        <p:blipFill>
          <a:blip r:embed="rId2"/>
          <a:srcRect/>
          <a:stretch>
            <a:fillRect/>
          </a:stretch>
        </p:blipFill>
        <p:spPr bwMode="auto">
          <a:xfrm>
            <a:off x="95250" y="152400"/>
            <a:ext cx="8896350" cy="6686550"/>
          </a:xfrm>
          <a:prstGeom prst="rect">
            <a:avLst/>
          </a:prstGeom>
          <a:noFill/>
          <a:ln w="9525">
            <a:noFill/>
            <a:miter lim="800000"/>
            <a:headEnd/>
            <a:tailEnd/>
          </a:ln>
        </p:spPr>
      </p:pic>
      <p:sp>
        <p:nvSpPr>
          <p:cNvPr id="55299" name="Date Placeholder 2"/>
          <p:cNvSpPr>
            <a:spLocks noGrp="1"/>
          </p:cNvSpPr>
          <p:nvPr>
            <p:ph type="dt" sz="quarter" idx="10"/>
          </p:nvPr>
        </p:nvSpPr>
        <p:spPr>
          <a:noFill/>
        </p:spPr>
        <p:txBody>
          <a:bodyPr/>
          <a:lstStyle/>
          <a:p>
            <a:fld id="{6C40B8FC-CFF4-440F-B717-7D3F27C7A24E}" type="datetime4">
              <a:rPr lang="en-US" smtClean="0"/>
              <a:pPr/>
              <a:t>February 27, 2024</a:t>
            </a:fld>
            <a:endParaRPr lang="en-US" smtClean="0"/>
          </a:p>
        </p:txBody>
      </p:sp>
      <p:sp>
        <p:nvSpPr>
          <p:cNvPr id="55300" name="Slide Number Placeholder 3"/>
          <p:cNvSpPr>
            <a:spLocks noGrp="1"/>
          </p:cNvSpPr>
          <p:nvPr>
            <p:ph type="sldNum" sz="quarter" idx="12"/>
          </p:nvPr>
        </p:nvSpPr>
        <p:spPr>
          <a:noFill/>
        </p:spPr>
        <p:txBody>
          <a:bodyPr/>
          <a:lstStyle/>
          <a:p>
            <a:fld id="{C5637278-0CB4-48D6-A0A7-A16AA4B2D5BC}" type="slidenum">
              <a:rPr lang="en-US" smtClean="0"/>
              <a:pPr/>
              <a:t>16</a:t>
            </a:fld>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000" dirty="0" smtClean="0">
                <a:latin typeface="Times New Roman" pitchFamily="18" charset="0"/>
                <a:cs typeface="Times New Roman" pitchFamily="18" charset="0"/>
              </a:rPr>
              <a:t>A comprehensive database of DNA and RNA sequences, EMBL nucleotide sequence database is collected from scientific literature, patient offices and is directly submitted by researchers. EMBL has been prepared in collaboration with </a:t>
            </a:r>
            <a:r>
              <a:rPr lang="en-US" sz="2000" dirty="0" err="1" smtClean="0">
                <a:latin typeface="Times New Roman" pitchFamily="18" charset="0"/>
                <a:cs typeface="Times New Roman" pitchFamily="18" charset="0"/>
              </a:rPr>
              <a:t>GeneBank</a:t>
            </a:r>
            <a:r>
              <a:rPr lang="en-US" sz="2000" dirty="0" smtClean="0">
                <a:latin typeface="Times New Roman" pitchFamily="18" charset="0"/>
                <a:cs typeface="Times New Roman" pitchFamily="18" charset="0"/>
              </a:rPr>
              <a:t> (USA) and the DNA Database of Japan (DDBJ). </a:t>
            </a:r>
          </a:p>
          <a:p>
            <a:r>
              <a:rPr lang="en-US" sz="2000" dirty="0" smtClean="0">
                <a:latin typeface="Times New Roman" pitchFamily="18" charset="0"/>
                <a:cs typeface="Times New Roman" pitchFamily="18" charset="0"/>
              </a:rPr>
              <a:t>•It is established in 1980. </a:t>
            </a:r>
          </a:p>
          <a:p>
            <a:r>
              <a:rPr lang="en-US" sz="2000" dirty="0" smtClean="0">
                <a:latin typeface="Times New Roman" pitchFamily="18" charset="0"/>
                <a:cs typeface="Times New Roman" pitchFamily="18" charset="0"/>
              </a:rPr>
              <a:t>•It is maintained by EBI (European Bioinformatics Institute) </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EMBL(European Molecular Biology Laboratory)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Times New Roman" pitchFamily="18" charset="0"/>
                <a:cs typeface="Times New Roman" pitchFamily="18" charset="0"/>
              </a:rPr>
              <a:t>3.</a:t>
            </a:r>
            <a:r>
              <a:rPr lang="en-US" sz="2800" b="1" dirty="0" smtClean="0">
                <a:latin typeface="Times New Roman" pitchFamily="18" charset="0"/>
                <a:cs typeface="Times New Roman" pitchFamily="18" charset="0"/>
              </a:rPr>
              <a:t> DNA Data Bank of Japan (DDBJ)</a:t>
            </a:r>
            <a:endParaRPr lang="en-US" sz="2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The DNA Data Bank of Japan (DDBJ) is another nucleotide database that exchanges data with </a:t>
            </a:r>
            <a:r>
              <a:rPr lang="en-US" sz="1800" dirty="0" err="1" smtClean="0">
                <a:latin typeface="Times New Roman" pitchFamily="18" charset="0"/>
                <a:cs typeface="Times New Roman" pitchFamily="18" charset="0"/>
              </a:rPr>
              <a:t>GenBank</a:t>
            </a:r>
            <a:r>
              <a:rPr lang="en-US" sz="1800" dirty="0" smtClean="0">
                <a:latin typeface="Times New Roman" pitchFamily="18" charset="0"/>
                <a:cs typeface="Times New Roman" pitchFamily="18" charset="0"/>
              </a:rPr>
              <a:t> and EMBL as a member of INSDC.</a:t>
            </a:r>
          </a:p>
          <a:p>
            <a:r>
              <a:rPr lang="en-US" sz="1800" dirty="0" smtClean="0">
                <a:latin typeface="Times New Roman" pitchFamily="18" charset="0"/>
                <a:cs typeface="Times New Roman" pitchFamily="18" charset="0"/>
              </a:rPr>
              <a:t>DDBJ collects and exchanges nucleotide sequence data and manages bioinformatics tools for data submission and retrieval. </a:t>
            </a:r>
          </a:p>
          <a:p>
            <a:r>
              <a:rPr lang="en-US" sz="1800" dirty="0" smtClean="0">
                <a:latin typeface="Times New Roman" pitchFamily="18" charset="0"/>
                <a:cs typeface="Times New Roman" pitchFamily="18" charset="0"/>
              </a:rPr>
              <a:t>It also develops tools for biological data analysis and organizes Bioinformatics Training Courses in Japanese.</a:t>
            </a:r>
          </a:p>
          <a:p>
            <a:endParaRPr lang="en-US" dirty="0" smtClean="0"/>
          </a:p>
        </p:txBody>
      </p:sp>
      <p:sp>
        <p:nvSpPr>
          <p:cNvPr id="3" name="Title 2"/>
          <p:cNvSpPr>
            <a:spLocks noGrp="1"/>
          </p:cNvSpPr>
          <p:nvPr>
            <p:ph type="title"/>
          </p:nvPr>
        </p:nvSpPr>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endParaRPr lang="en-US" dirty="0" smtClean="0"/>
          </a:p>
          <a:p>
            <a:r>
              <a:rPr lang="en-US" sz="2600" dirty="0" smtClean="0">
                <a:latin typeface="Times New Roman" pitchFamily="18" charset="0"/>
                <a:cs typeface="Times New Roman" pitchFamily="18" charset="0"/>
              </a:rPr>
              <a:t>1.Swiss-Port </a:t>
            </a:r>
          </a:p>
          <a:p>
            <a:r>
              <a:rPr lang="en-US" sz="1900" dirty="0" smtClean="0">
                <a:latin typeface="Times New Roman" pitchFamily="18" charset="0"/>
                <a:cs typeface="Times New Roman" pitchFamily="18" charset="0"/>
              </a:rPr>
              <a:t>This is a </a:t>
            </a:r>
            <a:r>
              <a:rPr lang="en-US" sz="1900" dirty="0" err="1" smtClean="0">
                <a:latin typeface="Times New Roman" pitchFamily="18" charset="0"/>
                <a:cs typeface="Times New Roman" pitchFamily="18" charset="0"/>
              </a:rPr>
              <a:t>curated</a:t>
            </a:r>
            <a:r>
              <a:rPr lang="en-US" sz="1900" dirty="0" smtClean="0">
                <a:latin typeface="Times New Roman" pitchFamily="18" charset="0"/>
                <a:cs typeface="Times New Roman" pitchFamily="18" charset="0"/>
              </a:rPr>
              <a:t> protein sequence database that offers a high level of integration with other databases and also has a very low level of redundancy. Swiss-Port strives to </a:t>
            </a:r>
            <a:r>
              <a:rPr lang="en-US" sz="1900" dirty="0" smtClean="0">
                <a:solidFill>
                  <a:srgbClr val="FF0000"/>
                </a:solidFill>
                <a:latin typeface="Times New Roman" pitchFamily="18" charset="0"/>
                <a:cs typeface="Times New Roman" pitchFamily="18" charset="0"/>
              </a:rPr>
              <a:t>provide protein sequences </a:t>
            </a:r>
            <a:r>
              <a:rPr lang="en-US" sz="1900" dirty="0" smtClean="0">
                <a:latin typeface="Times New Roman" pitchFamily="18" charset="0"/>
                <a:cs typeface="Times New Roman" pitchFamily="18" charset="0"/>
              </a:rPr>
              <a:t>with a high level of annotation (for instance, </a:t>
            </a:r>
            <a:r>
              <a:rPr lang="en-US" sz="1900" dirty="0" smtClean="0">
                <a:solidFill>
                  <a:srgbClr val="FF0000"/>
                </a:solidFill>
                <a:latin typeface="Times New Roman" pitchFamily="18" charset="0"/>
                <a:cs typeface="Times New Roman" pitchFamily="18" charset="0"/>
              </a:rPr>
              <a:t>the description of protein function, domain structure and post translational modifications</a:t>
            </a:r>
            <a:r>
              <a:rPr lang="en-US" sz="1900" dirty="0" smtClean="0">
                <a:latin typeface="Times New Roman" pitchFamily="18" charset="0"/>
                <a:cs typeface="Times New Roman" pitchFamily="18" charset="0"/>
              </a:rPr>
              <a:t>, etc.). </a:t>
            </a:r>
          </a:p>
          <a:p>
            <a:r>
              <a:rPr lang="en-US" sz="1900" dirty="0" smtClean="0">
                <a:latin typeface="Times New Roman" pitchFamily="18" charset="0"/>
                <a:cs typeface="Times New Roman" pitchFamily="18" charset="0"/>
              </a:rPr>
              <a:t>It is established in </a:t>
            </a:r>
            <a:r>
              <a:rPr lang="en-US" sz="1900" dirty="0" smtClean="0">
                <a:solidFill>
                  <a:srgbClr val="FF0000"/>
                </a:solidFill>
                <a:latin typeface="Times New Roman" pitchFamily="18" charset="0"/>
                <a:cs typeface="Times New Roman" pitchFamily="18" charset="0"/>
              </a:rPr>
              <a:t>1986</a:t>
            </a:r>
            <a:r>
              <a:rPr lang="en-US" sz="1900" dirty="0" smtClean="0">
                <a:latin typeface="Times New Roman" pitchFamily="18" charset="0"/>
                <a:cs typeface="Times New Roman" pitchFamily="18" charset="0"/>
              </a:rPr>
              <a:t> and maintained collaboratively , since 1987, by the department of Medical Biochemistry of the University of Geneva and the EMBL data Library. </a:t>
            </a:r>
          </a:p>
          <a:p>
            <a:r>
              <a:rPr lang="en-US" sz="1900" dirty="0" err="1" smtClean="0">
                <a:solidFill>
                  <a:srgbClr val="FF0000"/>
                </a:solidFill>
                <a:latin typeface="Times New Roman" pitchFamily="18" charset="0"/>
                <a:cs typeface="Times New Roman" pitchFamily="18" charset="0"/>
              </a:rPr>
              <a:t>TrEMBL</a:t>
            </a:r>
            <a:r>
              <a:rPr lang="en-US" sz="1900" dirty="0" smtClean="0">
                <a:latin typeface="Times New Roman" pitchFamily="18" charset="0"/>
                <a:cs typeface="Times New Roman" pitchFamily="18" charset="0"/>
              </a:rPr>
              <a:t> is a computer–annotated supplement of Swiss-Port that contains all translations of EMBL nucleotide sequence entries, which is not yet integrated in Swiss-Port. </a:t>
            </a:r>
          </a:p>
          <a:p>
            <a:r>
              <a:rPr lang="en-US" sz="1900" dirty="0" smtClean="0">
                <a:latin typeface="Times New Roman" pitchFamily="18" charset="0"/>
                <a:cs typeface="Times New Roman" pitchFamily="18" charset="0"/>
              </a:rPr>
              <a:t>Currently Swiss-Port have </a:t>
            </a:r>
            <a:r>
              <a:rPr lang="en-US" sz="1900" dirty="0" smtClean="0">
                <a:solidFill>
                  <a:srgbClr val="FF0000"/>
                </a:solidFill>
                <a:latin typeface="Times New Roman" pitchFamily="18" charset="0"/>
                <a:cs typeface="Times New Roman" pitchFamily="18" charset="0"/>
              </a:rPr>
              <a:t>0.5</a:t>
            </a:r>
            <a:r>
              <a:rPr lang="en-US" sz="1900" dirty="0" smtClean="0">
                <a:latin typeface="Times New Roman" pitchFamily="18" charset="0"/>
                <a:cs typeface="Times New Roman" pitchFamily="18" charset="0"/>
              </a:rPr>
              <a:t> and </a:t>
            </a:r>
            <a:r>
              <a:rPr lang="en-US" sz="1900" dirty="0" err="1" smtClean="0">
                <a:latin typeface="Times New Roman" pitchFamily="18" charset="0"/>
                <a:cs typeface="Times New Roman" pitchFamily="18" charset="0"/>
              </a:rPr>
              <a:t>TrEMBL</a:t>
            </a:r>
            <a:r>
              <a:rPr lang="en-US" sz="1900" dirty="0" smtClean="0">
                <a:latin typeface="Times New Roman" pitchFamily="18" charset="0"/>
                <a:cs typeface="Times New Roman" pitchFamily="18" charset="0"/>
              </a:rPr>
              <a:t> have </a:t>
            </a:r>
            <a:r>
              <a:rPr lang="en-US" sz="1900" dirty="0" smtClean="0">
                <a:solidFill>
                  <a:srgbClr val="FF0000"/>
                </a:solidFill>
                <a:latin typeface="Times New Roman" pitchFamily="18" charset="0"/>
                <a:cs typeface="Times New Roman" pitchFamily="18" charset="0"/>
              </a:rPr>
              <a:t>7.6 million </a:t>
            </a:r>
            <a:r>
              <a:rPr lang="en-US" sz="1900" dirty="0" smtClean="0">
                <a:latin typeface="Times New Roman" pitchFamily="18" charset="0"/>
                <a:cs typeface="Times New Roman" pitchFamily="18" charset="0"/>
              </a:rPr>
              <a:t>sequences. </a:t>
            </a:r>
          </a:p>
          <a:p>
            <a:endParaRPr lang="en-US" sz="1900" dirty="0"/>
          </a:p>
        </p:txBody>
      </p:sp>
      <p:sp>
        <p:nvSpPr>
          <p:cNvPr id="2" name="Title 1"/>
          <p:cNvSpPr>
            <a:spLocks noGrp="1"/>
          </p:cNvSpPr>
          <p:nvPr>
            <p:ph type="title"/>
          </p:nvPr>
        </p:nvSpPr>
        <p:spPr/>
        <p:txBody>
          <a:bodyPr>
            <a:normAutofit/>
          </a:bodyPr>
          <a:lstStyle/>
          <a:p>
            <a:r>
              <a:rPr lang="en-US" dirty="0" smtClean="0"/>
              <a:t>2.Protein data base</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r>
              <a:rPr lang="en-US" dirty="0" smtClean="0"/>
              <a:t>2.Protein Information Resource(PIR) </a:t>
            </a:r>
            <a:br>
              <a:rPr lang="en-US" dirty="0" smtClean="0"/>
            </a:br>
            <a:endParaRPr lang="en-US" dirty="0" smtClean="0"/>
          </a:p>
          <a:p>
            <a:r>
              <a:rPr lang="en-US" sz="2000" dirty="0" smtClean="0">
                <a:latin typeface="Times New Roman" pitchFamily="18" charset="0"/>
                <a:cs typeface="Times New Roman" pitchFamily="18" charset="0"/>
              </a:rPr>
              <a:t>PIR is an integrated public bioinformatics resource to support genomic and proteomic research and scientific studies. </a:t>
            </a:r>
          </a:p>
          <a:p>
            <a:r>
              <a:rPr lang="en-US" sz="2000" dirty="0" smtClean="0">
                <a:latin typeface="Times New Roman" pitchFamily="18" charset="0"/>
                <a:cs typeface="Times New Roman" pitchFamily="18" charset="0"/>
              </a:rPr>
              <a:t>Nowadays, PIR offers a wide variety of resources mainly oriented to assisting the propagation and consistency of protein annotations like </a:t>
            </a:r>
            <a:r>
              <a:rPr lang="en-US" sz="2000" dirty="0" smtClean="0">
                <a:solidFill>
                  <a:srgbClr val="FF0000"/>
                </a:solidFill>
                <a:latin typeface="Times New Roman" pitchFamily="18" charset="0"/>
                <a:cs typeface="Times New Roman" pitchFamily="18" charset="0"/>
              </a:rPr>
              <a:t>PIRSF, </a:t>
            </a:r>
            <a:r>
              <a:rPr lang="en-US" sz="2000" dirty="0" err="1" smtClean="0">
                <a:solidFill>
                  <a:srgbClr val="FF0000"/>
                </a:solidFill>
                <a:latin typeface="Times New Roman" pitchFamily="18" charset="0"/>
                <a:cs typeface="Times New Roman" pitchFamily="18" charset="0"/>
              </a:rPr>
              <a:t>ProClass</a:t>
            </a:r>
            <a:r>
              <a:rPr lang="en-US" sz="2000" dirty="0" smtClean="0">
                <a:latin typeface="Times New Roman" pitchFamily="18" charset="0"/>
                <a:cs typeface="Times New Roman" pitchFamily="18" charset="0"/>
              </a:rPr>
              <a:t> and </a:t>
            </a:r>
            <a:r>
              <a:rPr lang="en-US" sz="2000" dirty="0" err="1" smtClean="0">
                <a:solidFill>
                  <a:srgbClr val="FF0000"/>
                </a:solidFill>
                <a:latin typeface="Times New Roman" pitchFamily="18" charset="0"/>
                <a:cs typeface="Times New Roman" pitchFamily="18" charset="0"/>
              </a:rPr>
              <a:t>ProLINK</a:t>
            </a:r>
            <a:r>
              <a:rPr lang="en-US" sz="2000" dirty="0" smtClean="0">
                <a:solidFill>
                  <a:srgbClr val="FF0000"/>
                </a:solidFill>
                <a:latin typeface="Times New Roman" pitchFamily="18" charset="0"/>
                <a:cs typeface="Times New Roman" pitchFamily="18" charset="0"/>
              </a:rPr>
              <a:t>. </a:t>
            </a:r>
          </a:p>
          <a:p>
            <a:r>
              <a:rPr lang="en-US" sz="2000" dirty="0" smtClean="0">
                <a:latin typeface="Times New Roman" pitchFamily="18" charset="0"/>
                <a:cs typeface="Times New Roman" pitchFamily="18" charset="0"/>
              </a:rPr>
              <a:t>3.</a:t>
            </a:r>
            <a:r>
              <a:rPr lang="en-US" sz="2000" dirty="0" smtClean="0">
                <a:solidFill>
                  <a:srgbClr val="002060"/>
                </a:solidFill>
                <a:latin typeface="Times New Roman" pitchFamily="18" charset="0"/>
                <a:cs typeface="Times New Roman" pitchFamily="18" charset="0"/>
              </a:rPr>
              <a:t>PRF</a:t>
            </a:r>
            <a:r>
              <a:rPr lang="en-US" sz="2000" dirty="0" smtClean="0">
                <a:latin typeface="Times New Roman" pitchFamily="18" charset="0"/>
                <a:cs typeface="Times New Roman" pitchFamily="18" charset="0"/>
              </a:rPr>
              <a:t>: Protein research foundation.</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Protein Data base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buNone/>
            </a:pPr>
            <a:endParaRPr lang="en-US" dirty="0" smtClean="0"/>
          </a:p>
          <a:p>
            <a:pPr fontAlgn="base"/>
            <a:r>
              <a:rPr lang="en-US" sz="2200" dirty="0" smtClean="0">
                <a:latin typeface="Times New Roman" pitchFamily="18" charset="0"/>
                <a:cs typeface="Times New Roman" pitchFamily="18" charset="0"/>
              </a:rPr>
              <a:t>The data stored in these types of databases are the analyzed result of the primary database. </a:t>
            </a:r>
          </a:p>
          <a:p>
            <a:pPr fontAlgn="base"/>
            <a:r>
              <a:rPr lang="en-US" sz="2200" dirty="0" smtClean="0">
                <a:solidFill>
                  <a:srgbClr val="FF0000"/>
                </a:solidFill>
                <a:latin typeface="Times New Roman" pitchFamily="18" charset="0"/>
                <a:cs typeface="Times New Roman" pitchFamily="18" charset="0"/>
              </a:rPr>
              <a:t>Computational algorithms are applied to the primary database and meaningful and informative data is stored inside the secondary database</a:t>
            </a:r>
            <a:r>
              <a:rPr lang="en-US" sz="2200" dirty="0" smtClean="0">
                <a:latin typeface="Times New Roman" pitchFamily="18" charset="0"/>
                <a:cs typeface="Times New Roman" pitchFamily="18" charset="0"/>
              </a:rPr>
              <a:t>. </a:t>
            </a:r>
          </a:p>
          <a:p>
            <a:pPr fontAlgn="base"/>
            <a:r>
              <a:rPr lang="en-US" sz="2200" dirty="0" smtClean="0">
                <a:latin typeface="Times New Roman" pitchFamily="18" charset="0"/>
                <a:cs typeface="Times New Roman" pitchFamily="18" charset="0"/>
              </a:rPr>
              <a:t>The data here are highly </a:t>
            </a:r>
            <a:r>
              <a:rPr lang="en-US" sz="2200" dirty="0" err="1" smtClean="0">
                <a:latin typeface="Times New Roman" pitchFamily="18" charset="0"/>
                <a:cs typeface="Times New Roman" pitchFamily="18" charset="0"/>
              </a:rPr>
              <a:t>curated</a:t>
            </a:r>
            <a:r>
              <a:rPr lang="en-US" sz="2200" dirty="0" smtClean="0">
                <a:latin typeface="Times New Roman" pitchFamily="18" charset="0"/>
                <a:cs typeface="Times New Roman" pitchFamily="18" charset="0"/>
              </a:rPr>
              <a:t> (processing the data before it is presented in the database). A secondary database is better and contains more valuable knowledge compared to the primary database</a:t>
            </a:r>
            <a:endParaRPr lang="en-US" sz="22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smtClean="0"/>
              <a:t>2.Secondary data base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sz="2000" dirty="0" smtClean="0">
                <a:latin typeface="Times New Roman" pitchFamily="18" charset="0"/>
                <a:cs typeface="Times New Roman" pitchFamily="18" charset="0"/>
              </a:rPr>
              <a:t> Secondary databases are as follows:</a:t>
            </a:r>
          </a:p>
          <a:p>
            <a:pPr fontAlgn="base"/>
            <a:r>
              <a:rPr lang="en-US" sz="2000" b="1" dirty="0" smtClean="0">
                <a:latin typeface="Times New Roman" pitchFamily="18" charset="0"/>
                <a:cs typeface="Times New Roman" pitchFamily="18" charset="0"/>
              </a:rPr>
              <a:t>1.PDB:</a:t>
            </a:r>
          </a:p>
          <a:p>
            <a:r>
              <a:rPr lang="en-US" sz="1800" dirty="0" smtClean="0">
                <a:latin typeface="Times New Roman" pitchFamily="18" charset="0"/>
                <a:cs typeface="Times New Roman" pitchFamily="18" charset="0"/>
              </a:rPr>
              <a:t>PDB (Protein data bank) is a repository for </a:t>
            </a:r>
            <a:r>
              <a:rPr lang="en-US" sz="1800" dirty="0" smtClean="0">
                <a:solidFill>
                  <a:srgbClr val="FF0000"/>
                </a:solidFill>
                <a:latin typeface="Times New Roman" pitchFamily="18" charset="0"/>
                <a:cs typeface="Times New Roman" pitchFamily="18" charset="0"/>
              </a:rPr>
              <a:t>3D structural data obtained by x-ray crystallography or NMR spectroscopy of proteins and nucleic acids</a:t>
            </a:r>
            <a:r>
              <a:rPr lang="en-US" sz="1800" dirty="0" smtClean="0">
                <a:latin typeface="Times New Roman" pitchFamily="18" charset="0"/>
                <a:cs typeface="Times New Roman" pitchFamily="18" charset="0"/>
              </a:rPr>
              <a:t>. </a:t>
            </a:r>
          </a:p>
          <a:p>
            <a:r>
              <a:rPr lang="en-US" sz="1800" dirty="0" smtClean="0">
                <a:latin typeface="Times New Roman" pitchFamily="18" charset="0"/>
                <a:cs typeface="Times New Roman" pitchFamily="18" charset="0"/>
              </a:rPr>
              <a:t>•Research </a:t>
            </a:r>
            <a:r>
              <a:rPr lang="en-US" sz="1800" dirty="0" err="1" smtClean="0">
                <a:latin typeface="Times New Roman" pitchFamily="18" charset="0"/>
                <a:cs typeface="Times New Roman" pitchFamily="18" charset="0"/>
              </a:rPr>
              <a:t>Collaboratory</a:t>
            </a:r>
            <a:r>
              <a:rPr lang="en-US" sz="1800" dirty="0" smtClean="0">
                <a:latin typeface="Times New Roman" pitchFamily="18" charset="0"/>
                <a:cs typeface="Times New Roman" pitchFamily="18" charset="0"/>
              </a:rPr>
              <a:t> for Structural Bioinformatics (RCSB) PDB provides a variety of tools and resources for studying the structures of biological macromolecules and their relationship with other sequences, its function and diseases caused if any</a:t>
            </a:r>
          </a:p>
          <a:p>
            <a:endParaRPr lang="en-US" sz="18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Times New Roman" pitchFamily="18" charset="0"/>
                <a:cs typeface="Times New Roman" pitchFamily="18" charset="0"/>
              </a:rPr>
              <a:t>2.MMDB:</a:t>
            </a:r>
          </a:p>
          <a:p>
            <a:r>
              <a:rPr lang="en-US" sz="1800" dirty="0" smtClean="0">
                <a:latin typeface="Times New Roman" pitchFamily="18" charset="0"/>
                <a:cs typeface="Times New Roman" pitchFamily="18" charset="0"/>
              </a:rPr>
              <a:t>Molecular modeling data base.</a:t>
            </a:r>
          </a:p>
          <a:p>
            <a:r>
              <a:rPr lang="en-US" sz="1800" dirty="0" err="1" smtClean="0">
                <a:latin typeface="Times New Roman" pitchFamily="18" charset="0"/>
                <a:cs typeface="Times New Roman" pitchFamily="18" charset="0"/>
              </a:rPr>
              <a:t>Dervied</a:t>
            </a:r>
            <a:r>
              <a:rPr lang="en-US" sz="1800" dirty="0" smtClean="0">
                <a:latin typeface="Times New Roman" pitchFamily="18" charset="0"/>
                <a:cs typeface="Times New Roman" pitchFamily="18" charset="0"/>
              </a:rPr>
              <a:t> from experimental data in the form 3D molecular structure.</a:t>
            </a:r>
          </a:p>
          <a:p>
            <a:endParaRPr lang="en-US" sz="1800" dirty="0" smtClean="0"/>
          </a:p>
          <a:p>
            <a:endParaRPr lang="en-US" sz="1800"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r>
              <a:rPr lang="en-US" dirty="0" smtClean="0"/>
              <a:t>Motif Data bases</a:t>
            </a:r>
          </a:p>
          <a:p>
            <a:r>
              <a:rPr lang="en-US" sz="2000" dirty="0" smtClean="0">
                <a:latin typeface="Times New Roman" pitchFamily="18" charset="0"/>
                <a:cs typeface="Times New Roman" pitchFamily="18" charset="0"/>
              </a:rPr>
              <a:t>Protein sequence motif is a set of conserved amino acid residues that are important for protein function and are located within a certain distance from one another. </a:t>
            </a:r>
          </a:p>
          <a:p>
            <a:r>
              <a:rPr lang="en-US" sz="2000" dirty="0" smtClean="0">
                <a:latin typeface="Times New Roman" pitchFamily="18" charset="0"/>
                <a:cs typeface="Times New Roman" pitchFamily="18" charset="0"/>
              </a:rPr>
              <a:t>These motifs usually provide clues to the functions of otherwise </a:t>
            </a:r>
            <a:r>
              <a:rPr lang="en-US" sz="2000" dirty="0" err="1" smtClean="0">
                <a:latin typeface="Times New Roman" pitchFamily="18" charset="0"/>
                <a:cs typeface="Times New Roman" pitchFamily="18" charset="0"/>
              </a:rPr>
              <a:t>uncharacterised</a:t>
            </a:r>
            <a:r>
              <a:rPr lang="en-US" sz="2000" dirty="0" smtClean="0">
                <a:latin typeface="Times New Roman" pitchFamily="18" charset="0"/>
                <a:cs typeface="Times New Roman" pitchFamily="18" charset="0"/>
              </a:rPr>
              <a:t> proteins. </a:t>
            </a:r>
          </a:p>
          <a:p>
            <a:r>
              <a:rPr lang="en-US" sz="2000" dirty="0" smtClean="0">
                <a:latin typeface="Times New Roman" pitchFamily="18" charset="0"/>
                <a:cs typeface="Times New Roman" pitchFamily="18" charset="0"/>
              </a:rPr>
              <a:t>•The PROSITE database consists of documentation entries describing protein domains, families and functional sites as well as associated patterns and profiles to identify them. </a:t>
            </a:r>
          </a:p>
          <a:p>
            <a:r>
              <a:rPr lang="en-US" sz="2000" dirty="0" smtClean="0">
                <a:latin typeface="Times New Roman" pitchFamily="18" charset="0"/>
                <a:cs typeface="Times New Roman" pitchFamily="18" charset="0"/>
              </a:rPr>
              <a:t>•PRINT is a database for protein fingerprints. A fingerprint is a group of conserved motifs used to </a:t>
            </a:r>
            <a:r>
              <a:rPr lang="en-US" sz="2000" dirty="0" err="1" smtClean="0">
                <a:latin typeface="Times New Roman" pitchFamily="18" charset="0"/>
                <a:cs typeface="Times New Roman" pitchFamily="18" charset="0"/>
              </a:rPr>
              <a:t>characterise</a:t>
            </a:r>
            <a:r>
              <a:rPr lang="en-US" sz="2000" dirty="0" smtClean="0">
                <a:latin typeface="Times New Roman" pitchFamily="18" charset="0"/>
                <a:cs typeface="Times New Roman" pitchFamily="18" charset="0"/>
              </a:rPr>
              <a:t> a protein family. </a:t>
            </a:r>
          </a:p>
          <a:p>
            <a:endParaRPr lang="en-US" dirty="0"/>
          </a:p>
        </p:txBody>
      </p:sp>
      <p:sp>
        <p:nvSpPr>
          <p:cNvPr id="2" name="Title 1"/>
          <p:cNvSpPr>
            <a:spLocks noGrp="1"/>
          </p:cNvSpPr>
          <p:nvPr>
            <p:ph type="title"/>
          </p:nvPr>
        </p:nvSpPr>
        <p:spPr/>
        <p:txBody>
          <a:bodyPr>
            <a:normAutofit/>
          </a:bodyPr>
          <a:lstStyle/>
          <a:p>
            <a:r>
              <a:rPr lang="en-US" dirty="0" smtClean="0"/>
              <a:t/>
            </a:r>
            <a:br>
              <a:rPr lang="en-US" dirty="0" smtClean="0"/>
            </a:br>
            <a:r>
              <a:rPr lang="en-US" sz="2200" dirty="0" smtClean="0"/>
              <a:t>2.</a:t>
            </a:r>
            <a:r>
              <a:rPr lang="en-US" sz="2700" dirty="0" smtClean="0">
                <a:latin typeface="Times New Roman" pitchFamily="18" charset="0"/>
                <a:cs typeface="Times New Roman" pitchFamily="18" charset="0"/>
              </a:rPr>
              <a:t>Domain and motif Databases </a:t>
            </a:r>
            <a:endParaRPr lang="en-US" sz="27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000" dirty="0" smtClean="0">
                <a:latin typeface="Times New Roman" pitchFamily="18" charset="0"/>
                <a:cs typeface="Times New Roman" pitchFamily="18" charset="0"/>
              </a:rPr>
              <a:t>A protein domain is an independently folded, structurally compact unit that forms a steady three- dimensional structure and shows a certain level of evolutionary conservation. Typically , a conserved domain contains one or more motifs. </a:t>
            </a:r>
          </a:p>
          <a:p>
            <a:r>
              <a:rPr lang="en-US" sz="2000" dirty="0" smtClean="0">
                <a:latin typeface="Times New Roman" pitchFamily="18" charset="0"/>
                <a:cs typeface="Times New Roman" pitchFamily="18" charset="0"/>
              </a:rPr>
              <a:t>•</a:t>
            </a:r>
            <a:r>
              <a:rPr lang="en-US" sz="2000" dirty="0" err="1" smtClean="0">
                <a:latin typeface="Times New Roman" pitchFamily="18" charset="0"/>
                <a:cs typeface="Times New Roman" pitchFamily="18" charset="0"/>
              </a:rPr>
              <a:t>ProDom</a:t>
            </a:r>
            <a:r>
              <a:rPr lang="en-US" sz="2000" dirty="0" smtClean="0">
                <a:latin typeface="Times New Roman" pitchFamily="18" charset="0"/>
                <a:cs typeface="Times New Roman" pitchFamily="18" charset="0"/>
              </a:rPr>
              <a:t> is a protein domain database automatically generated from the Swiss-Port and </a:t>
            </a:r>
            <a:r>
              <a:rPr lang="en-US" sz="2000" dirty="0" err="1" smtClean="0">
                <a:latin typeface="Times New Roman" pitchFamily="18" charset="0"/>
                <a:cs typeface="Times New Roman" pitchFamily="18" charset="0"/>
              </a:rPr>
              <a:t>TrEMBL</a:t>
            </a:r>
            <a:r>
              <a:rPr lang="en-US" sz="2000" dirty="0" smtClean="0">
                <a:latin typeface="Times New Roman" pitchFamily="18" charset="0"/>
                <a:cs typeface="Times New Roman" pitchFamily="18" charset="0"/>
              </a:rPr>
              <a:t> sequence database. </a:t>
            </a:r>
          </a:p>
          <a:p>
            <a:r>
              <a:rPr lang="en-US" sz="2000" dirty="0" smtClean="0">
                <a:latin typeface="Times New Roman" pitchFamily="18" charset="0"/>
                <a:cs typeface="Times New Roman" pitchFamily="18" charset="0"/>
              </a:rPr>
              <a:t>•SMART is a highly reliable and sensitive tool for domain identification. </a:t>
            </a:r>
          </a:p>
          <a:p>
            <a:r>
              <a:rPr lang="en-US" sz="2000" dirty="0" smtClean="0">
                <a:latin typeface="Times New Roman" pitchFamily="18" charset="0"/>
                <a:cs typeface="Times New Roman" pitchFamily="18" charset="0"/>
              </a:rPr>
              <a:t>•COG is a database and a convenient tool for motif and domain identification. </a:t>
            </a:r>
          </a:p>
          <a:p>
            <a:endParaRPr lang="en-US" dirty="0" smtClean="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Domain Database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Times New Roman" pitchFamily="18" charset="0"/>
                <a:cs typeface="Times New Roman" pitchFamily="18" charset="0"/>
              </a:rPr>
              <a:t>1.</a:t>
            </a:r>
            <a:r>
              <a:rPr lang="en-US" sz="2000" dirty="0" smtClean="0">
                <a:solidFill>
                  <a:srgbClr val="FF0000"/>
                </a:solidFill>
                <a:latin typeface="Times New Roman" pitchFamily="18" charset="0"/>
                <a:cs typeface="Times New Roman" pitchFamily="18" charset="0"/>
              </a:rPr>
              <a:t>BLOCK</a:t>
            </a:r>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 It is collection of Protein block that can be used to compare a protein are DNA sequence with documented protein families.</a:t>
            </a:r>
          </a:p>
          <a:p>
            <a:r>
              <a:rPr lang="en-US" sz="1800" dirty="0" smtClean="0">
                <a:latin typeface="Times New Roman" pitchFamily="18" charset="0"/>
                <a:cs typeface="Times New Roman" pitchFamily="18" charset="0"/>
              </a:rPr>
              <a:t>It contains multiple alignments of conserved regions in protein families.</a:t>
            </a:r>
          </a:p>
          <a:p>
            <a:r>
              <a:rPr lang="en-US" sz="1800" dirty="0" smtClean="0">
                <a:latin typeface="Times New Roman" pitchFamily="18" charset="0"/>
                <a:cs typeface="Times New Roman" pitchFamily="18" charset="0"/>
              </a:rPr>
              <a:t>Ex: Google cloud persistent Disk.</a:t>
            </a:r>
          </a:p>
          <a:p>
            <a:r>
              <a:rPr lang="en-US" sz="2000" dirty="0" smtClean="0">
                <a:latin typeface="Times New Roman" pitchFamily="18" charset="0"/>
                <a:cs typeface="Times New Roman" pitchFamily="18" charset="0"/>
              </a:rPr>
              <a:t>2. </a:t>
            </a:r>
            <a:r>
              <a:rPr lang="en-US" sz="2000" dirty="0" smtClean="0">
                <a:solidFill>
                  <a:srgbClr val="FF0000"/>
                </a:solidFill>
                <a:latin typeface="Times New Roman" pitchFamily="18" charset="0"/>
                <a:cs typeface="Times New Roman" pitchFamily="18" charset="0"/>
              </a:rPr>
              <a:t>COG</a:t>
            </a:r>
            <a:r>
              <a:rPr lang="en-US" sz="2000" dirty="0" smtClean="0">
                <a:latin typeface="Times New Roman" pitchFamily="18" charset="0"/>
                <a:cs typeface="Times New Roman" pitchFamily="18" charset="0"/>
              </a:rPr>
              <a:t>: Clusters of </a:t>
            </a:r>
            <a:r>
              <a:rPr lang="en-US" sz="2000" dirty="0" err="1" smtClean="0">
                <a:latin typeface="Times New Roman" pitchFamily="18" charset="0"/>
                <a:cs typeface="Times New Roman" pitchFamily="18" charset="0"/>
              </a:rPr>
              <a:t>Orthologous</a:t>
            </a:r>
            <a:r>
              <a:rPr lang="en-US" sz="2000" dirty="0" smtClean="0">
                <a:latin typeface="Times New Roman" pitchFamily="18" charset="0"/>
                <a:cs typeface="Times New Roman" pitchFamily="18" charset="0"/>
              </a:rPr>
              <a:t> Genes</a:t>
            </a:r>
          </a:p>
          <a:p>
            <a:r>
              <a:rPr lang="en-US" sz="2000" dirty="0" smtClean="0">
                <a:latin typeface="Times New Roman" pitchFamily="18" charset="0"/>
                <a:cs typeface="Times New Roman" pitchFamily="18" charset="0"/>
              </a:rPr>
              <a:t>Established in 1997</a:t>
            </a:r>
          </a:p>
          <a:p>
            <a:r>
              <a:rPr lang="en-US" sz="2000" dirty="0" smtClean="0">
                <a:latin typeface="Times New Roman" pitchFamily="18" charset="0"/>
                <a:cs typeface="Times New Roman" pitchFamily="18" charset="0"/>
              </a:rPr>
              <a:t>Identify Protein Sequence</a:t>
            </a:r>
          </a:p>
          <a:p>
            <a:r>
              <a:rPr lang="en-US" sz="2000" dirty="0" err="1" smtClean="0">
                <a:latin typeface="Times New Roman" pitchFamily="18" charset="0"/>
                <a:cs typeface="Times New Roman" pitchFamily="18" charset="0"/>
              </a:rPr>
              <a:t>Phylogenetic</a:t>
            </a:r>
            <a:r>
              <a:rPr lang="en-US" sz="2000" dirty="0" smtClean="0">
                <a:latin typeface="Times New Roman" pitchFamily="18" charset="0"/>
                <a:cs typeface="Times New Roman" pitchFamily="18" charset="0"/>
              </a:rPr>
              <a:t> ,Classification Of the Proteins encoded in 21 Complete </a:t>
            </a:r>
            <a:r>
              <a:rPr lang="en-US" sz="2000" dirty="0" err="1" smtClean="0">
                <a:latin typeface="Times New Roman" pitchFamily="18" charset="0"/>
                <a:cs typeface="Times New Roman" pitchFamily="18" charset="0"/>
              </a:rPr>
              <a:t>geneomes</a:t>
            </a:r>
            <a:r>
              <a:rPr lang="en-US" sz="2000" dirty="0" smtClean="0">
                <a:latin typeface="Times New Roman" pitchFamily="18" charset="0"/>
                <a:cs typeface="Times New Roman" pitchFamily="18" charset="0"/>
              </a:rPr>
              <a:t> of </a:t>
            </a:r>
            <a:r>
              <a:rPr lang="en-US" sz="2000" dirty="0" err="1" smtClean="0">
                <a:latin typeface="Times New Roman" pitchFamily="18" charset="0"/>
                <a:cs typeface="Times New Roman" pitchFamily="18" charset="0"/>
              </a:rPr>
              <a:t>bacteria,archae</a:t>
            </a:r>
            <a:r>
              <a:rPr lang="en-US" sz="2000" dirty="0" smtClean="0">
                <a:latin typeface="Times New Roman" pitchFamily="18" charset="0"/>
                <a:cs typeface="Times New Roman" pitchFamily="18" charset="0"/>
              </a:rPr>
              <a:t> &amp; eukaryotes</a:t>
            </a:r>
          </a:p>
          <a:p>
            <a:r>
              <a:rPr lang="en-US" sz="2000" dirty="0" smtClean="0">
                <a:latin typeface="Times New Roman" pitchFamily="18" charset="0"/>
                <a:cs typeface="Times New Roman" pitchFamily="18" charset="0"/>
              </a:rPr>
              <a:t>1,187  Bacteria and 122 </a:t>
            </a:r>
            <a:r>
              <a:rPr lang="en-US" sz="2000" dirty="0" err="1" smtClean="0">
                <a:latin typeface="Times New Roman" pitchFamily="18" charset="0"/>
                <a:cs typeface="Times New Roman" pitchFamily="18" charset="0"/>
              </a:rPr>
              <a:t>Archae</a:t>
            </a:r>
            <a:r>
              <a:rPr lang="en-US" sz="2000" dirty="0" smtClean="0">
                <a:latin typeface="Times New Roman" pitchFamily="18" charset="0"/>
                <a:cs typeface="Times New Roman" pitchFamily="18" charset="0"/>
              </a:rPr>
              <a:t> mapped</a:t>
            </a:r>
          </a:p>
          <a:p>
            <a:r>
              <a:rPr lang="en-US" sz="2000" dirty="0" smtClean="0">
                <a:solidFill>
                  <a:srgbClr val="FF0000"/>
                </a:solidFill>
                <a:latin typeface="Times New Roman" pitchFamily="18" charset="0"/>
                <a:cs typeface="Times New Roman" pitchFamily="18" charset="0"/>
              </a:rPr>
              <a:t>Uses: </a:t>
            </a:r>
            <a:r>
              <a:rPr lang="en-US" sz="2000" dirty="0" smtClean="0">
                <a:latin typeface="Times New Roman" pitchFamily="18" charset="0"/>
                <a:cs typeface="Times New Roman" pitchFamily="18" charset="0"/>
              </a:rPr>
              <a:t>Com </a:t>
            </a:r>
            <a:r>
              <a:rPr lang="en-US" sz="2000" dirty="0" err="1" smtClean="0">
                <a:latin typeface="Times New Roman" pitchFamily="18" charset="0"/>
                <a:cs typeface="Times New Roman" pitchFamily="18" charset="0"/>
              </a:rPr>
              <a:t>parative</a:t>
            </a:r>
            <a:r>
              <a:rPr lang="en-US" sz="2000" dirty="0" smtClean="0">
                <a:latin typeface="Times New Roman" pitchFamily="18" charset="0"/>
                <a:cs typeface="Times New Roman" pitchFamily="18" charset="0"/>
              </a:rPr>
              <a:t> evolutionary studies and enables the most specific inferences of tentative gene function.</a:t>
            </a:r>
          </a:p>
        </p:txBody>
      </p:sp>
      <p:sp>
        <p:nvSpPr>
          <p:cNvPr id="3" name="Title 2"/>
          <p:cNvSpPr>
            <a:spLocks noGrp="1"/>
          </p:cNvSpPr>
          <p:nvPr>
            <p:ph type="title"/>
          </p:nvPr>
        </p:nvSpPr>
        <p:spPr/>
        <p:txBody>
          <a:bodyPr/>
          <a:lstStyle/>
          <a:p>
            <a:r>
              <a:rPr lang="en-US" dirty="0" err="1" smtClean="0"/>
              <a:t>Domian</a:t>
            </a:r>
            <a:r>
              <a:rPr lang="en-US" dirty="0" smtClean="0"/>
              <a:t>  and motif Data base</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Gene expression databases:</a:t>
            </a:r>
          </a:p>
          <a:p>
            <a:endParaRPr lang="en-US" dirty="0" smtClean="0"/>
          </a:p>
          <a:p>
            <a:r>
              <a:rPr lang="en-US" sz="2200" dirty="0" smtClean="0">
                <a:latin typeface="Times New Roman" pitchFamily="18" charset="0"/>
                <a:cs typeface="Times New Roman" pitchFamily="18" charset="0"/>
              </a:rPr>
              <a:t>GEO or Gene Expression Omnibus is a </a:t>
            </a:r>
            <a:r>
              <a:rPr lang="en-US" sz="2200" dirty="0" err="1" smtClean="0">
                <a:latin typeface="Times New Roman" pitchFamily="18" charset="0"/>
                <a:cs typeface="Times New Roman" pitchFamily="18" charset="0"/>
              </a:rPr>
              <a:t>curated</a:t>
            </a:r>
            <a:r>
              <a:rPr lang="en-US" sz="2200" dirty="0" smtClean="0">
                <a:latin typeface="Times New Roman" pitchFamily="18" charset="0"/>
                <a:cs typeface="Times New Roman" pitchFamily="18" charset="0"/>
              </a:rPr>
              <a:t> online resource and a gene expression molecular abundance repository for gene expression data browsing, query and retrieval. </a:t>
            </a:r>
          </a:p>
          <a:p>
            <a:r>
              <a:rPr lang="en-US" sz="2200" dirty="0" smtClean="0">
                <a:latin typeface="Times New Roman" pitchFamily="18" charset="0"/>
                <a:cs typeface="Times New Roman" pitchFamily="18" charset="0"/>
              </a:rPr>
              <a:t>•GXD or Gene Expression Database is a community resource for gene expression information. </a:t>
            </a:r>
          </a:p>
          <a:p>
            <a:r>
              <a:rPr lang="en-US" sz="2200" dirty="0" smtClean="0">
                <a:latin typeface="Times New Roman" pitchFamily="18" charset="0"/>
                <a:cs typeface="Times New Roman" pitchFamily="18" charset="0"/>
              </a:rPr>
              <a:t>•MGED or Microarray Gene Expression data contains microarray data, generated by functional genomics and proteomics experiments. </a:t>
            </a:r>
          </a:p>
          <a:p>
            <a:r>
              <a:rPr lang="en-US" sz="2200" dirty="0" smtClean="0">
                <a:latin typeface="Times New Roman" pitchFamily="18" charset="0"/>
                <a:cs typeface="Times New Roman" pitchFamily="18" charset="0"/>
              </a:rPr>
              <a:t>•</a:t>
            </a:r>
            <a:r>
              <a:rPr lang="en-US" sz="2200" dirty="0" err="1" smtClean="0">
                <a:latin typeface="Times New Roman" pitchFamily="18" charset="0"/>
                <a:cs typeface="Times New Roman" pitchFamily="18" charset="0"/>
              </a:rPr>
              <a:t>ArrayExpress</a:t>
            </a:r>
            <a:r>
              <a:rPr lang="en-US" sz="2200" dirty="0" smtClean="0">
                <a:latin typeface="Times New Roman" pitchFamily="18" charset="0"/>
                <a:cs typeface="Times New Roman" pitchFamily="18" charset="0"/>
              </a:rPr>
              <a:t> from European Bioinformatics Institute is a repository for </a:t>
            </a:r>
            <a:r>
              <a:rPr lang="en-US" sz="2200" dirty="0" err="1" smtClean="0">
                <a:latin typeface="Times New Roman" pitchFamily="18" charset="0"/>
                <a:cs typeface="Times New Roman" pitchFamily="18" charset="0"/>
              </a:rPr>
              <a:t>transcriptomics</a:t>
            </a:r>
            <a:r>
              <a:rPr lang="en-US" sz="2200" dirty="0" smtClean="0">
                <a:latin typeface="Times New Roman" pitchFamily="18" charset="0"/>
                <a:cs typeface="Times New Roman" pitchFamily="18" charset="0"/>
              </a:rPr>
              <a:t> data </a:t>
            </a:r>
          </a:p>
          <a:p>
            <a:endParaRPr lang="en-US" dirty="0"/>
          </a:p>
        </p:txBody>
      </p:sp>
      <p:sp>
        <p:nvSpPr>
          <p:cNvPr id="2" name="Title 1"/>
          <p:cNvSpPr>
            <a:spLocks noGrp="1"/>
          </p:cNvSpPr>
          <p:nvPr>
            <p:ph type="title"/>
          </p:nvPr>
        </p:nvSpPr>
        <p:spPr/>
        <p:txBody>
          <a:bodyPr>
            <a:normAutofit/>
          </a:bodyPr>
          <a:lstStyle/>
          <a:p>
            <a:r>
              <a:rPr lang="en-US" dirty="0" smtClean="0"/>
              <a:t>Derived data bases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Times New Roman" pitchFamily="18" charset="0"/>
                <a:cs typeface="Times New Roman" pitchFamily="18" charset="0"/>
              </a:rPr>
              <a:t>SCOP (Structural Classification of Protein database) classifies protein 3D structures in a hierarchical scheme of structure classes. All the protein structures in PDB are classified her, and the updated new structures are deposited in PDB. </a:t>
            </a:r>
          </a:p>
          <a:p>
            <a:r>
              <a:rPr lang="en-US" sz="2800" dirty="0" smtClean="0">
                <a:latin typeface="Times New Roman" pitchFamily="18" charset="0"/>
                <a:cs typeface="Times New Roman" pitchFamily="18" charset="0"/>
              </a:rPr>
              <a:t>•The CATH database (Class, Architecture, Topology, Homologous) contains a hierarchical classification of protein domain structure. </a:t>
            </a:r>
          </a:p>
          <a:p>
            <a:endParaRPr lang="en-US" dirty="0"/>
          </a:p>
        </p:txBody>
      </p:sp>
      <p:sp>
        <p:nvSpPr>
          <p:cNvPr id="3" name="Title 2"/>
          <p:cNvSpPr>
            <a:spLocks noGrp="1"/>
          </p:cNvSpPr>
          <p:nvPr>
            <p:ph type="title"/>
          </p:nvPr>
        </p:nvSpPr>
        <p:spPr/>
        <p:txBody>
          <a:bodyPr/>
          <a:lstStyle/>
          <a:p>
            <a:r>
              <a:rPr lang="en-US" dirty="0" smtClean="0"/>
              <a:t>Structural  databases</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endParaRPr lang="en-US" dirty="0" smtClean="0"/>
          </a:p>
          <a:p>
            <a:endParaRPr lang="en-US" dirty="0" smtClean="0"/>
          </a:p>
          <a:p>
            <a:r>
              <a:rPr lang="en-US" sz="2600" dirty="0" smtClean="0">
                <a:latin typeface="Times New Roman" pitchFamily="18" charset="0"/>
                <a:cs typeface="Times New Roman" pitchFamily="18" charset="0"/>
              </a:rPr>
              <a:t>KEGG PATHWAY Database contains graphical pathway maps for all known metabolic pathways from various organisms. </a:t>
            </a:r>
          </a:p>
          <a:p>
            <a:r>
              <a:rPr lang="en-US" sz="2600" dirty="0" smtClean="0">
                <a:latin typeface="Times New Roman" pitchFamily="18" charset="0"/>
                <a:cs typeface="Times New Roman" pitchFamily="18" charset="0"/>
              </a:rPr>
              <a:t>•</a:t>
            </a:r>
            <a:r>
              <a:rPr lang="en-US" sz="2600" dirty="0" err="1" smtClean="0">
                <a:latin typeface="Times New Roman" pitchFamily="18" charset="0"/>
                <a:cs typeface="Times New Roman" pitchFamily="18" charset="0"/>
              </a:rPr>
              <a:t>EcoCyc</a:t>
            </a:r>
            <a:r>
              <a:rPr lang="en-US" sz="2600" dirty="0" smtClean="0">
                <a:latin typeface="Times New Roman" pitchFamily="18" charset="0"/>
                <a:cs typeface="Times New Roman" pitchFamily="18" charset="0"/>
              </a:rPr>
              <a:t> is an </a:t>
            </a:r>
            <a:r>
              <a:rPr lang="en-US" sz="2600" i="1" dirty="0" smtClean="0">
                <a:latin typeface="Times New Roman" pitchFamily="18" charset="0"/>
                <a:cs typeface="Times New Roman" pitchFamily="18" charset="0"/>
              </a:rPr>
              <a:t>E. coli database , stores information regarding the genome and biochemical machinery of E. coli. </a:t>
            </a:r>
          </a:p>
          <a:p>
            <a:r>
              <a:rPr lang="en-US" sz="2600" dirty="0" smtClean="0">
                <a:latin typeface="Times New Roman" pitchFamily="18" charset="0"/>
                <a:cs typeface="Times New Roman" pitchFamily="18" charset="0"/>
              </a:rPr>
              <a:t>•LIGAND is a chemical database for enzyme reactions at the Institute for Chemical Research, Kyoto. It is composite database currently consisting of the COMPOUND, DRUG, GLYCAN, REACTION, RPAIR and ENZYME databases. </a:t>
            </a:r>
          </a:p>
          <a:p>
            <a:r>
              <a:rPr lang="en-US" sz="2600" dirty="0" smtClean="0">
                <a:latin typeface="Times New Roman" pitchFamily="18" charset="0"/>
                <a:cs typeface="Times New Roman" pitchFamily="18" charset="0"/>
              </a:rPr>
              <a:t>•</a:t>
            </a:r>
            <a:r>
              <a:rPr lang="en-US" sz="2600" dirty="0" err="1" smtClean="0">
                <a:latin typeface="Times New Roman" pitchFamily="18" charset="0"/>
                <a:cs typeface="Times New Roman" pitchFamily="18" charset="0"/>
              </a:rPr>
              <a:t>MetaCyc</a:t>
            </a:r>
            <a:r>
              <a:rPr lang="en-US" sz="2600" dirty="0" smtClean="0">
                <a:latin typeface="Times New Roman" pitchFamily="18" charset="0"/>
                <a:cs typeface="Times New Roman" pitchFamily="18" charset="0"/>
              </a:rPr>
              <a:t> is a non-redundant, experimentally elucidated metabolic pathway database. </a:t>
            </a:r>
          </a:p>
          <a:p>
            <a:r>
              <a:rPr lang="en-US" sz="2600" dirty="0" smtClean="0">
                <a:latin typeface="Times New Roman" pitchFamily="18" charset="0"/>
                <a:cs typeface="Times New Roman" pitchFamily="18" charset="0"/>
              </a:rPr>
              <a:t>•BRENDA is an enzyme database tat contains information on all aspects of enzymes and enzymatic reactions. </a:t>
            </a:r>
          </a:p>
          <a:p>
            <a:endParaRPr lang="en-US" sz="26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Metabolic pathway databases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endParaRPr lang="en-US" dirty="0" smtClean="0"/>
          </a:p>
          <a:p>
            <a:endParaRPr lang="en-US" dirty="0" smtClean="0"/>
          </a:p>
          <a:p>
            <a:r>
              <a:rPr lang="en-US" sz="2200" dirty="0" smtClean="0">
                <a:latin typeface="Times New Roman" pitchFamily="18" charset="0"/>
                <a:cs typeface="Times New Roman" pitchFamily="18" charset="0"/>
              </a:rPr>
              <a:t>Genome databases give absolute information on the heritable properties of an organism. These databases help to identify genes and predict their functions. A few genome databases have links with specific organism databases. </a:t>
            </a:r>
          </a:p>
          <a:p>
            <a:r>
              <a:rPr lang="en-US" sz="2200" dirty="0" smtClean="0">
                <a:latin typeface="Times New Roman" pitchFamily="18" charset="0"/>
                <a:cs typeface="Times New Roman" pitchFamily="18" charset="0"/>
              </a:rPr>
              <a:t>•GOLD (Genomes Online Database at the University of Illinois, USA) contains a list of all the complete and ongoing genome projects worldwide. </a:t>
            </a:r>
          </a:p>
          <a:p>
            <a:r>
              <a:rPr lang="en-US" sz="2200" dirty="0" smtClean="0">
                <a:latin typeface="Times New Roman" pitchFamily="18" charset="0"/>
                <a:cs typeface="Times New Roman" pitchFamily="18" charset="0"/>
              </a:rPr>
              <a:t>•Genomes at NCBI (National Centre for Biotechnology Information, USA). </a:t>
            </a:r>
          </a:p>
          <a:p>
            <a:r>
              <a:rPr lang="en-US" sz="2200" dirty="0" smtClean="0">
                <a:latin typeface="Times New Roman" pitchFamily="18" charset="0"/>
                <a:cs typeface="Times New Roman" pitchFamily="18" charset="0"/>
              </a:rPr>
              <a:t>•TIGR database (TDB), at the institute for Genomic Research at </a:t>
            </a:r>
            <a:r>
              <a:rPr lang="en-US" sz="2200" dirty="0" err="1" smtClean="0">
                <a:latin typeface="Times New Roman" pitchFamily="18" charset="0"/>
                <a:cs typeface="Times New Roman" pitchFamily="18" charset="0"/>
              </a:rPr>
              <a:t>Rockeville</a:t>
            </a:r>
            <a:r>
              <a:rPr lang="en-US" sz="2200" dirty="0" smtClean="0">
                <a:latin typeface="Times New Roman" pitchFamily="18" charset="0"/>
                <a:cs typeface="Times New Roman" pitchFamily="18" charset="0"/>
              </a:rPr>
              <a:t> MD, USA. </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Genome databases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000" dirty="0" smtClean="0">
                <a:latin typeface="Times New Roman" pitchFamily="18" charset="0"/>
                <a:cs typeface="Times New Roman" pitchFamily="18" charset="0"/>
              </a:rPr>
              <a:t>A </a:t>
            </a:r>
            <a:r>
              <a:rPr lang="en-US" sz="2000" dirty="0" err="1" smtClean="0">
                <a:latin typeface="Times New Roman" pitchFamily="18" charset="0"/>
                <a:cs typeface="Times New Roman" pitchFamily="18" charset="0"/>
              </a:rPr>
              <a:t>virological</a:t>
            </a:r>
            <a:r>
              <a:rPr lang="en-US" sz="2000" dirty="0" smtClean="0">
                <a:latin typeface="Times New Roman" pitchFamily="18" charset="0"/>
                <a:cs typeface="Times New Roman" pitchFamily="18" charset="0"/>
              </a:rPr>
              <a:t> database contains all the sequences and related information of viruses of animals, plants, bacteria, fungi and </a:t>
            </a:r>
            <a:r>
              <a:rPr lang="en-US" sz="2000" dirty="0" err="1" smtClean="0">
                <a:latin typeface="Times New Roman" pitchFamily="18" charset="0"/>
                <a:cs typeface="Times New Roman" pitchFamily="18" charset="0"/>
              </a:rPr>
              <a:t>archea</a:t>
            </a:r>
            <a:r>
              <a:rPr lang="en-US" sz="2000" dirty="0" smtClean="0">
                <a:latin typeface="Times New Roman" pitchFamily="18" charset="0"/>
                <a:cs typeface="Times New Roman" pitchFamily="18" charset="0"/>
              </a:rPr>
              <a:t>; for example, the HIV protease database. A committee called The International Committee on Taxonomy of Viruses(ICTV) </a:t>
            </a:r>
            <a:r>
              <a:rPr lang="en-US" sz="2000" dirty="0" err="1" smtClean="0">
                <a:latin typeface="Times New Roman" pitchFamily="18" charset="0"/>
                <a:cs typeface="Times New Roman" pitchFamily="18" charset="0"/>
              </a:rPr>
              <a:t>authorises</a:t>
            </a:r>
            <a:r>
              <a:rPr lang="en-US" sz="2000" dirty="0" smtClean="0">
                <a:latin typeface="Times New Roman" pitchFamily="18" charset="0"/>
                <a:cs typeface="Times New Roman" pitchFamily="18" charset="0"/>
              </a:rPr>
              <a:t> and </a:t>
            </a:r>
            <a:r>
              <a:rPr lang="en-US" sz="2000" dirty="0" err="1" smtClean="0">
                <a:latin typeface="Times New Roman" pitchFamily="18" charset="0"/>
                <a:cs typeface="Times New Roman" pitchFamily="18" charset="0"/>
              </a:rPr>
              <a:t>organises</a:t>
            </a:r>
            <a:r>
              <a:rPr lang="en-US" sz="2000" dirty="0" smtClean="0">
                <a:latin typeface="Times New Roman" pitchFamily="18" charset="0"/>
                <a:cs typeface="Times New Roman" pitchFamily="18" charset="0"/>
              </a:rPr>
              <a:t> the taxonomic classification of viruses. </a:t>
            </a:r>
            <a:r>
              <a:rPr lang="en-US" sz="2000" dirty="0" err="1" smtClean="0">
                <a:latin typeface="Times New Roman" pitchFamily="18" charset="0"/>
                <a:cs typeface="Times New Roman" pitchFamily="18" charset="0"/>
              </a:rPr>
              <a:t>ICTVdB</a:t>
            </a:r>
            <a:r>
              <a:rPr lang="en-US" sz="2000" dirty="0" smtClean="0">
                <a:latin typeface="Times New Roman" pitchFamily="18" charset="0"/>
                <a:cs typeface="Times New Roman" pitchFamily="18" charset="0"/>
              </a:rPr>
              <a:t> contains taxonomic information for over thousands of virus species. </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err="1" smtClean="0"/>
              <a:t>Virological</a:t>
            </a:r>
            <a:r>
              <a:rPr lang="en-US" dirty="0" smtClean="0"/>
              <a:t> databases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dirty="0" smtClean="0"/>
          </a:p>
          <a:p>
            <a:endParaRPr lang="en-US" dirty="0" smtClean="0"/>
          </a:p>
          <a:p>
            <a:r>
              <a:rPr lang="en-US" sz="2000" dirty="0" smtClean="0">
                <a:latin typeface="Times New Roman" pitchFamily="18" charset="0"/>
                <a:cs typeface="Times New Roman" pitchFamily="18" charset="0"/>
              </a:rPr>
              <a:t>Taxonomic databases are built to document all known species and make them available and accessible worldwide. These databases contain taxonomic hierarchies, species names, synonyms, descriptions, illustrations and references. For example: CCINFO, STRAIN and ALGAE </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World biodiversity databases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endParaRPr lang="en-US" dirty="0" smtClean="0"/>
          </a:p>
          <a:p>
            <a:endParaRPr lang="en-US" dirty="0" smtClean="0"/>
          </a:p>
          <a:p>
            <a:r>
              <a:rPr lang="en-US" sz="2600" i="1" dirty="0" smtClean="0">
                <a:latin typeface="Times New Roman" pitchFamily="18" charset="0"/>
                <a:cs typeface="Times New Roman" pitchFamily="18" charset="0"/>
              </a:rPr>
              <a:t>Escherichia coli- E. coli Genome Centre(Wisconsin university, USA), The </a:t>
            </a:r>
            <a:r>
              <a:rPr lang="en-US" sz="2600" i="1" dirty="0" err="1" smtClean="0">
                <a:latin typeface="Times New Roman" pitchFamily="18" charset="0"/>
                <a:cs typeface="Times New Roman" pitchFamily="18" charset="0"/>
              </a:rPr>
              <a:t>E.coli</a:t>
            </a:r>
            <a:r>
              <a:rPr lang="en-US" sz="2600" i="1" dirty="0" smtClean="0">
                <a:latin typeface="Times New Roman" pitchFamily="18" charset="0"/>
                <a:cs typeface="Times New Roman" pitchFamily="18" charset="0"/>
              </a:rPr>
              <a:t> index (University of Birmingham, UK) </a:t>
            </a:r>
          </a:p>
          <a:p>
            <a:r>
              <a:rPr lang="en-US" sz="2600" dirty="0" smtClean="0">
                <a:latin typeface="Times New Roman" pitchFamily="18" charset="0"/>
                <a:cs typeface="Times New Roman" pitchFamily="18" charset="0"/>
              </a:rPr>
              <a:t>•</a:t>
            </a:r>
            <a:r>
              <a:rPr lang="en-US" sz="2600" i="1" dirty="0" smtClean="0">
                <a:latin typeface="Times New Roman" pitchFamily="18" charset="0"/>
                <a:cs typeface="Times New Roman" pitchFamily="18" charset="0"/>
              </a:rPr>
              <a:t>Arabidopsis thaliana- TAIR (The Arabidopsis Information Resource) </a:t>
            </a:r>
          </a:p>
          <a:p>
            <a:r>
              <a:rPr lang="en-US" sz="2600" dirty="0" smtClean="0">
                <a:latin typeface="Times New Roman" pitchFamily="18" charset="0"/>
                <a:cs typeface="Times New Roman" pitchFamily="18" charset="0"/>
              </a:rPr>
              <a:t>•</a:t>
            </a:r>
            <a:r>
              <a:rPr lang="en-US" sz="2600" i="1" dirty="0" smtClean="0">
                <a:latin typeface="Times New Roman" pitchFamily="18" charset="0"/>
                <a:cs typeface="Times New Roman" pitchFamily="18" charset="0"/>
              </a:rPr>
              <a:t>Homo sapiens- Human Genome Resources at NCBI, USA </a:t>
            </a:r>
          </a:p>
          <a:p>
            <a:r>
              <a:rPr lang="en-US" sz="2600" dirty="0" smtClean="0">
                <a:latin typeface="Times New Roman" pitchFamily="18" charset="0"/>
                <a:cs typeface="Times New Roman" pitchFamily="18" charset="0"/>
              </a:rPr>
              <a:t>•</a:t>
            </a:r>
            <a:r>
              <a:rPr lang="en-US" sz="2600" i="1" dirty="0" err="1" smtClean="0">
                <a:latin typeface="Times New Roman" pitchFamily="18" charset="0"/>
                <a:cs typeface="Times New Roman" pitchFamily="18" charset="0"/>
              </a:rPr>
              <a:t>Oryza</a:t>
            </a:r>
            <a:r>
              <a:rPr lang="en-US" sz="2600" i="1" dirty="0" smtClean="0">
                <a:latin typeface="Times New Roman" pitchFamily="18" charset="0"/>
                <a:cs typeface="Times New Roman" pitchFamily="18" charset="0"/>
              </a:rPr>
              <a:t> sativa (rice) -RGP (Rice Genome Research </a:t>
            </a:r>
            <a:r>
              <a:rPr lang="en-US" sz="2600" i="1" dirty="0" err="1" smtClean="0">
                <a:latin typeface="Times New Roman" pitchFamily="18" charset="0"/>
                <a:cs typeface="Times New Roman" pitchFamily="18" charset="0"/>
              </a:rPr>
              <a:t>Programme</a:t>
            </a:r>
            <a:r>
              <a:rPr lang="en-US" sz="2600" i="1" dirty="0" smtClean="0">
                <a:latin typeface="Times New Roman" pitchFamily="18" charset="0"/>
                <a:cs typeface="Times New Roman" pitchFamily="18" charset="0"/>
              </a:rPr>
              <a:t>, Japan) </a:t>
            </a:r>
          </a:p>
          <a:p>
            <a:r>
              <a:rPr lang="en-US" sz="2600" dirty="0" smtClean="0">
                <a:latin typeface="Times New Roman" pitchFamily="18" charset="0"/>
                <a:cs typeface="Times New Roman" pitchFamily="18" charset="0"/>
              </a:rPr>
              <a:t>•</a:t>
            </a:r>
            <a:r>
              <a:rPr lang="en-US" sz="2600" i="1" dirty="0" err="1" smtClean="0">
                <a:latin typeface="Times New Roman" pitchFamily="18" charset="0"/>
                <a:cs typeface="Times New Roman" pitchFamily="18" charset="0"/>
              </a:rPr>
              <a:t>Drosaphila</a:t>
            </a:r>
            <a:r>
              <a:rPr lang="en-US" sz="2600" i="1" dirty="0" smtClean="0">
                <a:latin typeface="Times New Roman" pitchFamily="18" charset="0"/>
                <a:cs typeface="Times New Roman" pitchFamily="18" charset="0"/>
              </a:rPr>
              <a:t> </a:t>
            </a:r>
            <a:r>
              <a:rPr lang="en-US" sz="2600" i="1" dirty="0" err="1" smtClean="0">
                <a:latin typeface="Times New Roman" pitchFamily="18" charset="0"/>
                <a:cs typeface="Times New Roman" pitchFamily="18" charset="0"/>
              </a:rPr>
              <a:t>melanogaster</a:t>
            </a:r>
            <a:r>
              <a:rPr lang="en-US" sz="2600" i="1" dirty="0" smtClean="0">
                <a:latin typeface="Times New Roman" pitchFamily="18" charset="0"/>
                <a:cs typeface="Times New Roman" pitchFamily="18" charset="0"/>
              </a:rPr>
              <a:t> -</a:t>
            </a:r>
            <a:r>
              <a:rPr lang="en-US" sz="2600" i="1" dirty="0" err="1" smtClean="0">
                <a:latin typeface="Times New Roman" pitchFamily="18" charset="0"/>
                <a:cs typeface="Times New Roman" pitchFamily="18" charset="0"/>
              </a:rPr>
              <a:t>FlyBase</a:t>
            </a:r>
            <a:r>
              <a:rPr lang="en-US" sz="2600" i="1" dirty="0" smtClean="0">
                <a:latin typeface="Times New Roman" pitchFamily="18" charset="0"/>
                <a:cs typeface="Times New Roman" pitchFamily="18" charset="0"/>
              </a:rPr>
              <a:t> (Drosophila Genome Database) </a:t>
            </a:r>
          </a:p>
          <a:p>
            <a:r>
              <a:rPr lang="en-US" sz="2600" dirty="0" smtClean="0">
                <a:latin typeface="Times New Roman" pitchFamily="18" charset="0"/>
                <a:cs typeface="Times New Roman" pitchFamily="18" charset="0"/>
              </a:rPr>
              <a:t>•</a:t>
            </a:r>
            <a:r>
              <a:rPr lang="en-US" sz="2600" i="1" dirty="0" err="1" smtClean="0">
                <a:latin typeface="Times New Roman" pitchFamily="18" charset="0"/>
                <a:cs typeface="Times New Roman" pitchFamily="18" charset="0"/>
              </a:rPr>
              <a:t>Mus</a:t>
            </a:r>
            <a:r>
              <a:rPr lang="en-US" sz="2600" i="1" dirty="0" smtClean="0">
                <a:latin typeface="Times New Roman" pitchFamily="18" charset="0"/>
                <a:cs typeface="Times New Roman" pitchFamily="18" charset="0"/>
              </a:rPr>
              <a:t> </a:t>
            </a:r>
            <a:r>
              <a:rPr lang="en-US" sz="2600" i="1" dirty="0" err="1" smtClean="0">
                <a:latin typeface="Times New Roman" pitchFamily="18" charset="0"/>
                <a:cs typeface="Times New Roman" pitchFamily="18" charset="0"/>
              </a:rPr>
              <a:t>musculus</a:t>
            </a:r>
            <a:r>
              <a:rPr lang="en-US" sz="2600" i="1" dirty="0" smtClean="0">
                <a:latin typeface="Times New Roman" pitchFamily="18" charset="0"/>
                <a:cs typeface="Times New Roman" pitchFamily="18" charset="0"/>
              </a:rPr>
              <a:t> (</a:t>
            </a:r>
            <a:r>
              <a:rPr lang="en-US" sz="2600" i="1" dirty="0" err="1" smtClean="0">
                <a:latin typeface="Times New Roman" pitchFamily="18" charset="0"/>
                <a:cs typeface="Times New Roman" pitchFamily="18" charset="0"/>
              </a:rPr>
              <a:t>mouce</a:t>
            </a:r>
            <a:r>
              <a:rPr lang="en-US" sz="2600" i="1" dirty="0" smtClean="0">
                <a:latin typeface="Times New Roman" pitchFamily="18" charset="0"/>
                <a:cs typeface="Times New Roman" pitchFamily="18" charset="0"/>
              </a:rPr>
              <a:t>)- </a:t>
            </a:r>
            <a:r>
              <a:rPr lang="en-US" sz="2600" i="1" dirty="0" err="1" smtClean="0">
                <a:latin typeface="Times New Roman" pitchFamily="18" charset="0"/>
                <a:cs typeface="Times New Roman" pitchFamily="18" charset="0"/>
              </a:rPr>
              <a:t>Mouce</a:t>
            </a:r>
            <a:r>
              <a:rPr lang="en-US" sz="2600" i="1" dirty="0" smtClean="0">
                <a:latin typeface="Times New Roman" pitchFamily="18" charset="0"/>
                <a:cs typeface="Times New Roman" pitchFamily="18" charset="0"/>
              </a:rPr>
              <a:t> Genome Informatics </a:t>
            </a:r>
          </a:p>
          <a:p>
            <a:r>
              <a:rPr lang="en-US" sz="2600" dirty="0" smtClean="0">
                <a:latin typeface="Times New Roman" pitchFamily="18" charset="0"/>
                <a:cs typeface="Times New Roman" pitchFamily="18" charset="0"/>
              </a:rPr>
              <a:t>•</a:t>
            </a:r>
            <a:r>
              <a:rPr lang="en-US" sz="2600" i="1" dirty="0" err="1" smtClean="0">
                <a:latin typeface="Times New Roman" pitchFamily="18" charset="0"/>
                <a:cs typeface="Times New Roman" pitchFamily="18" charset="0"/>
              </a:rPr>
              <a:t>Danio</a:t>
            </a:r>
            <a:r>
              <a:rPr lang="en-US" sz="2600" i="1" dirty="0" smtClean="0">
                <a:latin typeface="Times New Roman" pitchFamily="18" charset="0"/>
                <a:cs typeface="Times New Roman" pitchFamily="18" charset="0"/>
              </a:rPr>
              <a:t> </a:t>
            </a:r>
            <a:r>
              <a:rPr lang="en-US" sz="2600" i="1" dirty="0" err="1" smtClean="0">
                <a:latin typeface="Times New Roman" pitchFamily="18" charset="0"/>
                <a:cs typeface="Times New Roman" pitchFamily="18" charset="0"/>
              </a:rPr>
              <a:t>rerio</a:t>
            </a:r>
            <a:r>
              <a:rPr lang="en-US" sz="2600" i="1" dirty="0" smtClean="0">
                <a:latin typeface="Times New Roman" pitchFamily="18" charset="0"/>
                <a:cs typeface="Times New Roman" pitchFamily="18" charset="0"/>
              </a:rPr>
              <a:t>(</a:t>
            </a:r>
            <a:r>
              <a:rPr lang="en-US" sz="2600" i="1" dirty="0" err="1" smtClean="0">
                <a:latin typeface="Times New Roman" pitchFamily="18" charset="0"/>
                <a:cs typeface="Times New Roman" pitchFamily="18" charset="0"/>
              </a:rPr>
              <a:t>zebrafish</a:t>
            </a:r>
            <a:r>
              <a:rPr lang="en-US" sz="2600" i="1" dirty="0" smtClean="0">
                <a:latin typeface="Times New Roman" pitchFamily="18" charset="0"/>
                <a:cs typeface="Times New Roman" pitchFamily="18" charset="0"/>
              </a:rPr>
              <a:t>)- ZFIN (</a:t>
            </a:r>
            <a:r>
              <a:rPr lang="en-US" sz="2600" i="1" dirty="0" err="1" smtClean="0">
                <a:latin typeface="Times New Roman" pitchFamily="18" charset="0"/>
                <a:cs typeface="Times New Roman" pitchFamily="18" charset="0"/>
              </a:rPr>
              <a:t>Zebrafish</a:t>
            </a:r>
            <a:r>
              <a:rPr lang="en-US" sz="2600" i="1" dirty="0" smtClean="0">
                <a:latin typeface="Times New Roman" pitchFamily="18" charset="0"/>
                <a:cs typeface="Times New Roman" pitchFamily="18" charset="0"/>
              </a:rPr>
              <a:t> Information Network at the University of Oregon, USA) </a:t>
            </a:r>
          </a:p>
          <a:p>
            <a:r>
              <a:rPr lang="en-US" sz="2600" dirty="0" smtClean="0">
                <a:latin typeface="Times New Roman" pitchFamily="18" charset="0"/>
                <a:cs typeface="Times New Roman" pitchFamily="18" charset="0"/>
              </a:rPr>
              <a:t>•</a:t>
            </a:r>
            <a:r>
              <a:rPr lang="en-US" sz="2600" i="1" dirty="0" smtClean="0">
                <a:latin typeface="Times New Roman" pitchFamily="18" charset="0"/>
                <a:cs typeface="Times New Roman" pitchFamily="18" charset="0"/>
              </a:rPr>
              <a:t>S. </a:t>
            </a:r>
            <a:r>
              <a:rPr lang="en-US" sz="2600" i="1" dirty="0" err="1" smtClean="0">
                <a:latin typeface="Times New Roman" pitchFamily="18" charset="0"/>
                <a:cs typeface="Times New Roman" pitchFamily="18" charset="0"/>
              </a:rPr>
              <a:t>cerevisiae</a:t>
            </a:r>
            <a:r>
              <a:rPr lang="en-US" sz="2600" i="1" dirty="0" smtClean="0">
                <a:latin typeface="Times New Roman" pitchFamily="18" charset="0"/>
                <a:cs typeface="Times New Roman" pitchFamily="18" charset="0"/>
              </a:rPr>
              <a:t> (Bakers yeast)- SGD ()Yeast Genome Database at Stanford, USA </a:t>
            </a:r>
          </a:p>
          <a:p>
            <a:endParaRPr lang="en-US" dirty="0"/>
          </a:p>
        </p:txBody>
      </p:sp>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Database for various model organisms </a:t>
            </a:r>
            <a:br>
              <a:rPr lang="en-US" dirty="0" smtClean="0"/>
            </a:br>
            <a:r>
              <a:rPr lang="en-US" dirty="0" smtClean="0"/>
              <a:t>•</a:t>
            </a:r>
            <a:br>
              <a:rPr lang="en-US" dirty="0" smtClean="0"/>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sz="2400" dirty="0" smtClean="0">
                <a:latin typeface="Times New Roman" pitchFamily="18" charset="0"/>
                <a:cs typeface="Times New Roman" pitchFamily="18" charset="0"/>
              </a:rPr>
              <a:t>The Nucleic Acid Database (NDB) is a collection of three-dimensional nucleic acid structures and their complexes obtained and </a:t>
            </a:r>
            <a:r>
              <a:rPr lang="en-US" sz="2400" dirty="0" err="1" smtClean="0">
                <a:latin typeface="Times New Roman" pitchFamily="18" charset="0"/>
                <a:cs typeface="Times New Roman" pitchFamily="18" charset="0"/>
              </a:rPr>
              <a:t>curated</a:t>
            </a:r>
            <a:r>
              <a:rPr lang="en-US" sz="2400" dirty="0" smtClean="0">
                <a:latin typeface="Times New Roman" pitchFamily="18" charset="0"/>
                <a:cs typeface="Times New Roman" pitchFamily="18" charset="0"/>
              </a:rPr>
              <a:t> from the Protein Data Bank (PDB). </a:t>
            </a:r>
          </a:p>
          <a:p>
            <a:r>
              <a:rPr lang="en-US" sz="2400" dirty="0" smtClean="0">
                <a:latin typeface="Times New Roman" pitchFamily="18" charset="0"/>
                <a:cs typeface="Times New Roman" pitchFamily="18" charset="0"/>
              </a:rPr>
              <a:t>The database acts as a centralized platform for storing and accessing structural information and annotations related to nucleic acids.</a:t>
            </a:r>
          </a:p>
          <a:p>
            <a:r>
              <a:rPr lang="en-US" sz="2400" dirty="0" smtClean="0">
                <a:latin typeface="Times New Roman" pitchFamily="18" charset="0"/>
                <a:cs typeface="Times New Roman" pitchFamily="18" charset="0"/>
              </a:rPr>
              <a:t>NDB includes annotations specific to the structure and function of nucleic acids. It also provides tools that allow users to search the database, download data and structures, analyze nucleic acids, and learn more about them.</a:t>
            </a:r>
          </a:p>
          <a:p>
            <a:r>
              <a:rPr lang="en-US" sz="2400" dirty="0" smtClean="0">
                <a:latin typeface="Times New Roman" pitchFamily="18" charset="0"/>
                <a:cs typeface="Times New Roman" pitchFamily="18" charset="0"/>
              </a:rPr>
              <a:t>The database includes RNA and DNA </a:t>
            </a:r>
            <a:r>
              <a:rPr lang="en-US" sz="2400" dirty="0" err="1" smtClean="0">
                <a:latin typeface="Times New Roman" pitchFamily="18" charset="0"/>
                <a:cs typeface="Times New Roman" pitchFamily="18" charset="0"/>
              </a:rPr>
              <a:t>oligonucleotides</a:t>
            </a:r>
            <a:r>
              <a:rPr lang="en-US" sz="2400" dirty="0" smtClean="0">
                <a:latin typeface="Times New Roman" pitchFamily="18" charset="0"/>
                <a:cs typeface="Times New Roman" pitchFamily="18" charset="0"/>
              </a:rPr>
              <a:t> with two or more bases. It also includes protein-DNA and protein-RNA structures. </a:t>
            </a:r>
          </a:p>
          <a:p>
            <a:r>
              <a:rPr lang="en-US" dirty="0" smtClean="0"/>
              <a:t/>
            </a:r>
            <a:br>
              <a:rPr lang="en-US" dirty="0" smtClean="0"/>
            </a:br>
            <a:endParaRPr lang="en-US" dirty="0"/>
          </a:p>
        </p:txBody>
      </p:sp>
      <p:sp>
        <p:nvSpPr>
          <p:cNvPr id="2" name="Title 1"/>
          <p:cNvSpPr>
            <a:spLocks noGrp="1"/>
          </p:cNvSpPr>
          <p:nvPr>
            <p:ph type="title"/>
          </p:nvPr>
        </p:nvSpPr>
        <p:spPr/>
        <p:txBody>
          <a:bodyPr>
            <a:normAutofit fontScale="90000"/>
          </a:bodyPr>
          <a:lstStyle/>
          <a:p>
            <a:r>
              <a:rPr lang="en-US" b="1" dirty="0" smtClean="0"/>
              <a:t>Nucleic Acid Database (NDB)</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000" dirty="0" smtClean="0">
                <a:latin typeface="Times New Roman" pitchFamily="18" charset="0"/>
                <a:cs typeface="Times New Roman" pitchFamily="18" charset="0"/>
              </a:rPr>
              <a:t>Nucleotide databases are used to identify the gene or the function of a particular nucleotide sequence by comparing an unknown sequence with the known sequences in the database.</a:t>
            </a:r>
          </a:p>
          <a:p>
            <a:r>
              <a:rPr lang="en-US" sz="2000" dirty="0" smtClean="0">
                <a:latin typeface="Times New Roman" pitchFamily="18" charset="0"/>
                <a:cs typeface="Times New Roman" pitchFamily="18" charset="0"/>
              </a:rPr>
              <a:t>Nucleotide databases can be used to study and examine gene expression by using the sequence information stored in the databases.</a:t>
            </a:r>
          </a:p>
          <a:p>
            <a:r>
              <a:rPr lang="en-US" sz="2000" dirty="0" smtClean="0">
                <a:latin typeface="Times New Roman" pitchFamily="18" charset="0"/>
                <a:cs typeface="Times New Roman" pitchFamily="18" charset="0"/>
              </a:rPr>
              <a:t>Nucleotide databases are also used to identify potential drug targets and develop new therapies for genetic diseases.</a:t>
            </a:r>
          </a:p>
          <a:p>
            <a:r>
              <a:rPr lang="en-US" sz="2000" dirty="0" smtClean="0">
                <a:latin typeface="Times New Roman" pitchFamily="18" charset="0"/>
                <a:cs typeface="Times New Roman" pitchFamily="18" charset="0"/>
              </a:rPr>
              <a:t>Nucleotide databases also help in identifying genetic variations that may be linked to diseases, which ultimately helps in the development of diagnostic tools and treatments.</a:t>
            </a:r>
          </a:p>
          <a:p>
            <a:r>
              <a:rPr lang="en-US" sz="2000" dirty="0" smtClean="0">
                <a:latin typeface="Times New Roman" pitchFamily="18" charset="0"/>
                <a:cs typeface="Times New Roman" pitchFamily="18" charset="0"/>
              </a:rPr>
              <a:t>Nucleotide databases can be used in </a:t>
            </a:r>
            <a:r>
              <a:rPr lang="en-US" sz="2000" dirty="0" err="1" smtClean="0">
                <a:latin typeface="Times New Roman" pitchFamily="18" charset="0"/>
                <a:cs typeface="Times New Roman" pitchFamily="18" charset="0"/>
              </a:rPr>
              <a:t>phylogenetic</a:t>
            </a:r>
            <a:r>
              <a:rPr lang="en-US" sz="2000" dirty="0" smtClean="0">
                <a:latin typeface="Times New Roman" pitchFamily="18" charset="0"/>
                <a:cs typeface="Times New Roman" pitchFamily="18" charset="0"/>
              </a:rPr>
              <a:t> analysis to analyze the evolutionary relationships between organisms, by comparing and examining their DNA or RNA sequences.</a:t>
            </a:r>
          </a:p>
          <a:p>
            <a:pPr>
              <a:buNone/>
            </a:pP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fontScale="90000"/>
          </a:bodyPr>
          <a:lstStyle/>
          <a:p>
            <a:r>
              <a:rPr lang="en-US" b="1" dirty="0" smtClean="0"/>
              <a:t>Applications of nucleotide databases</a:t>
            </a: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ChangeArrowheads="1"/>
          </p:cNvSpPr>
          <p:nvPr/>
        </p:nvSpPr>
        <p:spPr bwMode="auto">
          <a:xfrm>
            <a:off x="250825" y="544513"/>
            <a:ext cx="8588375" cy="1200150"/>
          </a:xfrm>
          <a:prstGeom prst="rect">
            <a:avLst/>
          </a:prstGeom>
          <a:noFill/>
          <a:ln w="9525">
            <a:noFill/>
            <a:miter lim="800000"/>
            <a:headEnd/>
            <a:tailEnd/>
          </a:ln>
        </p:spPr>
        <p:txBody>
          <a:bodyPr anchor="ctr">
            <a:spAutoFit/>
          </a:bodyPr>
          <a:lstStyle/>
          <a:p>
            <a:r>
              <a:rPr lang="en-US" sz="3600" b="1"/>
              <a:t>NCBI:</a:t>
            </a:r>
            <a:br>
              <a:rPr lang="en-US" sz="3600" b="1"/>
            </a:br>
            <a:r>
              <a:rPr lang="en-US" sz="3600">
                <a:solidFill>
                  <a:srgbClr val="FF0000"/>
                </a:solidFill>
                <a:hlinkClick r:id="rId2"/>
              </a:rPr>
              <a:t>http://www.ncbi.nlm.nih.gov</a:t>
            </a:r>
            <a:endParaRPr lang="en-US" sz="3600">
              <a:solidFill>
                <a:srgbClr val="FF0000"/>
              </a:solidFill>
            </a:endParaRPr>
          </a:p>
        </p:txBody>
      </p:sp>
      <p:sp>
        <p:nvSpPr>
          <p:cNvPr id="53251" name="Rectangle 3"/>
          <p:cNvSpPr>
            <a:spLocks noChangeArrowheads="1"/>
          </p:cNvSpPr>
          <p:nvPr/>
        </p:nvSpPr>
        <p:spPr bwMode="auto">
          <a:xfrm>
            <a:off x="250825" y="2352675"/>
            <a:ext cx="8496300" cy="1190625"/>
          </a:xfrm>
          <a:prstGeom prst="rect">
            <a:avLst/>
          </a:prstGeom>
          <a:noFill/>
          <a:ln w="9525">
            <a:noFill/>
            <a:miter lim="800000"/>
            <a:headEnd/>
            <a:tailEnd/>
          </a:ln>
        </p:spPr>
        <p:txBody>
          <a:bodyPr anchor="ctr">
            <a:spAutoFit/>
          </a:bodyPr>
          <a:lstStyle/>
          <a:p>
            <a:r>
              <a:rPr lang="en-US" sz="3600" b="1"/>
              <a:t>EBI:</a:t>
            </a:r>
            <a:r>
              <a:rPr lang="en-US" sz="3600"/>
              <a:t/>
            </a:r>
            <a:br>
              <a:rPr lang="en-US" sz="3600"/>
            </a:br>
            <a:r>
              <a:rPr lang="en-US" sz="3600" u="sng">
                <a:hlinkClick r:id="rId3"/>
              </a:rPr>
              <a:t>http://www.ebi.ac.uk/</a:t>
            </a:r>
            <a:endParaRPr lang="en-US" sz="3600" u="sng"/>
          </a:p>
        </p:txBody>
      </p:sp>
      <p:sp>
        <p:nvSpPr>
          <p:cNvPr id="53252" name="Rectangle 4"/>
          <p:cNvSpPr>
            <a:spLocks noChangeArrowheads="1"/>
          </p:cNvSpPr>
          <p:nvPr/>
        </p:nvSpPr>
        <p:spPr bwMode="auto">
          <a:xfrm>
            <a:off x="250825" y="4219575"/>
            <a:ext cx="8496300" cy="1190625"/>
          </a:xfrm>
          <a:prstGeom prst="rect">
            <a:avLst/>
          </a:prstGeom>
          <a:noFill/>
          <a:ln w="9525">
            <a:noFill/>
            <a:miter lim="800000"/>
            <a:headEnd/>
            <a:tailEnd/>
          </a:ln>
        </p:spPr>
        <p:txBody>
          <a:bodyPr anchor="ctr">
            <a:spAutoFit/>
          </a:bodyPr>
          <a:lstStyle/>
          <a:p>
            <a:r>
              <a:rPr lang="en-US" sz="3600" b="1"/>
              <a:t>DDBJ:</a:t>
            </a:r>
            <a:r>
              <a:rPr lang="en-US" sz="3600"/>
              <a:t/>
            </a:r>
            <a:br>
              <a:rPr lang="en-US" sz="3600"/>
            </a:br>
            <a:r>
              <a:rPr lang="en-US" sz="3600">
                <a:hlinkClick r:id="rId4"/>
              </a:rPr>
              <a:t>http://www.ddbj.nig.ac.jp/</a:t>
            </a:r>
            <a:endParaRPr lang="en-US" sz="3600"/>
          </a:p>
        </p:txBody>
      </p:sp>
      <p:sp>
        <p:nvSpPr>
          <p:cNvPr id="53253" name="Date Placeholder 4"/>
          <p:cNvSpPr>
            <a:spLocks noGrp="1"/>
          </p:cNvSpPr>
          <p:nvPr>
            <p:ph type="dt" sz="quarter" idx="10"/>
          </p:nvPr>
        </p:nvSpPr>
        <p:spPr>
          <a:noFill/>
        </p:spPr>
        <p:txBody>
          <a:bodyPr/>
          <a:lstStyle/>
          <a:p>
            <a:fld id="{CD1E24B8-17AA-4055-B34D-B89FC4478A8A}" type="datetime4">
              <a:rPr lang="en-US" smtClean="0"/>
              <a:pPr/>
              <a:t>February 27, 2024</a:t>
            </a:fld>
            <a:endParaRPr lang="en-US" smtClean="0"/>
          </a:p>
        </p:txBody>
      </p:sp>
      <p:sp>
        <p:nvSpPr>
          <p:cNvPr id="53254" name="Slide Number Placeholder 5"/>
          <p:cNvSpPr>
            <a:spLocks noGrp="1"/>
          </p:cNvSpPr>
          <p:nvPr>
            <p:ph type="sldNum" sz="quarter" idx="12"/>
          </p:nvPr>
        </p:nvSpPr>
        <p:spPr>
          <a:noFill/>
        </p:spPr>
        <p:txBody>
          <a:bodyPr/>
          <a:lstStyle/>
          <a:p>
            <a:fld id="{C0BEF0CF-6B77-4D83-8C9C-52ADE20593BC}" type="slidenum">
              <a:rPr lang="en-US" smtClean="0"/>
              <a:pPr/>
              <a:t>36</a:t>
            </a:fld>
            <a:endParaRPr 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0" y="0"/>
            <a:ext cx="6858000" cy="838200"/>
          </a:xfrm>
        </p:spPr>
        <p:txBody>
          <a:bodyPr/>
          <a:lstStyle/>
          <a:p>
            <a:r>
              <a:rPr lang="en-US" b="1" smtClean="0">
                <a:solidFill>
                  <a:srgbClr val="FFC000"/>
                </a:solidFill>
                <a:latin typeface="Arial" pitchFamily="34" charset="0"/>
                <a:cs typeface="Arial" pitchFamily="34" charset="0"/>
              </a:rPr>
              <a:t>Literature Databases: </a:t>
            </a:r>
            <a:endParaRPr lang="en-US" smtClean="0">
              <a:solidFill>
                <a:srgbClr val="FFC000"/>
              </a:solidFill>
              <a:latin typeface="Arial" pitchFamily="34" charset="0"/>
              <a:cs typeface="Arial" pitchFamily="34" charset="0"/>
            </a:endParaRPr>
          </a:p>
        </p:txBody>
      </p:sp>
      <p:sp>
        <p:nvSpPr>
          <p:cNvPr id="3" name="Rectangle 2"/>
          <p:cNvSpPr>
            <a:spLocks noChangeArrowheads="1"/>
          </p:cNvSpPr>
          <p:nvPr/>
        </p:nvSpPr>
        <p:spPr bwMode="auto">
          <a:xfrm>
            <a:off x="107950" y="1069975"/>
            <a:ext cx="8785225" cy="4692650"/>
          </a:xfrm>
          <a:prstGeom prst="rect">
            <a:avLst/>
          </a:prstGeom>
          <a:noFill/>
          <a:ln w="9525">
            <a:noFill/>
            <a:miter lim="800000"/>
            <a:headEnd/>
            <a:tailEnd/>
          </a:ln>
        </p:spPr>
        <p:txBody>
          <a:bodyPr anchor="ctr">
            <a:spAutoFit/>
          </a:bodyPr>
          <a:lstStyle/>
          <a:p>
            <a:pPr algn="just">
              <a:defRPr/>
            </a:pPr>
            <a:r>
              <a:rPr lang="en-US" sz="2300" dirty="0">
                <a:solidFill>
                  <a:schemeClr val="tx2"/>
                </a:solidFill>
                <a:hlinkClick r:id="rId2"/>
              </a:rPr>
              <a:t>Bookshelf</a:t>
            </a:r>
            <a:r>
              <a:rPr lang="en-US" sz="2300" dirty="0">
                <a:solidFill>
                  <a:schemeClr val="tx2"/>
                </a:solidFill>
              </a:rPr>
              <a:t>: </a:t>
            </a:r>
            <a:r>
              <a:rPr lang="en-US" sz="2300" dirty="0"/>
              <a:t>A collection of searchable biomedical books linked to </a:t>
            </a:r>
            <a:r>
              <a:rPr lang="en-US" sz="2300" dirty="0" err="1"/>
              <a:t>PubMed</a:t>
            </a:r>
            <a:r>
              <a:rPr lang="en-US" sz="2300" dirty="0"/>
              <a:t>. </a:t>
            </a:r>
          </a:p>
          <a:p>
            <a:pPr algn="just">
              <a:defRPr/>
            </a:pPr>
            <a:endParaRPr lang="en-US" sz="2300" dirty="0"/>
          </a:p>
          <a:p>
            <a:pPr algn="just">
              <a:defRPr/>
            </a:pPr>
            <a:r>
              <a:rPr lang="en-US" sz="2300" dirty="0" err="1">
                <a:hlinkClick r:id="rId3"/>
              </a:rPr>
              <a:t>PubMed</a:t>
            </a:r>
            <a:r>
              <a:rPr lang="en-US" sz="2300" dirty="0"/>
              <a:t>: Allows searching by author names, journal titles, and a new Preview/Index option. </a:t>
            </a:r>
            <a:r>
              <a:rPr lang="en-US" sz="2300" dirty="0" err="1"/>
              <a:t>PubMed</a:t>
            </a:r>
            <a:r>
              <a:rPr lang="en-US" sz="2300" dirty="0"/>
              <a:t> database provides access to over 12 million MEDLINE citations back to the mid-1960's. It includes History and Clipboard options which may enhance your search session. </a:t>
            </a:r>
          </a:p>
          <a:p>
            <a:pPr algn="just">
              <a:defRPr/>
            </a:pPr>
            <a:endParaRPr lang="en-US" sz="2300" dirty="0"/>
          </a:p>
          <a:p>
            <a:pPr algn="just">
              <a:defRPr/>
            </a:pPr>
            <a:r>
              <a:rPr lang="en-US" sz="2300" dirty="0" err="1">
                <a:hlinkClick r:id="rId4"/>
              </a:rPr>
              <a:t>PubMed</a:t>
            </a:r>
            <a:r>
              <a:rPr lang="en-US" sz="2300" dirty="0">
                <a:hlinkClick r:id="rId4"/>
              </a:rPr>
              <a:t> Central</a:t>
            </a:r>
            <a:r>
              <a:rPr lang="en-US" sz="2300" dirty="0"/>
              <a:t>: The U.S. National Library of Medicine digital archive of life science journal literature. </a:t>
            </a:r>
          </a:p>
          <a:p>
            <a:pPr algn="just">
              <a:defRPr/>
            </a:pPr>
            <a:endParaRPr lang="en-US" sz="2300" dirty="0"/>
          </a:p>
          <a:p>
            <a:pPr algn="just">
              <a:defRPr/>
            </a:pPr>
            <a:r>
              <a:rPr lang="en-US" sz="2300" dirty="0">
                <a:solidFill>
                  <a:schemeClr val="tx2">
                    <a:lumMod val="75000"/>
                  </a:schemeClr>
                </a:solidFill>
                <a:hlinkClick r:id="rId5"/>
              </a:rPr>
              <a:t>OMIM:</a:t>
            </a:r>
            <a:r>
              <a:rPr lang="en-US" sz="2300" dirty="0">
                <a:solidFill>
                  <a:schemeClr val="tx2">
                    <a:lumMod val="75000"/>
                  </a:schemeClr>
                </a:solidFill>
              </a:rPr>
              <a:t> </a:t>
            </a:r>
            <a:r>
              <a:rPr lang="en-US" sz="2300" dirty="0"/>
              <a:t>Online </a:t>
            </a:r>
            <a:r>
              <a:rPr lang="en-US" sz="2300" dirty="0" err="1"/>
              <a:t>Mendelian</a:t>
            </a:r>
            <a:r>
              <a:rPr lang="en-US" sz="2300" dirty="0"/>
              <a:t> Inheritance in Man is a database of human genes and genetic disorders (also OMIA).</a:t>
            </a:r>
          </a:p>
        </p:txBody>
      </p:sp>
      <p:sp>
        <p:nvSpPr>
          <p:cNvPr id="54276" name="Date Placeholder 3"/>
          <p:cNvSpPr>
            <a:spLocks noGrp="1"/>
          </p:cNvSpPr>
          <p:nvPr>
            <p:ph type="dt" sz="quarter" idx="10"/>
          </p:nvPr>
        </p:nvSpPr>
        <p:spPr>
          <a:noFill/>
        </p:spPr>
        <p:txBody>
          <a:bodyPr/>
          <a:lstStyle/>
          <a:p>
            <a:fld id="{B58D4268-FD71-4A4A-A41A-3B1E6BBAB84B}" type="datetime4">
              <a:rPr lang="en-US" smtClean="0"/>
              <a:pPr/>
              <a:t>February 27, 2024</a:t>
            </a:fld>
            <a:endParaRPr lang="en-US" smtClean="0"/>
          </a:p>
        </p:txBody>
      </p:sp>
      <p:sp>
        <p:nvSpPr>
          <p:cNvPr id="54277" name="Slide Number Placeholder 4"/>
          <p:cNvSpPr>
            <a:spLocks noGrp="1"/>
          </p:cNvSpPr>
          <p:nvPr>
            <p:ph type="sldNum" sz="quarter" idx="12"/>
          </p:nvPr>
        </p:nvSpPr>
        <p:spPr>
          <a:noFill/>
        </p:spPr>
        <p:txBody>
          <a:bodyPr/>
          <a:lstStyle/>
          <a:p>
            <a:fld id="{1EA539A4-1FC5-4F84-BA75-8EE33A0EAE45}" type="slidenum">
              <a:rPr lang="en-US" smtClean="0"/>
              <a:pPr/>
              <a:t>37</a:t>
            </a:fld>
            <a:endParaRPr lang="en-US" smtClean="0"/>
          </a:p>
        </p:txBody>
      </p:sp>
    </p:spTree>
  </p:cSld>
  <p:clrMapOvr>
    <a:masterClrMapping/>
  </p:clrMapOvr>
  <p:transition>
    <p:cut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198</TotalTime>
  <Words>2013</Words>
  <Application>Microsoft Office PowerPoint</Application>
  <PresentationFormat>On-screen Show (4:3)</PresentationFormat>
  <Paragraphs>211</Paragraphs>
  <Slides>37</Slides>
  <Notes>2</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Concourse</vt:lpstr>
      <vt:lpstr>Unit-2</vt:lpstr>
      <vt:lpstr>Introduction to biological date base </vt:lpstr>
      <vt:lpstr>Introduction to biological data bases</vt:lpstr>
      <vt:lpstr>Slide 4</vt:lpstr>
      <vt:lpstr>Slide 5</vt:lpstr>
      <vt:lpstr>Slide 6</vt:lpstr>
      <vt:lpstr>Primary data base</vt:lpstr>
      <vt:lpstr>Slide 8</vt:lpstr>
      <vt:lpstr>Nucleotide Databases </vt:lpstr>
      <vt:lpstr> GenBank </vt:lpstr>
      <vt:lpstr>Slide 11</vt:lpstr>
      <vt:lpstr>Slide 12</vt:lpstr>
      <vt:lpstr>File format of Genbank</vt:lpstr>
      <vt:lpstr>GenBank file format</vt:lpstr>
      <vt:lpstr>Slide 15</vt:lpstr>
      <vt:lpstr>Slide 16</vt:lpstr>
      <vt:lpstr> EMBL(European Molecular Biology Laboratory) </vt:lpstr>
      <vt:lpstr>Slide 18</vt:lpstr>
      <vt:lpstr>2.Protein data base</vt:lpstr>
      <vt:lpstr> Protein Data base   </vt:lpstr>
      <vt:lpstr>2.Secondary data base</vt:lpstr>
      <vt:lpstr>Slide 22</vt:lpstr>
      <vt:lpstr>Slide 23</vt:lpstr>
      <vt:lpstr> 2.Domain and motif Databases </vt:lpstr>
      <vt:lpstr> Domain Database </vt:lpstr>
      <vt:lpstr>Domian  and motif Data base</vt:lpstr>
      <vt:lpstr>Derived data bases</vt:lpstr>
      <vt:lpstr>Structural  databases</vt:lpstr>
      <vt:lpstr> Metabolic pathway databases </vt:lpstr>
      <vt:lpstr> Genome databases </vt:lpstr>
      <vt:lpstr> Virological databases </vt:lpstr>
      <vt:lpstr> World biodiversity databases </vt:lpstr>
      <vt:lpstr> Database for various model organisms  • </vt:lpstr>
      <vt:lpstr>Nucleic Acid Database (NDB) </vt:lpstr>
      <vt:lpstr>Applications of nucleotide databases </vt:lpstr>
      <vt:lpstr>Slide 36</vt:lpstr>
      <vt:lpstr>Literature Databases: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EXAM</dc:creator>
  <cp:lastModifiedBy>EXAM</cp:lastModifiedBy>
  <cp:revision>39</cp:revision>
  <dcterms:created xsi:type="dcterms:W3CDTF">2024-02-18T10:26:37Z</dcterms:created>
  <dcterms:modified xsi:type="dcterms:W3CDTF">2024-02-27T17:59:58Z</dcterms:modified>
</cp:coreProperties>
</file>