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58C9A8-98A7-4DD5-9B6D-82FB4E9A7523}" type="datetimeFigureOut">
              <a:rPr lang="en-US" smtClean="0"/>
              <a:pPr/>
              <a:t>3/21/2024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45333F4-7CA8-454A-975F-67D2E46778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Sequence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Sequence Alignment involves aligning multiple (three or more) biological sequences to achieve optimal sequence matching. </a:t>
            </a:r>
          </a:p>
          <a:p>
            <a:r>
              <a:rPr lang="en-US" dirty="0" smtClean="0"/>
              <a:t>Multiple sequence alignments are used to identify conserved sequence regions and to construct </a:t>
            </a:r>
            <a:r>
              <a:rPr lang="en-US" dirty="0" err="1" smtClean="0"/>
              <a:t>phylogenetic</a:t>
            </a:r>
            <a:r>
              <a:rPr lang="en-US" dirty="0" smtClean="0"/>
              <a:t> trees, which help us understand the functional and evolutionary relationships between different species or groups of organisms.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MSA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.1. </a:t>
            </a:r>
            <a:r>
              <a:rPr lang="en-US" dirty="0" smtClean="0">
                <a:solidFill>
                  <a:srgbClr val="FFFF00"/>
                </a:solidFill>
              </a:rPr>
              <a:t>Dynamic programming</a:t>
            </a:r>
          </a:p>
          <a:p>
            <a:r>
              <a:rPr lang="en-US" dirty="0" smtClean="0"/>
              <a:t>Computes an optimal alignment for a given score function. Because of its high running time , it is not typically used in practice.</a:t>
            </a:r>
          </a:p>
          <a:p>
            <a:r>
              <a:rPr lang="en-US" dirty="0" smtClean="0"/>
              <a:t>2. </a:t>
            </a:r>
            <a:r>
              <a:rPr lang="en-US" dirty="0" smtClean="0">
                <a:solidFill>
                  <a:srgbClr val="FFFF00"/>
                </a:solidFill>
              </a:rPr>
              <a:t>Progressive method</a:t>
            </a:r>
          </a:p>
          <a:p>
            <a:r>
              <a:rPr lang="en-US" dirty="0" smtClean="0"/>
              <a:t>This approach repeatedly aligns two sequences, two alignments, or a sequence with an alignment.</a:t>
            </a:r>
          </a:p>
          <a:p>
            <a:r>
              <a:rPr lang="en-US" dirty="0" smtClean="0"/>
              <a:t>3</a:t>
            </a:r>
            <a:r>
              <a:rPr lang="en-US" dirty="0" smtClean="0">
                <a:solidFill>
                  <a:srgbClr val="FFFF00"/>
                </a:solidFill>
              </a:rPr>
              <a:t>. Iterative method </a:t>
            </a:r>
          </a:p>
          <a:p>
            <a:r>
              <a:rPr lang="en-US" dirty="0" smtClean="0"/>
              <a:t>Works similarly to progressive methods but repeatedly realigns the initial sequences as well as adding new sequences to the growing MSA.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 The progressive method, also known as the tree-based algorithm, is a step-wise assembly of multiple alignments based on </a:t>
            </a:r>
            <a:r>
              <a:rPr lang="en-US" dirty="0" err="1" smtClean="0">
                <a:solidFill>
                  <a:srgbClr val="FFFF00"/>
                </a:solidFill>
              </a:rPr>
              <a:t>pairwise</a:t>
            </a:r>
            <a:r>
              <a:rPr lang="en-US" dirty="0" smtClean="0">
                <a:solidFill>
                  <a:srgbClr val="FFFF00"/>
                </a:solidFill>
              </a:rPr>
              <a:t> similarity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This method is called progressive because it aligns sequences in a step-wise manner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Progressive alignment methods require two stages: </a:t>
            </a:r>
            <a:r>
              <a:rPr lang="en-US" dirty="0" smtClean="0"/>
              <a:t>‐</a:t>
            </a:r>
          </a:p>
          <a:p>
            <a:r>
              <a:rPr lang="en-US" dirty="0" smtClean="0"/>
              <a:t> A first stage in which the relationships between the sequences are represented as a tree, called a guide tree .</a:t>
            </a:r>
          </a:p>
          <a:p>
            <a:r>
              <a:rPr lang="en-US" dirty="0" smtClean="0"/>
              <a:t> Second step in which the MSA is built by adding the sequences sequentially to the growing MSA according to the guide tree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MSA USING CLUSTAL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 by progressive alignment.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Clustal</a:t>
            </a:r>
            <a:r>
              <a:rPr lang="en-US" dirty="0" smtClean="0"/>
              <a:t> W was introduced by Julie D. Thompson and Toby Gibson of EMBL, EBI. </a:t>
            </a:r>
          </a:p>
          <a:p>
            <a:r>
              <a:rPr lang="en-US" dirty="0" smtClean="0"/>
              <a:t> Most closely related sequences are aligned first, and then additional sequences and groups of sequences are added, guided by the initial alignments . </a:t>
            </a:r>
          </a:p>
          <a:p>
            <a:r>
              <a:rPr lang="en-US" dirty="0" smtClean="0"/>
              <a:t> Uses alignment scores to produce a </a:t>
            </a:r>
            <a:r>
              <a:rPr lang="en-US" dirty="0" err="1" smtClean="0"/>
              <a:t>phylogenetic</a:t>
            </a:r>
            <a:r>
              <a:rPr lang="en-US" dirty="0" smtClean="0"/>
              <a:t> tree.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MSA USING CLUSTAL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Aligns the sequences sequentially, guided by the </a:t>
            </a:r>
            <a:r>
              <a:rPr lang="en-US" dirty="0" err="1" smtClean="0"/>
              <a:t>phylogenetic</a:t>
            </a:r>
            <a:r>
              <a:rPr lang="en-US" dirty="0" smtClean="0"/>
              <a:t> relationships indicated by the tree. </a:t>
            </a:r>
          </a:p>
          <a:p>
            <a:r>
              <a:rPr lang="en-US" dirty="0" smtClean="0"/>
              <a:t> Gap penalties can be adjusted based on specific amino acid residues, regions of </a:t>
            </a:r>
            <a:r>
              <a:rPr lang="en-US" dirty="0" err="1" smtClean="0"/>
              <a:t>hydrophobicity</a:t>
            </a:r>
            <a:r>
              <a:rPr lang="en-US" dirty="0" smtClean="0"/>
              <a:t>, proximity to other gaps, or secondary structure.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CLUSTAL W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71600"/>
            <a:ext cx="7543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90600"/>
            <a:ext cx="8229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OF CLUSTAL 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perform all possible </a:t>
            </a:r>
            <a:r>
              <a:rPr lang="en-US" dirty="0" err="1" smtClean="0"/>
              <a:t>pairwise</a:t>
            </a:r>
            <a:r>
              <a:rPr lang="en-US" dirty="0" smtClean="0"/>
              <a:t> alignments between each pair of sequences. </a:t>
            </a:r>
          </a:p>
          <a:p>
            <a:r>
              <a:rPr lang="en-US" dirty="0" smtClean="0"/>
              <a:t>Calculate the ‘distance’ between each pair of sequences based on these isolated </a:t>
            </a:r>
            <a:r>
              <a:rPr lang="en-US" dirty="0" err="1" smtClean="0"/>
              <a:t>pairwise</a:t>
            </a:r>
            <a:r>
              <a:rPr lang="en-US" dirty="0" smtClean="0"/>
              <a:t> alignments. </a:t>
            </a:r>
          </a:p>
          <a:p>
            <a:r>
              <a:rPr lang="en-US" dirty="0" smtClean="0"/>
              <a:t> Generate a distance matrix. </a:t>
            </a:r>
          </a:p>
          <a:p>
            <a:r>
              <a:rPr lang="en-US" dirty="0" smtClean="0"/>
              <a:t> Generate a Neighbor‐Joining ‘guide tree’ from these </a:t>
            </a:r>
            <a:r>
              <a:rPr lang="en-US" dirty="0" err="1" smtClean="0"/>
              <a:t>pairwise</a:t>
            </a:r>
            <a:r>
              <a:rPr lang="en-US" dirty="0" smtClean="0"/>
              <a:t> distances. </a:t>
            </a:r>
          </a:p>
          <a:p>
            <a:r>
              <a:rPr lang="en-US" dirty="0" smtClean="0"/>
              <a:t> This guide tree gives the order in which the progressive alignment will be carried out.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IMAGE OF CLUSTAL W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00200"/>
            <a:ext cx="7848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MSA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Sequence alignment can </a:t>
            </a:r>
            <a:r>
              <a:rPr lang="en-US" dirty="0" smtClean="0">
                <a:solidFill>
                  <a:srgbClr val="FFFF00"/>
                </a:solidFill>
              </a:rPr>
              <a:t>identify unknown sequences by comparing them with already known sequences in databases.</a:t>
            </a:r>
          </a:p>
          <a:p>
            <a:r>
              <a:rPr lang="en-US" dirty="0" smtClean="0"/>
              <a:t>Sequence alignment can also produce </a:t>
            </a:r>
            <a:r>
              <a:rPr lang="en-US" dirty="0" err="1" smtClean="0">
                <a:solidFill>
                  <a:srgbClr val="FFFF00"/>
                </a:solidFill>
              </a:rPr>
              <a:t>phylogenetic</a:t>
            </a:r>
            <a:r>
              <a:rPr lang="en-US" dirty="0" smtClean="0">
                <a:solidFill>
                  <a:srgbClr val="FFFF00"/>
                </a:solidFill>
              </a:rPr>
              <a:t> trees </a:t>
            </a:r>
            <a:r>
              <a:rPr lang="en-US" dirty="0" smtClean="0"/>
              <a:t>and obtain information about the evolutionary relationship between the sequences aligned.</a:t>
            </a:r>
          </a:p>
          <a:p>
            <a:r>
              <a:rPr lang="en-US" dirty="0" smtClean="0"/>
              <a:t>Sequence alignment can also predict </a:t>
            </a:r>
            <a:r>
              <a:rPr lang="en-US" dirty="0" smtClean="0">
                <a:solidFill>
                  <a:srgbClr val="FFFF00"/>
                </a:solidFill>
              </a:rPr>
              <a:t>proteins’ secondary and tertiary structures. </a:t>
            </a:r>
            <a:r>
              <a:rPr lang="en-US" dirty="0" smtClean="0"/>
              <a:t>It can also predict gene locations and new members of gene families. </a:t>
            </a:r>
          </a:p>
          <a:p>
            <a:r>
              <a:rPr lang="en-US" dirty="0" smtClean="0"/>
              <a:t>Sequence alignment can also be used to develop degenerate </a:t>
            </a:r>
            <a:r>
              <a:rPr lang="en-US" dirty="0" smtClean="0">
                <a:solidFill>
                  <a:srgbClr val="FFFF00"/>
                </a:solidFill>
              </a:rPr>
              <a:t>PCR </a:t>
            </a:r>
            <a:r>
              <a:rPr lang="en-US" dirty="0" smtClean="0"/>
              <a:t>primers by analyzing multiple related sequences.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44124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</TotalTime>
  <Words>442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Multiple Sequence Alignment</vt:lpstr>
      <vt:lpstr>TYPES OF MSA </vt:lpstr>
      <vt:lpstr>PROGRESSIVE ALIGNMENT</vt:lpstr>
      <vt:lpstr>MSA USING CLUSTAL W</vt:lpstr>
      <vt:lpstr>MSA USING CLUSTAL W</vt:lpstr>
      <vt:lpstr>CLUSTAL W</vt:lpstr>
      <vt:lpstr>Slide 7</vt:lpstr>
      <vt:lpstr>WORKING OF CLUSTAL W</vt:lpstr>
      <vt:lpstr>IMAGE OF CLUSTAL W OUTPUT</vt:lpstr>
      <vt:lpstr>Applications of MSA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EXAM</dc:creator>
  <cp:lastModifiedBy>EXAM</cp:lastModifiedBy>
  <cp:revision>9</cp:revision>
  <dcterms:created xsi:type="dcterms:W3CDTF">2024-03-21T07:16:58Z</dcterms:created>
  <dcterms:modified xsi:type="dcterms:W3CDTF">2024-03-21T08:42:45Z</dcterms:modified>
</cp:coreProperties>
</file>