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6" r:id="rId2"/>
    <p:sldId id="287" r:id="rId3"/>
    <p:sldId id="257" r:id="rId4"/>
    <p:sldId id="258" r:id="rId5"/>
    <p:sldId id="284" r:id="rId6"/>
    <p:sldId id="259" r:id="rId7"/>
    <p:sldId id="260" r:id="rId8"/>
    <p:sldId id="261" r:id="rId9"/>
    <p:sldId id="285" r:id="rId10"/>
    <p:sldId id="262" r:id="rId11"/>
    <p:sldId id="263" r:id="rId12"/>
    <p:sldId id="265" r:id="rId13"/>
    <p:sldId id="279" r:id="rId14"/>
    <p:sldId id="280" r:id="rId15"/>
    <p:sldId id="281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7" r:id="rId25"/>
    <p:sldId id="29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08" autoAdjust="0"/>
    <p:restoredTop sz="94660"/>
  </p:normalViewPr>
  <p:slideViewPr>
    <p:cSldViewPr>
      <p:cViewPr varScale="1">
        <p:scale>
          <a:sx n="68" d="100"/>
          <a:sy n="68" d="100"/>
        </p:scale>
        <p:origin x="-5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9C86BD5-B6A1-4980-A36F-97F1E6652E6C}" type="datetimeFigureOut">
              <a:rPr lang="en-US" smtClean="0"/>
              <a:pPr/>
              <a:t>4/15/2024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DAE82C4-F6E0-491F-83C3-9CA1931F3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microbenotes.com/cladogra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humans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686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524000"/>
            <a:ext cx="4724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447800"/>
            <a:ext cx="42672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Molecular 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Molecular evolution is the process of change in the sequence composition of cellular molecules such as DNA, RNA and protein across generations.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Molecular evolution uses principles of evolutionary biology and population genetics to explain patterns in these changes.</a:t>
            </a:r>
          </a:p>
          <a:p>
            <a:pPr>
              <a:buFont typeface="Wingdings" pitchFamily="2" charset="2"/>
              <a:buChar char="Ø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DNA-----RNA------Protein----------- changes in Generations.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343400"/>
            <a:ext cx="3962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4191000"/>
            <a:ext cx="3505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Drawin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 first came up with the idea that living organisms are evolutionary related.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Molecular evolution became a science following discovery of DNA and crack of genetic code.</a:t>
            </a:r>
          </a:p>
          <a:p>
            <a:r>
              <a:rPr lang="en-US" sz="1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Insulin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:first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protein sequenced (</a:t>
            </a:r>
            <a:r>
              <a:rPr lang="en-US" sz="18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sanger</a:t>
            </a:r>
            <a:r>
              <a:rPr lang="en-US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1955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 and sequence compared across species.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Neutral theory: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Motoo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Kimura,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thomas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jukes(1968,69).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It started early 20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century with “</a:t>
            </a:r>
            <a:r>
              <a:rPr lang="en-US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Comparative biochemistry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r>
              <a:rPr lang="en-US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Molecular evolution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came -</a:t>
            </a:r>
            <a:r>
              <a:rPr lang="en-US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1960 s and 1970s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Advent of protein sequencing allowed molecular biologists to create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phylogenetic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based on sequence comparison and to use the differences between homologous sequences as a molecular clock to estimate the time since the last common ancestor.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After </a:t>
            </a:r>
            <a:r>
              <a:rPr lang="en-US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1970s nucleic acid sequencing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allowed molecular evolution to reach beyond proteins to highly conserved ribosomal RNA sequences the foundation of  early history of life.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70" name="AutoShape 2" descr="C:\Users\EXAM\Desktop\molecular-evolution-3-32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72" name="AutoShape 4" descr="C:\Users\EXAM\Desktop\molecular-evolution-3-32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1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447800"/>
            <a:ext cx="4419599" cy="495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33400" y="2667000"/>
            <a:ext cx="335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Evolution occurs due to mutations in an organisms. Mutations  are different types . </a:t>
            </a:r>
          </a:p>
          <a:p>
            <a:pPr marL="342900" indent="-342900">
              <a:buAutoNum type="arabicPeriod"/>
            </a:pPr>
            <a:r>
              <a:rPr lang="en-US" dirty="0" smtClean="0"/>
              <a:t>Deletion</a:t>
            </a:r>
          </a:p>
          <a:p>
            <a:pPr marL="342900" indent="-342900">
              <a:buAutoNum type="arabicPeriod"/>
            </a:pPr>
            <a:r>
              <a:rPr lang="en-US" dirty="0" smtClean="0"/>
              <a:t>2.Duplication</a:t>
            </a:r>
          </a:p>
          <a:p>
            <a:pPr marL="342900" indent="-342900">
              <a:buAutoNum type="arabicPeriod"/>
            </a:pPr>
            <a:r>
              <a:rPr lang="en-US" dirty="0" smtClean="0"/>
              <a:t>Inversion</a:t>
            </a:r>
          </a:p>
          <a:p>
            <a:pPr marL="342900" indent="-342900">
              <a:buAutoNum type="arabicPeriod"/>
            </a:pPr>
            <a:r>
              <a:rPr lang="en-US" dirty="0" smtClean="0"/>
              <a:t>translocations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Phylogenetic</a:t>
            </a:r>
            <a:r>
              <a:rPr lang="en-US" dirty="0" smtClean="0"/>
              <a:t> Tree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b="1" dirty="0" smtClean="0"/>
              <a:t>A </a:t>
            </a:r>
            <a:r>
              <a:rPr lang="en-US" sz="1600" b="1" dirty="0" err="1" smtClean="0"/>
              <a:t>phylogenetic</a:t>
            </a:r>
            <a:r>
              <a:rPr lang="en-US" sz="1600" b="1" dirty="0" smtClean="0"/>
              <a:t> tree (evolutionary tree) is the graphical representation of the evolutionary history of biological sequences and allows us to visualize the evolutionary relationships between them.</a:t>
            </a:r>
          </a:p>
          <a:p>
            <a:r>
              <a:rPr lang="en-US" sz="1700" dirty="0" smtClean="0"/>
              <a:t>Evolution explains the diversity of life on Earth, and understanding evolutionary relationships helps us understand the origin and relationships between different organisms. </a:t>
            </a:r>
          </a:p>
          <a:p>
            <a:r>
              <a:rPr lang="en-US" sz="1700" dirty="0" smtClean="0"/>
              <a:t>Molecular </a:t>
            </a:r>
            <a:r>
              <a:rPr lang="en-US" sz="1700" dirty="0" err="1" smtClean="0"/>
              <a:t>phylogenetics</a:t>
            </a:r>
            <a:r>
              <a:rPr lang="en-US" sz="1700" dirty="0" smtClean="0"/>
              <a:t> is an important aspect of bioinformatics that helps us understand evolutionary history and relationships by using molecular data such as DNA or protein sequences to create </a:t>
            </a:r>
            <a:r>
              <a:rPr lang="en-US" sz="1700" dirty="0" err="1" smtClean="0"/>
              <a:t>phylogenetic</a:t>
            </a:r>
            <a:r>
              <a:rPr lang="en-US" sz="1700" dirty="0" smtClean="0"/>
              <a:t> trees.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8001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Terminology of </a:t>
            </a:r>
            <a:r>
              <a:rPr lang="en-US" dirty="0" err="1" smtClean="0"/>
              <a:t>phylogentic</a:t>
            </a:r>
            <a:r>
              <a:rPr lang="en-US" dirty="0" smtClean="0"/>
              <a:t>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1.</a:t>
            </a:r>
            <a:r>
              <a:rPr lang="en-US" sz="1800" dirty="0" smtClean="0">
                <a:solidFill>
                  <a:srgbClr val="FFC000"/>
                </a:solidFill>
              </a:rPr>
              <a:t>Branches</a:t>
            </a:r>
            <a:r>
              <a:rPr lang="en-US" sz="1800" dirty="0" smtClean="0"/>
              <a:t>: the lines in the tree are called branches.</a:t>
            </a:r>
          </a:p>
          <a:p>
            <a:r>
              <a:rPr lang="en-US" sz="1800" dirty="0" smtClean="0"/>
              <a:t>2.</a:t>
            </a:r>
            <a:r>
              <a:rPr lang="en-US" sz="1800" dirty="0" smtClean="0">
                <a:solidFill>
                  <a:srgbClr val="FFC000"/>
                </a:solidFill>
              </a:rPr>
              <a:t>Root</a:t>
            </a:r>
            <a:r>
              <a:rPr lang="en-US" sz="1800" dirty="0" smtClean="0"/>
              <a:t>: point at the very bottom the tree is the root node which represents the common ancestor of all members the tree.</a:t>
            </a:r>
          </a:p>
          <a:p>
            <a:r>
              <a:rPr lang="en-US" sz="1800" dirty="0" smtClean="0"/>
              <a:t>3.</a:t>
            </a:r>
            <a:r>
              <a:rPr lang="en-US" sz="1800" dirty="0" smtClean="0">
                <a:solidFill>
                  <a:srgbClr val="FFC000"/>
                </a:solidFill>
              </a:rPr>
              <a:t>Node</a:t>
            </a:r>
            <a:r>
              <a:rPr lang="en-US" sz="1800" dirty="0" smtClean="0"/>
              <a:t>: connecting point where two adjacent branches join is called a node which represents an inferred ancestor of present day species.</a:t>
            </a:r>
          </a:p>
          <a:p>
            <a:r>
              <a:rPr lang="en-US" sz="1800" dirty="0" smtClean="0"/>
              <a:t>4.</a:t>
            </a:r>
            <a:r>
              <a:rPr lang="en-US" sz="1800" dirty="0" smtClean="0">
                <a:solidFill>
                  <a:srgbClr val="FFC000"/>
                </a:solidFill>
              </a:rPr>
              <a:t>Taxa</a:t>
            </a:r>
            <a:r>
              <a:rPr lang="en-US" sz="1800" dirty="0" smtClean="0"/>
              <a:t>: At the tips of the branches are present-day species or sequence known as </a:t>
            </a:r>
            <a:r>
              <a:rPr lang="en-US" sz="1800" dirty="0" err="1" smtClean="0"/>
              <a:t>taxa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"/>
            <a:ext cx="83058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Types of </a:t>
            </a:r>
            <a:r>
              <a:rPr lang="en-US" b="1" dirty="0" err="1" smtClean="0"/>
              <a:t>Phylogenetic</a:t>
            </a:r>
            <a:r>
              <a:rPr lang="en-US" b="1" dirty="0" smtClean="0"/>
              <a:t> Tree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720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Rooted trees</a:t>
            </a:r>
            <a:r>
              <a:rPr lang="en-US" dirty="0" smtClean="0"/>
              <a:t> - trees that have a specified root node, which represents the common ancestor of all the organisms in the tree.</a:t>
            </a:r>
          </a:p>
          <a:p>
            <a:r>
              <a:rPr lang="en-US" b="1" dirty="0" err="1" smtClean="0">
                <a:solidFill>
                  <a:srgbClr val="FFC000"/>
                </a:solidFill>
              </a:rPr>
              <a:t>Unrooted</a:t>
            </a:r>
            <a:r>
              <a:rPr lang="en-US" b="1" dirty="0" smtClean="0">
                <a:solidFill>
                  <a:srgbClr val="FFC000"/>
                </a:solidFill>
              </a:rPr>
              <a:t> trees-</a:t>
            </a:r>
            <a:r>
              <a:rPr lang="en-US" b="1" dirty="0" smtClean="0"/>
              <a:t>  They </a:t>
            </a:r>
            <a:r>
              <a:rPr lang="en-US" dirty="0" smtClean="0"/>
              <a:t>do not have a specified root node and show only the branching pattern of the evolutionary relationships among </a:t>
            </a:r>
            <a:r>
              <a:rPr lang="en-US" dirty="0" err="1" smtClean="0">
                <a:solidFill>
                  <a:srgbClr val="FFFF00"/>
                </a:solidFill>
              </a:rPr>
              <a:t>taxa</a:t>
            </a:r>
            <a:r>
              <a:rPr lang="en-US" dirty="0" smtClean="0"/>
              <a:t> or OTUs, without any information about their common ancestor.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3048000"/>
            <a:ext cx="3429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On the basis of topology</a:t>
            </a:r>
            <a:endParaRPr lang="en-US" dirty="0" smtClean="0"/>
          </a:p>
          <a:p>
            <a:r>
              <a:rPr lang="en-US" b="1" dirty="0" err="1" smtClean="0">
                <a:hlinkClick r:id="rId2"/>
              </a:rPr>
              <a:t>Cladogram</a:t>
            </a:r>
            <a:r>
              <a:rPr lang="en-US" dirty="0" smtClean="0"/>
              <a:t> is a type of </a:t>
            </a:r>
            <a:r>
              <a:rPr lang="en-US" dirty="0" err="1" smtClean="0"/>
              <a:t>phylogenetic</a:t>
            </a:r>
            <a:r>
              <a:rPr lang="en-US" dirty="0" smtClean="0"/>
              <a:t> tree that displays only the branching pattern of evolutionary relationships among organisms. </a:t>
            </a:r>
          </a:p>
          <a:p>
            <a:r>
              <a:rPr lang="en-US" dirty="0" err="1" smtClean="0"/>
              <a:t>Cladograms</a:t>
            </a:r>
            <a:r>
              <a:rPr lang="en-US" dirty="0" smtClean="0"/>
              <a:t> are </a:t>
            </a:r>
            <a:r>
              <a:rPr lang="en-US" dirty="0" err="1" smtClean="0"/>
              <a:t>unscaled</a:t>
            </a:r>
            <a:r>
              <a:rPr lang="en-US" dirty="0" smtClean="0"/>
              <a:t>, which means that the branch lengths do not reflect the amount of evolutionary divergence between </a:t>
            </a:r>
            <a:r>
              <a:rPr lang="en-US" dirty="0" err="1" smtClean="0"/>
              <a:t>taxa</a:t>
            </a:r>
            <a:r>
              <a:rPr lang="en-US" dirty="0" smtClean="0"/>
              <a:t> or operational taxonomic units (OTUs).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752600"/>
            <a:ext cx="3657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Phylogram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is a type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phylogenetic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tree that represents the evolutionary relationships among organisms by showing both the branching pattern and the amount of evolutionary divergence. 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Phylograms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scaled, which means that the branch lengths are proportional to the amount of evolutionary divergence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"/>
            <a:ext cx="8229600" cy="640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7467600" cy="9144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Construction of </a:t>
            </a:r>
            <a:r>
              <a:rPr lang="en-US" b="1" dirty="0" err="1" smtClean="0"/>
              <a:t>phylogenetic</a:t>
            </a:r>
            <a:r>
              <a:rPr lang="en-US" b="1" dirty="0" smtClean="0"/>
              <a:t> tree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600200"/>
            <a:ext cx="7848600" cy="5029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Molecular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phylogenetics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tree construction can be divided into5 steps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1.Choice molecular marker.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2.Performing Multiple Sequence Alignment.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3.Choosing a model of evolution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4.Determing a tree building method.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5.Accessing tree reliability .</a:t>
            </a:r>
          </a:p>
          <a:p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 choice of molecular marker:</a:t>
            </a:r>
          </a:p>
          <a:p>
            <a:r>
              <a:rPr lang="en-US" sz="1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A.Nucleotide</a:t>
            </a:r>
            <a:r>
              <a:rPr lang="en-US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sequence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For studying closely related species, since they evolve more rapidly.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Use of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DNA,r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RNA sequence.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Sequence /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codon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biasness.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Different genetic code of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mtDNA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1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B.Amino</a:t>
            </a:r>
            <a:r>
              <a:rPr lang="en-US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acid sequence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For studying distantly related species, since they are relatively more conserved.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Degeneracy of genetic code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61codons ----- 20 amino acids.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26" name="AutoShape 2" descr="C:\Users\EXAM\Desktop\Genetic-Code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533400"/>
            <a:ext cx="8382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Alignment sensitivity, High signal to noise ratio in protein alignments.</a:t>
            </a:r>
          </a:p>
          <a:p>
            <a:r>
              <a:rPr lang="en-US" sz="1600" dirty="0" smtClean="0"/>
              <a:t>Biological irrelevance when gaps are introduced in protein sequence alignment.</a:t>
            </a:r>
          </a:p>
          <a:p>
            <a:r>
              <a:rPr lang="en-US" sz="1600" dirty="0" smtClean="0"/>
              <a:t>Synonymous and non synonymous substitutions in DNA sequences.</a:t>
            </a:r>
          </a:p>
          <a:p>
            <a:r>
              <a:rPr lang="en-US" sz="1600" dirty="0" smtClean="0">
                <a:solidFill>
                  <a:srgbClr val="92D050"/>
                </a:solidFill>
              </a:rPr>
              <a:t>2.Alignment</a:t>
            </a:r>
          </a:p>
          <a:p>
            <a:r>
              <a:rPr lang="en-US" sz="1600" dirty="0" smtClean="0"/>
              <a:t>1.Most critical step in constructing a </a:t>
            </a:r>
            <a:r>
              <a:rPr lang="en-US" sz="1600" dirty="0" err="1" smtClean="0"/>
              <a:t>phylogentic</a:t>
            </a:r>
            <a:r>
              <a:rPr lang="en-US" sz="1600" dirty="0" smtClean="0"/>
              <a:t> tree.</a:t>
            </a:r>
          </a:p>
          <a:p>
            <a:r>
              <a:rPr lang="en-US" sz="1600" dirty="0" smtClean="0"/>
              <a:t>Correct alignment ---- genealogically relevant tree</a:t>
            </a:r>
          </a:p>
          <a:p>
            <a:r>
              <a:rPr lang="en-US" sz="1600" dirty="0" smtClean="0"/>
              <a:t>Wrong alignment------wrong tree.</a:t>
            </a:r>
          </a:p>
          <a:p>
            <a:r>
              <a:rPr lang="en-US" sz="1600" dirty="0" smtClean="0"/>
              <a:t>Multiple alignment methods should be used, inspected and compared carefully.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3.Choice of evolution model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 2 models</a:t>
            </a: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Jukes –cantor model- equal substitution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Kimura model – transition more prevalent than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transversion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4. Tree building method:</a:t>
            </a:r>
          </a:p>
          <a:p>
            <a:r>
              <a:rPr lang="en-US" dirty="0" smtClean="0"/>
              <a:t>Three main methods</a:t>
            </a:r>
          </a:p>
          <a:p>
            <a:r>
              <a:rPr lang="en-US" dirty="0" smtClean="0"/>
              <a:t>1. Distance based method</a:t>
            </a:r>
          </a:p>
          <a:p>
            <a:r>
              <a:rPr lang="en-US" dirty="0" smtClean="0"/>
              <a:t>2.Maximum parsimony</a:t>
            </a:r>
          </a:p>
          <a:p>
            <a:r>
              <a:rPr lang="en-US" dirty="0" smtClean="0"/>
              <a:t>3.Maximum likelihood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1.Distance based method </a:t>
            </a:r>
          </a:p>
          <a:p>
            <a:r>
              <a:rPr lang="en-US" dirty="0" smtClean="0"/>
              <a:t>Calculate the distance between each pair of sequence.</a:t>
            </a:r>
          </a:p>
          <a:p>
            <a:r>
              <a:rPr lang="en-US" dirty="0" smtClean="0"/>
              <a:t>Sequence pairs that have the smallest  changes between them are termed as neighbors.</a:t>
            </a:r>
          </a:p>
          <a:p>
            <a:r>
              <a:rPr lang="en-US" dirty="0" smtClean="0"/>
              <a:t>Join the neighbors by a node  and repeat the process.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Many variations but we will talk about three widely used ones,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1.Unweighted Pair Group Method with Arithmetic Mean (UPGMA)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2.Neighbor joining.</a:t>
            </a:r>
          </a:p>
          <a:p>
            <a:r>
              <a:rPr lang="en-US" sz="20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1.UPGMA: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Simple method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Assumes a molecular clock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1.Rate of change is constant in sister species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2.Hence branch lengths are equal.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Starts from a distance matrix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Pairs up the most closely related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taxa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Treat this pair as new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taxa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sz="1600" dirty="0" smtClean="0">
                <a:solidFill>
                  <a:srgbClr val="92D050"/>
                </a:solidFill>
              </a:rPr>
              <a:t>2.Neighbours joining:</a:t>
            </a:r>
          </a:p>
          <a:p>
            <a:r>
              <a:rPr lang="en-US" sz="1600" dirty="0" smtClean="0"/>
              <a:t>NO consideration molecular clock</a:t>
            </a:r>
          </a:p>
          <a:p>
            <a:r>
              <a:rPr lang="en-US" sz="1600" dirty="0" smtClean="0"/>
              <a:t>Therefore, </a:t>
            </a:r>
            <a:r>
              <a:rPr lang="en-US" sz="1600" dirty="0" err="1" smtClean="0"/>
              <a:t>taxa</a:t>
            </a:r>
            <a:r>
              <a:rPr lang="en-US" sz="1600" dirty="0" smtClean="0"/>
              <a:t> is not equidistant from the root.</a:t>
            </a:r>
          </a:p>
          <a:p>
            <a:r>
              <a:rPr lang="en-US" sz="1600" dirty="0" err="1" smtClean="0"/>
              <a:t>Strats</a:t>
            </a:r>
            <a:r>
              <a:rPr lang="en-US" sz="1600" dirty="0" smtClean="0"/>
              <a:t> from a distance matrix</a:t>
            </a:r>
          </a:p>
          <a:p>
            <a:r>
              <a:rPr lang="en-US" sz="1600" dirty="0" smtClean="0"/>
              <a:t>NJ corrects for unequal evolutionary rates between sequences using a conversion step.</a:t>
            </a:r>
          </a:p>
          <a:p>
            <a:pPr>
              <a:buNone/>
            </a:pPr>
            <a:endParaRPr lang="en-US" sz="1400" dirty="0" smtClean="0"/>
          </a:p>
          <a:p>
            <a:r>
              <a:rPr lang="en-US" sz="1600" dirty="0" err="1" smtClean="0"/>
              <a:t>ri</a:t>
            </a:r>
            <a:r>
              <a:rPr lang="en-US" sz="1600" dirty="0" smtClean="0"/>
              <a:t>= ∑j </a:t>
            </a:r>
            <a:r>
              <a:rPr lang="en-US" sz="1600" dirty="0" err="1" smtClean="0"/>
              <a:t>Di,j</a:t>
            </a:r>
            <a:r>
              <a:rPr lang="en-US" sz="1600" dirty="0" smtClean="0"/>
              <a:t>/n-2 </a:t>
            </a:r>
          </a:p>
          <a:p>
            <a:r>
              <a:rPr lang="en-US" sz="1600" dirty="0" smtClean="0"/>
              <a:t>Where</a:t>
            </a:r>
          </a:p>
          <a:p>
            <a:r>
              <a:rPr lang="en-US" sz="1600" dirty="0" err="1" smtClean="0"/>
              <a:t>Ri</a:t>
            </a:r>
            <a:r>
              <a:rPr lang="en-US" sz="1600" dirty="0" smtClean="0"/>
              <a:t>= compute </a:t>
            </a:r>
            <a:r>
              <a:rPr lang="en-US" sz="1600" dirty="0" err="1" smtClean="0"/>
              <a:t>ri</a:t>
            </a:r>
            <a:r>
              <a:rPr lang="en-US" sz="1600" dirty="0" smtClean="0"/>
              <a:t> value for terminal node </a:t>
            </a:r>
          </a:p>
          <a:p>
            <a:r>
              <a:rPr lang="en-US" sz="1600" dirty="0" smtClean="0"/>
              <a:t>N= no of </a:t>
            </a:r>
            <a:r>
              <a:rPr lang="en-US" sz="1600" dirty="0" err="1" smtClean="0"/>
              <a:t>taxa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0" y="1371600"/>
          <a:ext cx="28956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120"/>
                <a:gridCol w="579120"/>
                <a:gridCol w="579120"/>
                <a:gridCol w="579120"/>
                <a:gridCol w="579120"/>
              </a:tblGrid>
              <a:tr h="4724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</a:tr>
              <a:tr h="472440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2.Character –based method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Based on sequence character.</a:t>
            </a:r>
          </a:p>
          <a:p>
            <a:r>
              <a:rPr lang="en-US" sz="16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1.Maximum Parsimony: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principle of parsimony dictates that a theory should provide the simplest possible (viable) explanation for a phenomena.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phylogenetics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best tree is the one that has fewest evolutionary changes.</a:t>
            </a:r>
          </a:p>
          <a:p>
            <a:r>
              <a:rPr lang="en-US" sz="16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2. Maximum likelihood method </a:t>
            </a:r>
            <a:r>
              <a:rPr lang="en-US" sz="1600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 ML):</a:t>
            </a:r>
            <a:endParaRPr lang="en-US" sz="1600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uses probabilistic models to choose the best tree that has the highest probability.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finds the tree that most likely reflects the actual evolutionary process.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Exhaustive method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A. Searches for every possible tree topology</a:t>
            </a:r>
          </a:p>
          <a:p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B.Consider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every positions  in an alignment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By employing substitution model, ML calculates the total likelihood of ancestral sequence evolving to internal nodes and eventually to existing sequences.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5.Accessing tree reliability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1. Bootstrapping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Repeatedly sampling trees through slight perturbed datasets.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2. Jackknifing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One half of the sites in dataset are randomly deleted creating datasets half as long as original.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</a:t>
            </a:r>
            <a:r>
              <a:rPr lang="en-US" dirty="0" err="1" smtClean="0"/>
              <a:t>phylogenetic</a:t>
            </a:r>
            <a:r>
              <a:rPr lang="en-US" dirty="0" smtClean="0"/>
              <a:t>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Evolutionary relationship</a:t>
            </a:r>
          </a:p>
          <a:p>
            <a:r>
              <a:rPr lang="en-US" dirty="0" smtClean="0"/>
              <a:t>DNA </a:t>
            </a:r>
            <a:r>
              <a:rPr lang="en-US" dirty="0" err="1" smtClean="0"/>
              <a:t>sequencing,PCR</a:t>
            </a:r>
            <a:endParaRPr lang="en-US" dirty="0" smtClean="0"/>
          </a:p>
          <a:p>
            <a:r>
              <a:rPr lang="en-US" dirty="0" smtClean="0"/>
              <a:t>Identification of new species.</a:t>
            </a:r>
          </a:p>
          <a:p>
            <a:r>
              <a:rPr lang="en-US" dirty="0" smtClean="0"/>
              <a:t>Identification of </a:t>
            </a:r>
            <a:r>
              <a:rPr lang="en-US" dirty="0" err="1" smtClean="0"/>
              <a:t>pathogenisity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Identification of genetically diseases.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355</TotalTime>
  <Words>956</Words>
  <Application>Microsoft Office PowerPoint</Application>
  <PresentationFormat>On-screen Show (4:3)</PresentationFormat>
  <Paragraphs>146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Technic</vt:lpstr>
      <vt:lpstr>Evolution of humans</vt:lpstr>
      <vt:lpstr>Evolution</vt:lpstr>
      <vt:lpstr>Molecular Evolution</vt:lpstr>
      <vt:lpstr>History</vt:lpstr>
      <vt:lpstr>Slide 5</vt:lpstr>
      <vt:lpstr>Phylogenetic Tree </vt:lpstr>
      <vt:lpstr>Slide 7</vt:lpstr>
      <vt:lpstr>Terminology of phylogentic tree</vt:lpstr>
      <vt:lpstr>Slide 9</vt:lpstr>
      <vt:lpstr>Types of Phylogenetic Tree </vt:lpstr>
      <vt:lpstr>Slide 11</vt:lpstr>
      <vt:lpstr>Slide 12</vt:lpstr>
      <vt:lpstr>Slide 13</vt:lpstr>
      <vt:lpstr>Construction of phylogenetic tree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Applications of phylogenetic tree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EXAM</dc:creator>
  <cp:lastModifiedBy>EXAM</cp:lastModifiedBy>
  <cp:revision>40</cp:revision>
  <dcterms:created xsi:type="dcterms:W3CDTF">2024-04-01T11:44:00Z</dcterms:created>
  <dcterms:modified xsi:type="dcterms:W3CDTF">2024-04-15T12:42:48Z</dcterms:modified>
</cp:coreProperties>
</file>