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59" r:id="rId5"/>
    <p:sldId id="262" r:id="rId6"/>
    <p:sldId id="263" r:id="rId7"/>
    <p:sldId id="261" r:id="rId8"/>
    <p:sldId id="293" r:id="rId9"/>
    <p:sldId id="294" r:id="rId10"/>
    <p:sldId id="295" r:id="rId11"/>
    <p:sldId id="296" r:id="rId12"/>
    <p:sldId id="297" r:id="rId13"/>
    <p:sldId id="298" r:id="rId14"/>
    <p:sldId id="264" r:id="rId15"/>
    <p:sldId id="265" r:id="rId16"/>
    <p:sldId id="266" r:id="rId17"/>
    <p:sldId id="267" r:id="rId18"/>
    <p:sldId id="268" r:id="rId19"/>
    <p:sldId id="269" r:id="rId20"/>
    <p:sldId id="270" r:id="rId21"/>
    <p:sldId id="272" r:id="rId22"/>
    <p:sldId id="273" r:id="rId23"/>
    <p:sldId id="274" r:id="rId24"/>
    <p:sldId id="275" r:id="rId25"/>
    <p:sldId id="299" r:id="rId26"/>
    <p:sldId id="300" r:id="rId27"/>
    <p:sldId id="276" r:id="rId28"/>
    <p:sldId id="277" r:id="rId29"/>
    <p:sldId id="279" r:id="rId30"/>
    <p:sldId id="278"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0017-06DF-98CF-D9E1-2612AF5769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94F7F44-E732-9F83-262F-398BCCB1A4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F0D159A-8356-8904-C7D2-BA27DF06778F}"/>
              </a:ext>
            </a:extLst>
          </p:cNvPr>
          <p:cNvSpPr>
            <a:spLocks noGrp="1"/>
          </p:cNvSpPr>
          <p:nvPr>
            <p:ph type="dt" sz="half" idx="10"/>
          </p:nvPr>
        </p:nvSpPr>
        <p:spPr/>
        <p:txBody>
          <a:bodyPr/>
          <a:lstStyle/>
          <a:p>
            <a:fld id="{527FFB4B-59D4-4BE2-8FBB-BBED40F16495}" type="datetimeFigureOut">
              <a:rPr lang="en-IN" smtClean="0"/>
              <a:t>01-07-2022</a:t>
            </a:fld>
            <a:endParaRPr lang="en-IN"/>
          </a:p>
        </p:txBody>
      </p:sp>
      <p:sp>
        <p:nvSpPr>
          <p:cNvPr id="5" name="Footer Placeholder 4">
            <a:extLst>
              <a:ext uri="{FF2B5EF4-FFF2-40B4-BE49-F238E27FC236}">
                <a16:creationId xmlns:a16="http://schemas.microsoft.com/office/drawing/2014/main" id="{E8C284E3-E6A0-AA0C-BF88-49D195F6B4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89731DB-E477-861D-87C0-5E339F85E135}"/>
              </a:ext>
            </a:extLst>
          </p:cNvPr>
          <p:cNvSpPr>
            <a:spLocks noGrp="1"/>
          </p:cNvSpPr>
          <p:nvPr>
            <p:ph type="sldNum" sz="quarter" idx="12"/>
          </p:nvPr>
        </p:nvSpPr>
        <p:spPr/>
        <p:txBody>
          <a:bodyPr/>
          <a:lstStyle/>
          <a:p>
            <a:fld id="{5A6CEE1B-B777-4B37-9303-FFCD6C030444}" type="slidenum">
              <a:rPr lang="en-IN" smtClean="0"/>
              <a:t>‹#›</a:t>
            </a:fld>
            <a:endParaRPr lang="en-IN"/>
          </a:p>
        </p:txBody>
      </p:sp>
    </p:spTree>
    <p:extLst>
      <p:ext uri="{BB962C8B-B14F-4D97-AF65-F5344CB8AC3E}">
        <p14:creationId xmlns:p14="http://schemas.microsoft.com/office/powerpoint/2010/main" val="3421240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342E1-5C63-24DE-DEA6-95D80615053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E35B988-9584-2F85-69E1-611D5803C6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DAC1722-7535-2E38-E514-38FD5C00381C}"/>
              </a:ext>
            </a:extLst>
          </p:cNvPr>
          <p:cNvSpPr>
            <a:spLocks noGrp="1"/>
          </p:cNvSpPr>
          <p:nvPr>
            <p:ph type="dt" sz="half" idx="10"/>
          </p:nvPr>
        </p:nvSpPr>
        <p:spPr/>
        <p:txBody>
          <a:bodyPr/>
          <a:lstStyle/>
          <a:p>
            <a:fld id="{527FFB4B-59D4-4BE2-8FBB-BBED40F16495}" type="datetimeFigureOut">
              <a:rPr lang="en-IN" smtClean="0"/>
              <a:t>01-07-2022</a:t>
            </a:fld>
            <a:endParaRPr lang="en-IN"/>
          </a:p>
        </p:txBody>
      </p:sp>
      <p:sp>
        <p:nvSpPr>
          <p:cNvPr id="5" name="Footer Placeholder 4">
            <a:extLst>
              <a:ext uri="{FF2B5EF4-FFF2-40B4-BE49-F238E27FC236}">
                <a16:creationId xmlns:a16="http://schemas.microsoft.com/office/drawing/2014/main" id="{A7B8CB22-7B18-80E4-91E0-4D511D5C839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AE02F5A-FF40-9A39-3766-E6A53D9ACB4E}"/>
              </a:ext>
            </a:extLst>
          </p:cNvPr>
          <p:cNvSpPr>
            <a:spLocks noGrp="1"/>
          </p:cNvSpPr>
          <p:nvPr>
            <p:ph type="sldNum" sz="quarter" idx="12"/>
          </p:nvPr>
        </p:nvSpPr>
        <p:spPr/>
        <p:txBody>
          <a:bodyPr/>
          <a:lstStyle/>
          <a:p>
            <a:fld id="{5A6CEE1B-B777-4B37-9303-FFCD6C030444}" type="slidenum">
              <a:rPr lang="en-IN" smtClean="0"/>
              <a:t>‹#›</a:t>
            </a:fld>
            <a:endParaRPr lang="en-IN"/>
          </a:p>
        </p:txBody>
      </p:sp>
    </p:spTree>
    <p:extLst>
      <p:ext uri="{BB962C8B-B14F-4D97-AF65-F5344CB8AC3E}">
        <p14:creationId xmlns:p14="http://schemas.microsoft.com/office/powerpoint/2010/main" val="49248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92B31-4EAA-A770-21F4-E31C3ACC46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A42B5A0-1355-F390-4CD9-C37F715088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9D82AB-E091-9729-29A2-88626CE01F23}"/>
              </a:ext>
            </a:extLst>
          </p:cNvPr>
          <p:cNvSpPr>
            <a:spLocks noGrp="1"/>
          </p:cNvSpPr>
          <p:nvPr>
            <p:ph type="dt" sz="half" idx="10"/>
          </p:nvPr>
        </p:nvSpPr>
        <p:spPr/>
        <p:txBody>
          <a:bodyPr/>
          <a:lstStyle/>
          <a:p>
            <a:fld id="{527FFB4B-59D4-4BE2-8FBB-BBED40F16495}" type="datetimeFigureOut">
              <a:rPr lang="en-IN" smtClean="0"/>
              <a:t>01-07-2022</a:t>
            </a:fld>
            <a:endParaRPr lang="en-IN"/>
          </a:p>
        </p:txBody>
      </p:sp>
      <p:sp>
        <p:nvSpPr>
          <p:cNvPr id="5" name="Footer Placeholder 4">
            <a:extLst>
              <a:ext uri="{FF2B5EF4-FFF2-40B4-BE49-F238E27FC236}">
                <a16:creationId xmlns:a16="http://schemas.microsoft.com/office/drawing/2014/main" id="{0E37116B-DCCB-7578-F899-3FE19D5FBC6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15E3AA5-440E-3B9A-F8DA-CFE0069B6CDA}"/>
              </a:ext>
            </a:extLst>
          </p:cNvPr>
          <p:cNvSpPr>
            <a:spLocks noGrp="1"/>
          </p:cNvSpPr>
          <p:nvPr>
            <p:ph type="sldNum" sz="quarter" idx="12"/>
          </p:nvPr>
        </p:nvSpPr>
        <p:spPr/>
        <p:txBody>
          <a:bodyPr/>
          <a:lstStyle/>
          <a:p>
            <a:fld id="{5A6CEE1B-B777-4B37-9303-FFCD6C030444}" type="slidenum">
              <a:rPr lang="en-IN" smtClean="0"/>
              <a:t>‹#›</a:t>
            </a:fld>
            <a:endParaRPr lang="en-IN"/>
          </a:p>
        </p:txBody>
      </p:sp>
    </p:spTree>
    <p:extLst>
      <p:ext uri="{BB962C8B-B14F-4D97-AF65-F5344CB8AC3E}">
        <p14:creationId xmlns:p14="http://schemas.microsoft.com/office/powerpoint/2010/main" val="2275073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09FC4-52E3-8310-E86A-9C28224F965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9863345-23A2-B082-EFF9-608EC2E332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94F5BB8-5E29-DAEF-78B9-5B6B2AAF90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9824B33B-2567-1C14-8461-E6142E53F3B4}"/>
              </a:ext>
            </a:extLst>
          </p:cNvPr>
          <p:cNvSpPr>
            <a:spLocks noGrp="1"/>
          </p:cNvSpPr>
          <p:nvPr>
            <p:ph type="dt" sz="half" idx="10"/>
          </p:nvPr>
        </p:nvSpPr>
        <p:spPr/>
        <p:txBody>
          <a:bodyPr/>
          <a:lstStyle/>
          <a:p>
            <a:fld id="{527FFB4B-59D4-4BE2-8FBB-BBED40F16495}" type="datetimeFigureOut">
              <a:rPr lang="en-IN" smtClean="0"/>
              <a:t>01-07-2022</a:t>
            </a:fld>
            <a:endParaRPr lang="en-IN"/>
          </a:p>
        </p:txBody>
      </p:sp>
      <p:sp>
        <p:nvSpPr>
          <p:cNvPr id="6" name="Footer Placeholder 5">
            <a:extLst>
              <a:ext uri="{FF2B5EF4-FFF2-40B4-BE49-F238E27FC236}">
                <a16:creationId xmlns:a16="http://schemas.microsoft.com/office/drawing/2014/main" id="{AAC8C0FA-5484-C80F-F398-066C0DB7017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CAE885C-306B-5C03-437A-FBF8D9BC519F}"/>
              </a:ext>
            </a:extLst>
          </p:cNvPr>
          <p:cNvSpPr>
            <a:spLocks noGrp="1"/>
          </p:cNvSpPr>
          <p:nvPr>
            <p:ph type="sldNum" sz="quarter" idx="12"/>
          </p:nvPr>
        </p:nvSpPr>
        <p:spPr/>
        <p:txBody>
          <a:bodyPr/>
          <a:lstStyle/>
          <a:p>
            <a:fld id="{5A6CEE1B-B777-4B37-9303-FFCD6C030444}" type="slidenum">
              <a:rPr lang="en-IN" smtClean="0"/>
              <a:t>‹#›</a:t>
            </a:fld>
            <a:endParaRPr lang="en-IN"/>
          </a:p>
        </p:txBody>
      </p:sp>
    </p:spTree>
    <p:extLst>
      <p:ext uri="{BB962C8B-B14F-4D97-AF65-F5344CB8AC3E}">
        <p14:creationId xmlns:p14="http://schemas.microsoft.com/office/powerpoint/2010/main" val="3935638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1F4AD-A2E8-3FB8-C724-876A4385393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EB4B824-9B60-6469-AF49-607ACB1D37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3764D4-4E59-1C7B-5117-AB1823ADA8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264DBC7-DC70-4D92-A789-31D2915F31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B5108B-0064-13D7-B38C-381DA410EF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8730F67-DA30-6AC8-FB33-D23B5D52C399}"/>
              </a:ext>
            </a:extLst>
          </p:cNvPr>
          <p:cNvSpPr>
            <a:spLocks noGrp="1"/>
          </p:cNvSpPr>
          <p:nvPr>
            <p:ph type="dt" sz="half" idx="10"/>
          </p:nvPr>
        </p:nvSpPr>
        <p:spPr/>
        <p:txBody>
          <a:bodyPr/>
          <a:lstStyle/>
          <a:p>
            <a:fld id="{527FFB4B-59D4-4BE2-8FBB-BBED40F16495}" type="datetimeFigureOut">
              <a:rPr lang="en-IN" smtClean="0"/>
              <a:t>01-07-2022</a:t>
            </a:fld>
            <a:endParaRPr lang="en-IN"/>
          </a:p>
        </p:txBody>
      </p:sp>
      <p:sp>
        <p:nvSpPr>
          <p:cNvPr id="8" name="Footer Placeholder 7">
            <a:extLst>
              <a:ext uri="{FF2B5EF4-FFF2-40B4-BE49-F238E27FC236}">
                <a16:creationId xmlns:a16="http://schemas.microsoft.com/office/drawing/2014/main" id="{70B5F376-77A0-98CE-C936-58B96E2F217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6BE723E-654C-546D-F936-F47BE9F32EE1}"/>
              </a:ext>
            </a:extLst>
          </p:cNvPr>
          <p:cNvSpPr>
            <a:spLocks noGrp="1"/>
          </p:cNvSpPr>
          <p:nvPr>
            <p:ph type="sldNum" sz="quarter" idx="12"/>
          </p:nvPr>
        </p:nvSpPr>
        <p:spPr/>
        <p:txBody>
          <a:bodyPr/>
          <a:lstStyle/>
          <a:p>
            <a:fld id="{5A6CEE1B-B777-4B37-9303-FFCD6C030444}" type="slidenum">
              <a:rPr lang="en-IN" smtClean="0"/>
              <a:t>‹#›</a:t>
            </a:fld>
            <a:endParaRPr lang="en-IN"/>
          </a:p>
        </p:txBody>
      </p:sp>
    </p:spTree>
    <p:extLst>
      <p:ext uri="{BB962C8B-B14F-4D97-AF65-F5344CB8AC3E}">
        <p14:creationId xmlns:p14="http://schemas.microsoft.com/office/powerpoint/2010/main" val="1438047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922E3-870D-7F9A-A05E-E7E27B67ADF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71613FC-1A73-8A81-F4B8-5C2E8E7FB0D6}"/>
              </a:ext>
            </a:extLst>
          </p:cNvPr>
          <p:cNvSpPr>
            <a:spLocks noGrp="1"/>
          </p:cNvSpPr>
          <p:nvPr>
            <p:ph type="dt" sz="half" idx="10"/>
          </p:nvPr>
        </p:nvSpPr>
        <p:spPr/>
        <p:txBody>
          <a:bodyPr/>
          <a:lstStyle/>
          <a:p>
            <a:fld id="{527FFB4B-59D4-4BE2-8FBB-BBED40F16495}" type="datetimeFigureOut">
              <a:rPr lang="en-IN" smtClean="0"/>
              <a:t>01-07-2022</a:t>
            </a:fld>
            <a:endParaRPr lang="en-IN"/>
          </a:p>
        </p:txBody>
      </p:sp>
      <p:sp>
        <p:nvSpPr>
          <p:cNvPr id="4" name="Footer Placeholder 3">
            <a:extLst>
              <a:ext uri="{FF2B5EF4-FFF2-40B4-BE49-F238E27FC236}">
                <a16:creationId xmlns:a16="http://schemas.microsoft.com/office/drawing/2014/main" id="{B0F2FC43-C17D-B897-8C00-0DE8B0FDAD1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4AE50A3-D037-52C1-E6DF-14C75B3D9B92}"/>
              </a:ext>
            </a:extLst>
          </p:cNvPr>
          <p:cNvSpPr>
            <a:spLocks noGrp="1"/>
          </p:cNvSpPr>
          <p:nvPr>
            <p:ph type="sldNum" sz="quarter" idx="12"/>
          </p:nvPr>
        </p:nvSpPr>
        <p:spPr/>
        <p:txBody>
          <a:bodyPr/>
          <a:lstStyle/>
          <a:p>
            <a:fld id="{5A6CEE1B-B777-4B37-9303-FFCD6C030444}" type="slidenum">
              <a:rPr lang="en-IN" smtClean="0"/>
              <a:t>‹#›</a:t>
            </a:fld>
            <a:endParaRPr lang="en-IN"/>
          </a:p>
        </p:txBody>
      </p:sp>
    </p:spTree>
    <p:extLst>
      <p:ext uri="{BB962C8B-B14F-4D97-AF65-F5344CB8AC3E}">
        <p14:creationId xmlns:p14="http://schemas.microsoft.com/office/powerpoint/2010/main" val="3100453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C254BE-84F0-AC36-8FED-721EBBD6BF6B}"/>
              </a:ext>
            </a:extLst>
          </p:cNvPr>
          <p:cNvSpPr>
            <a:spLocks noGrp="1"/>
          </p:cNvSpPr>
          <p:nvPr>
            <p:ph type="dt" sz="half" idx="10"/>
          </p:nvPr>
        </p:nvSpPr>
        <p:spPr/>
        <p:txBody>
          <a:bodyPr/>
          <a:lstStyle/>
          <a:p>
            <a:fld id="{527FFB4B-59D4-4BE2-8FBB-BBED40F16495}" type="datetimeFigureOut">
              <a:rPr lang="en-IN" smtClean="0"/>
              <a:t>01-07-2022</a:t>
            </a:fld>
            <a:endParaRPr lang="en-IN"/>
          </a:p>
        </p:txBody>
      </p:sp>
      <p:sp>
        <p:nvSpPr>
          <p:cNvPr id="3" name="Footer Placeholder 2">
            <a:extLst>
              <a:ext uri="{FF2B5EF4-FFF2-40B4-BE49-F238E27FC236}">
                <a16:creationId xmlns:a16="http://schemas.microsoft.com/office/drawing/2014/main" id="{4C30CA20-79C1-06C1-A849-724BD82F8D6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755E06A-4225-D6BD-E340-83AB7CA0EA79}"/>
              </a:ext>
            </a:extLst>
          </p:cNvPr>
          <p:cNvSpPr>
            <a:spLocks noGrp="1"/>
          </p:cNvSpPr>
          <p:nvPr>
            <p:ph type="sldNum" sz="quarter" idx="12"/>
          </p:nvPr>
        </p:nvSpPr>
        <p:spPr/>
        <p:txBody>
          <a:bodyPr/>
          <a:lstStyle/>
          <a:p>
            <a:fld id="{5A6CEE1B-B777-4B37-9303-FFCD6C030444}" type="slidenum">
              <a:rPr lang="en-IN" smtClean="0"/>
              <a:t>‹#›</a:t>
            </a:fld>
            <a:endParaRPr lang="en-IN"/>
          </a:p>
        </p:txBody>
      </p:sp>
    </p:spTree>
    <p:extLst>
      <p:ext uri="{BB962C8B-B14F-4D97-AF65-F5344CB8AC3E}">
        <p14:creationId xmlns:p14="http://schemas.microsoft.com/office/powerpoint/2010/main" val="4163593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541A9-5C65-2DB1-31D2-D0B19EC5FC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0540C41-4B29-C136-90E1-4DC34A4C86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9A7978C-8633-A924-6477-7326356A20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D7EDFB-076D-2CD7-A52C-313DC8F4F249}"/>
              </a:ext>
            </a:extLst>
          </p:cNvPr>
          <p:cNvSpPr>
            <a:spLocks noGrp="1"/>
          </p:cNvSpPr>
          <p:nvPr>
            <p:ph type="dt" sz="half" idx="10"/>
          </p:nvPr>
        </p:nvSpPr>
        <p:spPr/>
        <p:txBody>
          <a:bodyPr/>
          <a:lstStyle/>
          <a:p>
            <a:fld id="{527FFB4B-59D4-4BE2-8FBB-BBED40F16495}" type="datetimeFigureOut">
              <a:rPr lang="en-IN" smtClean="0"/>
              <a:t>01-07-2022</a:t>
            </a:fld>
            <a:endParaRPr lang="en-IN"/>
          </a:p>
        </p:txBody>
      </p:sp>
      <p:sp>
        <p:nvSpPr>
          <p:cNvPr id="6" name="Footer Placeholder 5">
            <a:extLst>
              <a:ext uri="{FF2B5EF4-FFF2-40B4-BE49-F238E27FC236}">
                <a16:creationId xmlns:a16="http://schemas.microsoft.com/office/drawing/2014/main" id="{85D82621-83E9-60F7-C512-023418A57E6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C36A131-7F4C-95E5-329A-30CCD03A16E3}"/>
              </a:ext>
            </a:extLst>
          </p:cNvPr>
          <p:cNvSpPr>
            <a:spLocks noGrp="1"/>
          </p:cNvSpPr>
          <p:nvPr>
            <p:ph type="sldNum" sz="quarter" idx="12"/>
          </p:nvPr>
        </p:nvSpPr>
        <p:spPr/>
        <p:txBody>
          <a:bodyPr/>
          <a:lstStyle/>
          <a:p>
            <a:fld id="{5A6CEE1B-B777-4B37-9303-FFCD6C030444}" type="slidenum">
              <a:rPr lang="en-IN" smtClean="0"/>
              <a:t>‹#›</a:t>
            </a:fld>
            <a:endParaRPr lang="en-IN"/>
          </a:p>
        </p:txBody>
      </p:sp>
    </p:spTree>
    <p:extLst>
      <p:ext uri="{BB962C8B-B14F-4D97-AF65-F5344CB8AC3E}">
        <p14:creationId xmlns:p14="http://schemas.microsoft.com/office/powerpoint/2010/main" val="4056777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DA0D0-1B79-1987-F1A5-4871B27D1D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7BA24E2-34F1-1B36-3566-27E21C7049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44850E6-A04A-7351-0159-81B06C2A88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2E6653-6074-8A57-FF93-FC1653155648}"/>
              </a:ext>
            </a:extLst>
          </p:cNvPr>
          <p:cNvSpPr>
            <a:spLocks noGrp="1"/>
          </p:cNvSpPr>
          <p:nvPr>
            <p:ph type="dt" sz="half" idx="10"/>
          </p:nvPr>
        </p:nvSpPr>
        <p:spPr/>
        <p:txBody>
          <a:bodyPr/>
          <a:lstStyle/>
          <a:p>
            <a:fld id="{527FFB4B-59D4-4BE2-8FBB-BBED40F16495}" type="datetimeFigureOut">
              <a:rPr lang="en-IN" smtClean="0"/>
              <a:t>01-07-2022</a:t>
            </a:fld>
            <a:endParaRPr lang="en-IN"/>
          </a:p>
        </p:txBody>
      </p:sp>
      <p:sp>
        <p:nvSpPr>
          <p:cNvPr id="6" name="Footer Placeholder 5">
            <a:extLst>
              <a:ext uri="{FF2B5EF4-FFF2-40B4-BE49-F238E27FC236}">
                <a16:creationId xmlns:a16="http://schemas.microsoft.com/office/drawing/2014/main" id="{90B0F16A-F177-3052-2578-C2D728ED2E9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24BBE1A-738C-11B4-2C90-BBE73331EAD7}"/>
              </a:ext>
            </a:extLst>
          </p:cNvPr>
          <p:cNvSpPr>
            <a:spLocks noGrp="1"/>
          </p:cNvSpPr>
          <p:nvPr>
            <p:ph type="sldNum" sz="quarter" idx="12"/>
          </p:nvPr>
        </p:nvSpPr>
        <p:spPr/>
        <p:txBody>
          <a:bodyPr/>
          <a:lstStyle/>
          <a:p>
            <a:fld id="{5A6CEE1B-B777-4B37-9303-FFCD6C030444}" type="slidenum">
              <a:rPr lang="en-IN" smtClean="0"/>
              <a:t>‹#›</a:t>
            </a:fld>
            <a:endParaRPr lang="en-IN"/>
          </a:p>
        </p:txBody>
      </p:sp>
    </p:spTree>
    <p:extLst>
      <p:ext uri="{BB962C8B-B14F-4D97-AF65-F5344CB8AC3E}">
        <p14:creationId xmlns:p14="http://schemas.microsoft.com/office/powerpoint/2010/main" val="2886006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46537-6B5B-9938-2290-8B9E7C29248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7B64D84-7127-22E4-7020-7751F7B25A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2A21FC-E6C6-75BB-7EAF-E7E42A82C329}"/>
              </a:ext>
            </a:extLst>
          </p:cNvPr>
          <p:cNvSpPr>
            <a:spLocks noGrp="1"/>
          </p:cNvSpPr>
          <p:nvPr>
            <p:ph type="dt" sz="half" idx="10"/>
          </p:nvPr>
        </p:nvSpPr>
        <p:spPr/>
        <p:txBody>
          <a:bodyPr/>
          <a:lstStyle/>
          <a:p>
            <a:fld id="{527FFB4B-59D4-4BE2-8FBB-BBED40F16495}" type="datetimeFigureOut">
              <a:rPr lang="en-IN" smtClean="0"/>
              <a:t>01-07-2022</a:t>
            </a:fld>
            <a:endParaRPr lang="en-IN"/>
          </a:p>
        </p:txBody>
      </p:sp>
      <p:sp>
        <p:nvSpPr>
          <p:cNvPr id="5" name="Footer Placeholder 4">
            <a:extLst>
              <a:ext uri="{FF2B5EF4-FFF2-40B4-BE49-F238E27FC236}">
                <a16:creationId xmlns:a16="http://schemas.microsoft.com/office/drawing/2014/main" id="{77204891-0594-A46C-3306-AFF60A52B37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4835A24-8E4F-3421-0FC9-56C4E61A38C5}"/>
              </a:ext>
            </a:extLst>
          </p:cNvPr>
          <p:cNvSpPr>
            <a:spLocks noGrp="1"/>
          </p:cNvSpPr>
          <p:nvPr>
            <p:ph type="sldNum" sz="quarter" idx="12"/>
          </p:nvPr>
        </p:nvSpPr>
        <p:spPr/>
        <p:txBody>
          <a:bodyPr/>
          <a:lstStyle/>
          <a:p>
            <a:fld id="{5A6CEE1B-B777-4B37-9303-FFCD6C030444}" type="slidenum">
              <a:rPr lang="en-IN" smtClean="0"/>
              <a:t>‹#›</a:t>
            </a:fld>
            <a:endParaRPr lang="en-IN"/>
          </a:p>
        </p:txBody>
      </p:sp>
    </p:spTree>
    <p:extLst>
      <p:ext uri="{BB962C8B-B14F-4D97-AF65-F5344CB8AC3E}">
        <p14:creationId xmlns:p14="http://schemas.microsoft.com/office/powerpoint/2010/main" val="1020567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752C1C-F581-4215-33EF-BFF242D9BA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BBA9346-BBDF-714A-00B6-51CBF885C5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021F5A0-053B-F172-1191-C0D8EF129151}"/>
              </a:ext>
            </a:extLst>
          </p:cNvPr>
          <p:cNvSpPr>
            <a:spLocks noGrp="1"/>
          </p:cNvSpPr>
          <p:nvPr>
            <p:ph type="dt" sz="half" idx="10"/>
          </p:nvPr>
        </p:nvSpPr>
        <p:spPr/>
        <p:txBody>
          <a:bodyPr/>
          <a:lstStyle/>
          <a:p>
            <a:fld id="{527FFB4B-59D4-4BE2-8FBB-BBED40F16495}" type="datetimeFigureOut">
              <a:rPr lang="en-IN" smtClean="0"/>
              <a:t>01-07-2022</a:t>
            </a:fld>
            <a:endParaRPr lang="en-IN"/>
          </a:p>
        </p:txBody>
      </p:sp>
      <p:sp>
        <p:nvSpPr>
          <p:cNvPr id="5" name="Footer Placeholder 4">
            <a:extLst>
              <a:ext uri="{FF2B5EF4-FFF2-40B4-BE49-F238E27FC236}">
                <a16:creationId xmlns:a16="http://schemas.microsoft.com/office/drawing/2014/main" id="{AFF27792-BC4F-3965-DDBF-F1C47F67180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5E1295A-11BB-3A95-3221-29DE12584F4E}"/>
              </a:ext>
            </a:extLst>
          </p:cNvPr>
          <p:cNvSpPr>
            <a:spLocks noGrp="1"/>
          </p:cNvSpPr>
          <p:nvPr>
            <p:ph type="sldNum" sz="quarter" idx="12"/>
          </p:nvPr>
        </p:nvSpPr>
        <p:spPr/>
        <p:txBody>
          <a:bodyPr/>
          <a:lstStyle/>
          <a:p>
            <a:fld id="{5A6CEE1B-B777-4B37-9303-FFCD6C030444}" type="slidenum">
              <a:rPr lang="en-IN" smtClean="0"/>
              <a:t>‹#›</a:t>
            </a:fld>
            <a:endParaRPr lang="en-IN"/>
          </a:p>
        </p:txBody>
      </p:sp>
    </p:spTree>
    <p:extLst>
      <p:ext uri="{BB962C8B-B14F-4D97-AF65-F5344CB8AC3E}">
        <p14:creationId xmlns:p14="http://schemas.microsoft.com/office/powerpoint/2010/main" val="3418640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A13F34-3991-598A-2706-2733C205A3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1A6DD09-388A-58BD-99E1-8190D3A609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1449A69-FBAE-5988-E128-39736E2860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7FFB4B-59D4-4BE2-8FBB-BBED40F16495}" type="datetimeFigureOut">
              <a:rPr lang="en-IN" smtClean="0"/>
              <a:t>01-07-2022</a:t>
            </a:fld>
            <a:endParaRPr lang="en-IN"/>
          </a:p>
        </p:txBody>
      </p:sp>
      <p:sp>
        <p:nvSpPr>
          <p:cNvPr id="5" name="Footer Placeholder 4">
            <a:extLst>
              <a:ext uri="{FF2B5EF4-FFF2-40B4-BE49-F238E27FC236}">
                <a16:creationId xmlns:a16="http://schemas.microsoft.com/office/drawing/2014/main" id="{AFF1B287-6B22-C8BC-14B2-404CCA9CA7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7723D5C-74D8-F040-CA8E-1F9AF990AC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6CEE1B-B777-4B37-9303-FFCD6C030444}" type="slidenum">
              <a:rPr lang="en-IN" smtClean="0"/>
              <a:t>‹#›</a:t>
            </a:fld>
            <a:endParaRPr lang="en-IN"/>
          </a:p>
        </p:txBody>
      </p:sp>
    </p:spTree>
    <p:extLst>
      <p:ext uri="{BB962C8B-B14F-4D97-AF65-F5344CB8AC3E}">
        <p14:creationId xmlns:p14="http://schemas.microsoft.com/office/powerpoint/2010/main" val="3402837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electrical4u.com/what-is-magnetic-field/" TargetMode="External"/><Relationship Id="rId2" Type="http://schemas.openxmlformats.org/officeDocument/2006/relationships/hyperlink" Target="http://www.electrical4u.com/faraday-law-of-electromagnetic-induction/" TargetMode="External"/><Relationship Id="rId1" Type="http://schemas.openxmlformats.org/officeDocument/2006/relationships/slideLayout" Target="../slideLayouts/slideLayout2.xml"/><Relationship Id="rId4" Type="http://schemas.openxmlformats.org/officeDocument/2006/relationships/hyperlink" Target="http://www.electrical4u.com/electric-current-and-theory-of-electricity/"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CEE31-B7FB-BFCD-3959-1CE1B75BBDA0}"/>
              </a:ext>
            </a:extLst>
          </p:cNvPr>
          <p:cNvSpPr>
            <a:spLocks noGrp="1"/>
          </p:cNvSpPr>
          <p:nvPr>
            <p:ph type="ctrTitle"/>
          </p:nvPr>
        </p:nvSpPr>
        <p:spPr>
          <a:xfrm>
            <a:off x="92765" y="821635"/>
            <a:ext cx="10416209" cy="1828800"/>
          </a:xfrm>
        </p:spPr>
        <p:txBody>
          <a:bodyPr>
            <a:normAutofit/>
          </a:bodyPr>
          <a:lstStyle/>
          <a:p>
            <a:r>
              <a:rPr lang="en-IN" b="1" dirty="0">
                <a:latin typeface="Times New Roman" panose="02020603050405020304" pitchFamily="18" charset="0"/>
                <a:cs typeface="Times New Roman" panose="02020603050405020304" pitchFamily="18" charset="0"/>
              </a:rPr>
              <a:t>DC GENERATORS</a:t>
            </a:r>
          </a:p>
        </p:txBody>
      </p:sp>
    </p:spTree>
    <p:extLst>
      <p:ext uri="{BB962C8B-B14F-4D97-AF65-F5344CB8AC3E}">
        <p14:creationId xmlns:p14="http://schemas.microsoft.com/office/powerpoint/2010/main" val="4270897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638294" y="526466"/>
            <a:ext cx="4200906" cy="567463"/>
          </a:xfrm>
          <a:prstGeom prst="rect">
            <a:avLst/>
          </a:prstGeom>
        </p:spPr>
        <p:txBody>
          <a:bodyPr vert="horz" wrap="square" lIns="0" tIns="13335" rIns="0" bIns="0" rtlCol="0" anchor="ctr">
            <a:spAutoFit/>
          </a:bodyPr>
          <a:lstStyle/>
          <a:p>
            <a:pPr marL="12700">
              <a:lnSpc>
                <a:spcPct val="100000"/>
              </a:lnSpc>
              <a:spcBef>
                <a:spcPts val="105"/>
              </a:spcBef>
            </a:pPr>
            <a:r>
              <a:rPr sz="3600" spc="-10" dirty="0">
                <a:latin typeface="Times New Roman" pitchFamily="18" charset="0"/>
                <a:cs typeface="Times New Roman" pitchFamily="18" charset="0"/>
              </a:rPr>
              <a:t>General</a:t>
            </a:r>
            <a:r>
              <a:rPr sz="3600" spc="-114" dirty="0">
                <a:latin typeface="Times New Roman" pitchFamily="18" charset="0"/>
                <a:cs typeface="Times New Roman" pitchFamily="18" charset="0"/>
              </a:rPr>
              <a:t> </a:t>
            </a:r>
            <a:r>
              <a:rPr sz="3600" dirty="0">
                <a:latin typeface="Times New Roman" pitchFamily="18" charset="0"/>
                <a:cs typeface="Times New Roman" pitchFamily="18" charset="0"/>
              </a:rPr>
              <a:t>Idea</a:t>
            </a:r>
          </a:p>
        </p:txBody>
      </p:sp>
      <p:grpSp>
        <p:nvGrpSpPr>
          <p:cNvPr id="3" name="object 3"/>
          <p:cNvGrpSpPr/>
          <p:nvPr/>
        </p:nvGrpSpPr>
        <p:grpSpPr>
          <a:xfrm>
            <a:off x="4905755" y="2563368"/>
            <a:ext cx="2075814" cy="1618615"/>
            <a:chOff x="3381755" y="2563367"/>
            <a:chExt cx="2075814" cy="1618615"/>
          </a:xfrm>
        </p:grpSpPr>
        <p:sp>
          <p:nvSpPr>
            <p:cNvPr id="4" name="object 4"/>
            <p:cNvSpPr/>
            <p:nvPr/>
          </p:nvSpPr>
          <p:spPr>
            <a:xfrm>
              <a:off x="3381755" y="2563367"/>
              <a:ext cx="2075688" cy="1618487"/>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3428999" y="2590799"/>
              <a:ext cx="1981200" cy="15240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428999" y="2590799"/>
              <a:ext cx="1981200" cy="1524000"/>
            </a:xfrm>
            <a:custGeom>
              <a:avLst/>
              <a:gdLst/>
              <a:ahLst/>
              <a:cxnLst/>
              <a:rect l="l" t="t" r="r" b="b"/>
              <a:pathLst>
                <a:path w="1981200" h="1524000">
                  <a:moveTo>
                    <a:pt x="0" y="254000"/>
                  </a:moveTo>
                  <a:lnTo>
                    <a:pt x="4090" y="208328"/>
                  </a:lnTo>
                  <a:lnTo>
                    <a:pt x="15884" y="165349"/>
                  </a:lnTo>
                  <a:lnTo>
                    <a:pt x="34666" y="125777"/>
                  </a:lnTo>
                  <a:lnTo>
                    <a:pt x="59719" y="90328"/>
                  </a:lnTo>
                  <a:lnTo>
                    <a:pt x="90328" y="59719"/>
                  </a:lnTo>
                  <a:lnTo>
                    <a:pt x="125777" y="34666"/>
                  </a:lnTo>
                  <a:lnTo>
                    <a:pt x="165349" y="15884"/>
                  </a:lnTo>
                  <a:lnTo>
                    <a:pt x="208328" y="4090"/>
                  </a:lnTo>
                  <a:lnTo>
                    <a:pt x="254000" y="0"/>
                  </a:lnTo>
                  <a:lnTo>
                    <a:pt x="1727200" y="0"/>
                  </a:lnTo>
                  <a:lnTo>
                    <a:pt x="1772871" y="4090"/>
                  </a:lnTo>
                  <a:lnTo>
                    <a:pt x="1815850" y="15884"/>
                  </a:lnTo>
                  <a:lnTo>
                    <a:pt x="1855422" y="34666"/>
                  </a:lnTo>
                  <a:lnTo>
                    <a:pt x="1890871" y="59719"/>
                  </a:lnTo>
                  <a:lnTo>
                    <a:pt x="1921480" y="90328"/>
                  </a:lnTo>
                  <a:lnTo>
                    <a:pt x="1946533" y="125777"/>
                  </a:lnTo>
                  <a:lnTo>
                    <a:pt x="1965315" y="165349"/>
                  </a:lnTo>
                  <a:lnTo>
                    <a:pt x="1977109" y="208328"/>
                  </a:lnTo>
                  <a:lnTo>
                    <a:pt x="1981200" y="254000"/>
                  </a:lnTo>
                  <a:lnTo>
                    <a:pt x="1981200" y="1270000"/>
                  </a:lnTo>
                  <a:lnTo>
                    <a:pt x="1977109" y="1315671"/>
                  </a:lnTo>
                  <a:lnTo>
                    <a:pt x="1965315" y="1358650"/>
                  </a:lnTo>
                  <a:lnTo>
                    <a:pt x="1946533" y="1398222"/>
                  </a:lnTo>
                  <a:lnTo>
                    <a:pt x="1921480" y="1433671"/>
                  </a:lnTo>
                  <a:lnTo>
                    <a:pt x="1890871" y="1464280"/>
                  </a:lnTo>
                  <a:lnTo>
                    <a:pt x="1855422" y="1489333"/>
                  </a:lnTo>
                  <a:lnTo>
                    <a:pt x="1815850" y="1508115"/>
                  </a:lnTo>
                  <a:lnTo>
                    <a:pt x="1772871" y="1519909"/>
                  </a:lnTo>
                  <a:lnTo>
                    <a:pt x="1727200" y="1524000"/>
                  </a:lnTo>
                  <a:lnTo>
                    <a:pt x="254000" y="1524000"/>
                  </a:lnTo>
                  <a:lnTo>
                    <a:pt x="208328" y="1519909"/>
                  </a:lnTo>
                  <a:lnTo>
                    <a:pt x="165349" y="1508115"/>
                  </a:lnTo>
                  <a:lnTo>
                    <a:pt x="125777" y="1489333"/>
                  </a:lnTo>
                  <a:lnTo>
                    <a:pt x="90328" y="1464280"/>
                  </a:lnTo>
                  <a:lnTo>
                    <a:pt x="59719" y="1433671"/>
                  </a:lnTo>
                  <a:lnTo>
                    <a:pt x="34666" y="1398222"/>
                  </a:lnTo>
                  <a:lnTo>
                    <a:pt x="15884" y="1358650"/>
                  </a:lnTo>
                  <a:lnTo>
                    <a:pt x="4090" y="1315671"/>
                  </a:lnTo>
                  <a:lnTo>
                    <a:pt x="0" y="1270000"/>
                  </a:lnTo>
                  <a:lnTo>
                    <a:pt x="0" y="254000"/>
                  </a:lnTo>
                  <a:close/>
                </a:path>
              </a:pathLst>
            </a:custGeom>
            <a:ln w="9144">
              <a:solidFill>
                <a:srgbClr val="497DBA"/>
              </a:solidFill>
            </a:ln>
          </p:spPr>
          <p:txBody>
            <a:bodyPr wrap="square" lIns="0" tIns="0" rIns="0" bIns="0" rtlCol="0"/>
            <a:lstStyle/>
            <a:p>
              <a:endParaRPr/>
            </a:p>
          </p:txBody>
        </p:sp>
      </p:grpSp>
      <p:sp>
        <p:nvSpPr>
          <p:cNvPr id="7" name="object 7"/>
          <p:cNvSpPr txBox="1"/>
          <p:nvPr/>
        </p:nvSpPr>
        <p:spPr>
          <a:xfrm>
            <a:off x="5512054" y="3051175"/>
            <a:ext cx="1345947" cy="574040"/>
          </a:xfrm>
          <a:prstGeom prst="rect">
            <a:avLst/>
          </a:prstGeom>
        </p:spPr>
        <p:txBody>
          <a:bodyPr vert="horz" wrap="square" lIns="0" tIns="12700" rIns="0" bIns="0" rtlCol="0">
            <a:spAutoFit/>
          </a:bodyPr>
          <a:lstStyle/>
          <a:p>
            <a:pPr marL="27940" marR="5080" indent="-15240">
              <a:spcBef>
                <a:spcPts val="100"/>
              </a:spcBef>
            </a:pPr>
            <a:r>
              <a:rPr spc="-5" dirty="0">
                <a:latin typeface="Carlito"/>
                <a:cs typeface="Carlito"/>
              </a:rPr>
              <a:t>E</a:t>
            </a:r>
            <a:r>
              <a:rPr spc="-10" dirty="0">
                <a:latin typeface="Carlito"/>
                <a:cs typeface="Carlito"/>
              </a:rPr>
              <a:t>l</a:t>
            </a:r>
            <a:r>
              <a:rPr dirty="0">
                <a:latin typeface="Carlito"/>
                <a:cs typeface="Carlito"/>
              </a:rPr>
              <a:t>ect</a:t>
            </a:r>
            <a:r>
              <a:rPr spc="-10" dirty="0">
                <a:latin typeface="Carlito"/>
                <a:cs typeface="Carlito"/>
              </a:rPr>
              <a:t>r</a:t>
            </a:r>
            <a:r>
              <a:rPr spc="-5" dirty="0">
                <a:latin typeface="Carlito"/>
                <a:cs typeface="Carlito"/>
              </a:rPr>
              <a:t>i</a:t>
            </a:r>
            <a:r>
              <a:rPr spc="-20" dirty="0">
                <a:latin typeface="Carlito"/>
                <a:cs typeface="Carlito"/>
              </a:rPr>
              <a:t>c</a:t>
            </a:r>
            <a:r>
              <a:rPr dirty="0">
                <a:latin typeface="Carlito"/>
                <a:cs typeface="Carlito"/>
              </a:rPr>
              <a:t>al  </a:t>
            </a:r>
            <a:r>
              <a:rPr spc="-5" dirty="0">
                <a:latin typeface="Carlito"/>
                <a:cs typeface="Carlito"/>
              </a:rPr>
              <a:t>Machine</a:t>
            </a:r>
            <a:endParaRPr dirty="0">
              <a:latin typeface="Carlito"/>
              <a:cs typeface="Carlito"/>
            </a:endParaRPr>
          </a:p>
        </p:txBody>
      </p:sp>
      <p:grpSp>
        <p:nvGrpSpPr>
          <p:cNvPr id="8" name="object 8"/>
          <p:cNvGrpSpPr/>
          <p:nvPr/>
        </p:nvGrpSpPr>
        <p:grpSpPr>
          <a:xfrm>
            <a:off x="2426208" y="2654808"/>
            <a:ext cx="7036434" cy="2235835"/>
            <a:chOff x="902208" y="2654807"/>
            <a:chExt cx="7036434" cy="2235835"/>
          </a:xfrm>
        </p:grpSpPr>
        <p:sp>
          <p:nvSpPr>
            <p:cNvPr id="9" name="object 9"/>
            <p:cNvSpPr/>
            <p:nvPr/>
          </p:nvSpPr>
          <p:spPr>
            <a:xfrm>
              <a:off x="915162" y="2743961"/>
              <a:ext cx="2514600" cy="304800"/>
            </a:xfrm>
            <a:custGeom>
              <a:avLst/>
              <a:gdLst/>
              <a:ahLst/>
              <a:cxnLst/>
              <a:rect l="l" t="t" r="r" b="b"/>
              <a:pathLst>
                <a:path w="2514600" h="304800">
                  <a:moveTo>
                    <a:pt x="2362200" y="0"/>
                  </a:moveTo>
                  <a:lnTo>
                    <a:pt x="2362200" y="76200"/>
                  </a:lnTo>
                  <a:lnTo>
                    <a:pt x="0" y="76200"/>
                  </a:lnTo>
                  <a:lnTo>
                    <a:pt x="0" y="228600"/>
                  </a:lnTo>
                  <a:lnTo>
                    <a:pt x="2362200" y="228600"/>
                  </a:lnTo>
                  <a:lnTo>
                    <a:pt x="2362200" y="304800"/>
                  </a:lnTo>
                  <a:lnTo>
                    <a:pt x="2514600" y="152400"/>
                  </a:lnTo>
                  <a:lnTo>
                    <a:pt x="2362200" y="0"/>
                  </a:lnTo>
                  <a:close/>
                </a:path>
              </a:pathLst>
            </a:custGeom>
            <a:solidFill>
              <a:srgbClr val="4F81BC"/>
            </a:solidFill>
          </p:spPr>
          <p:txBody>
            <a:bodyPr wrap="square" lIns="0" tIns="0" rIns="0" bIns="0" rtlCol="0"/>
            <a:lstStyle/>
            <a:p>
              <a:endParaRPr/>
            </a:p>
          </p:txBody>
        </p:sp>
        <p:sp>
          <p:nvSpPr>
            <p:cNvPr id="10" name="object 10"/>
            <p:cNvSpPr/>
            <p:nvPr/>
          </p:nvSpPr>
          <p:spPr>
            <a:xfrm>
              <a:off x="915162" y="2743961"/>
              <a:ext cx="2514600" cy="304800"/>
            </a:xfrm>
            <a:custGeom>
              <a:avLst/>
              <a:gdLst/>
              <a:ahLst/>
              <a:cxnLst/>
              <a:rect l="l" t="t" r="r" b="b"/>
              <a:pathLst>
                <a:path w="2514600" h="304800">
                  <a:moveTo>
                    <a:pt x="0" y="76200"/>
                  </a:moveTo>
                  <a:lnTo>
                    <a:pt x="2362200" y="76200"/>
                  </a:lnTo>
                  <a:lnTo>
                    <a:pt x="2362200" y="0"/>
                  </a:lnTo>
                  <a:lnTo>
                    <a:pt x="2514600" y="152400"/>
                  </a:lnTo>
                  <a:lnTo>
                    <a:pt x="2362200" y="304800"/>
                  </a:lnTo>
                  <a:lnTo>
                    <a:pt x="2362200" y="228600"/>
                  </a:lnTo>
                  <a:lnTo>
                    <a:pt x="0" y="228600"/>
                  </a:lnTo>
                  <a:lnTo>
                    <a:pt x="0" y="76200"/>
                  </a:lnTo>
                  <a:close/>
                </a:path>
              </a:pathLst>
            </a:custGeom>
            <a:ln w="25908">
              <a:solidFill>
                <a:srgbClr val="385D89"/>
              </a:solidFill>
            </a:ln>
          </p:spPr>
          <p:txBody>
            <a:bodyPr wrap="square" lIns="0" tIns="0" rIns="0" bIns="0" rtlCol="0"/>
            <a:lstStyle/>
            <a:p>
              <a:endParaRPr/>
            </a:p>
          </p:txBody>
        </p:sp>
        <p:sp>
          <p:nvSpPr>
            <p:cNvPr id="11" name="object 11"/>
            <p:cNvSpPr/>
            <p:nvPr/>
          </p:nvSpPr>
          <p:spPr>
            <a:xfrm>
              <a:off x="5410961" y="3505961"/>
              <a:ext cx="2514600" cy="304800"/>
            </a:xfrm>
            <a:custGeom>
              <a:avLst/>
              <a:gdLst/>
              <a:ahLst/>
              <a:cxnLst/>
              <a:rect l="l" t="t" r="r" b="b"/>
              <a:pathLst>
                <a:path w="2514600" h="304800">
                  <a:moveTo>
                    <a:pt x="152400" y="0"/>
                  </a:moveTo>
                  <a:lnTo>
                    <a:pt x="0" y="152400"/>
                  </a:lnTo>
                  <a:lnTo>
                    <a:pt x="152400" y="304800"/>
                  </a:lnTo>
                  <a:lnTo>
                    <a:pt x="152400" y="228600"/>
                  </a:lnTo>
                  <a:lnTo>
                    <a:pt x="2514599" y="228600"/>
                  </a:lnTo>
                  <a:lnTo>
                    <a:pt x="2514599" y="76200"/>
                  </a:lnTo>
                  <a:lnTo>
                    <a:pt x="152400" y="76200"/>
                  </a:lnTo>
                  <a:lnTo>
                    <a:pt x="152400" y="0"/>
                  </a:lnTo>
                  <a:close/>
                </a:path>
              </a:pathLst>
            </a:custGeom>
            <a:solidFill>
              <a:srgbClr val="4F81BC"/>
            </a:solidFill>
          </p:spPr>
          <p:txBody>
            <a:bodyPr wrap="square" lIns="0" tIns="0" rIns="0" bIns="0" rtlCol="0"/>
            <a:lstStyle/>
            <a:p>
              <a:endParaRPr/>
            </a:p>
          </p:txBody>
        </p:sp>
        <p:sp>
          <p:nvSpPr>
            <p:cNvPr id="12" name="object 12"/>
            <p:cNvSpPr/>
            <p:nvPr/>
          </p:nvSpPr>
          <p:spPr>
            <a:xfrm>
              <a:off x="5410961" y="3505961"/>
              <a:ext cx="2514600" cy="304800"/>
            </a:xfrm>
            <a:custGeom>
              <a:avLst/>
              <a:gdLst/>
              <a:ahLst/>
              <a:cxnLst/>
              <a:rect l="l" t="t" r="r" b="b"/>
              <a:pathLst>
                <a:path w="2514600" h="304800">
                  <a:moveTo>
                    <a:pt x="2514599" y="228600"/>
                  </a:moveTo>
                  <a:lnTo>
                    <a:pt x="152400" y="228600"/>
                  </a:lnTo>
                  <a:lnTo>
                    <a:pt x="152400" y="304800"/>
                  </a:lnTo>
                  <a:lnTo>
                    <a:pt x="0" y="152400"/>
                  </a:lnTo>
                  <a:lnTo>
                    <a:pt x="152400" y="0"/>
                  </a:lnTo>
                  <a:lnTo>
                    <a:pt x="152400" y="76200"/>
                  </a:lnTo>
                  <a:lnTo>
                    <a:pt x="2514599" y="76200"/>
                  </a:lnTo>
                  <a:lnTo>
                    <a:pt x="2514599" y="228600"/>
                  </a:lnTo>
                  <a:close/>
                </a:path>
              </a:pathLst>
            </a:custGeom>
            <a:ln w="25908">
              <a:solidFill>
                <a:srgbClr val="385D89"/>
              </a:solidFill>
            </a:ln>
          </p:spPr>
          <p:txBody>
            <a:bodyPr wrap="square" lIns="0" tIns="0" rIns="0" bIns="0" rtlCol="0"/>
            <a:lstStyle/>
            <a:p>
              <a:endParaRPr/>
            </a:p>
          </p:txBody>
        </p:sp>
        <p:sp>
          <p:nvSpPr>
            <p:cNvPr id="13" name="object 13"/>
            <p:cNvSpPr/>
            <p:nvPr/>
          </p:nvSpPr>
          <p:spPr>
            <a:xfrm>
              <a:off x="5410961" y="2667761"/>
              <a:ext cx="2514600" cy="304800"/>
            </a:xfrm>
            <a:custGeom>
              <a:avLst/>
              <a:gdLst/>
              <a:ahLst/>
              <a:cxnLst/>
              <a:rect l="l" t="t" r="r" b="b"/>
              <a:pathLst>
                <a:path w="2514600" h="304800">
                  <a:moveTo>
                    <a:pt x="2362199" y="0"/>
                  </a:moveTo>
                  <a:lnTo>
                    <a:pt x="2362199" y="76200"/>
                  </a:lnTo>
                  <a:lnTo>
                    <a:pt x="0" y="76200"/>
                  </a:lnTo>
                  <a:lnTo>
                    <a:pt x="0" y="228600"/>
                  </a:lnTo>
                  <a:lnTo>
                    <a:pt x="2362199" y="228600"/>
                  </a:lnTo>
                  <a:lnTo>
                    <a:pt x="2362199" y="304800"/>
                  </a:lnTo>
                  <a:lnTo>
                    <a:pt x="2514599" y="152400"/>
                  </a:lnTo>
                  <a:lnTo>
                    <a:pt x="2362199" y="0"/>
                  </a:lnTo>
                  <a:close/>
                </a:path>
              </a:pathLst>
            </a:custGeom>
            <a:solidFill>
              <a:srgbClr val="4F81BC"/>
            </a:solidFill>
          </p:spPr>
          <p:txBody>
            <a:bodyPr wrap="square" lIns="0" tIns="0" rIns="0" bIns="0" rtlCol="0"/>
            <a:lstStyle/>
            <a:p>
              <a:endParaRPr/>
            </a:p>
          </p:txBody>
        </p:sp>
        <p:sp>
          <p:nvSpPr>
            <p:cNvPr id="14" name="object 14"/>
            <p:cNvSpPr/>
            <p:nvPr/>
          </p:nvSpPr>
          <p:spPr>
            <a:xfrm>
              <a:off x="5410961" y="2667761"/>
              <a:ext cx="2514600" cy="304800"/>
            </a:xfrm>
            <a:custGeom>
              <a:avLst/>
              <a:gdLst/>
              <a:ahLst/>
              <a:cxnLst/>
              <a:rect l="l" t="t" r="r" b="b"/>
              <a:pathLst>
                <a:path w="2514600" h="304800">
                  <a:moveTo>
                    <a:pt x="0" y="76200"/>
                  </a:moveTo>
                  <a:lnTo>
                    <a:pt x="2362199" y="76200"/>
                  </a:lnTo>
                  <a:lnTo>
                    <a:pt x="2362199" y="0"/>
                  </a:lnTo>
                  <a:lnTo>
                    <a:pt x="2514599" y="152400"/>
                  </a:lnTo>
                  <a:lnTo>
                    <a:pt x="2362199" y="304800"/>
                  </a:lnTo>
                  <a:lnTo>
                    <a:pt x="2362199" y="228600"/>
                  </a:lnTo>
                  <a:lnTo>
                    <a:pt x="0" y="228600"/>
                  </a:lnTo>
                  <a:lnTo>
                    <a:pt x="0" y="76200"/>
                  </a:lnTo>
                  <a:close/>
                </a:path>
              </a:pathLst>
            </a:custGeom>
            <a:ln w="25908">
              <a:solidFill>
                <a:srgbClr val="385D89"/>
              </a:solidFill>
            </a:ln>
          </p:spPr>
          <p:txBody>
            <a:bodyPr wrap="square" lIns="0" tIns="0" rIns="0" bIns="0" rtlCol="0"/>
            <a:lstStyle/>
            <a:p>
              <a:endParaRPr/>
            </a:p>
          </p:txBody>
        </p:sp>
        <p:sp>
          <p:nvSpPr>
            <p:cNvPr id="15" name="object 15"/>
            <p:cNvSpPr/>
            <p:nvPr/>
          </p:nvSpPr>
          <p:spPr>
            <a:xfrm>
              <a:off x="915162" y="3505961"/>
              <a:ext cx="2514600" cy="304800"/>
            </a:xfrm>
            <a:custGeom>
              <a:avLst/>
              <a:gdLst/>
              <a:ahLst/>
              <a:cxnLst/>
              <a:rect l="l" t="t" r="r" b="b"/>
              <a:pathLst>
                <a:path w="2514600" h="304800">
                  <a:moveTo>
                    <a:pt x="152400" y="0"/>
                  </a:moveTo>
                  <a:lnTo>
                    <a:pt x="0" y="152400"/>
                  </a:lnTo>
                  <a:lnTo>
                    <a:pt x="152400" y="304800"/>
                  </a:lnTo>
                  <a:lnTo>
                    <a:pt x="152400" y="228600"/>
                  </a:lnTo>
                  <a:lnTo>
                    <a:pt x="2514600" y="228600"/>
                  </a:lnTo>
                  <a:lnTo>
                    <a:pt x="2514600" y="76200"/>
                  </a:lnTo>
                  <a:lnTo>
                    <a:pt x="152400" y="76200"/>
                  </a:lnTo>
                  <a:lnTo>
                    <a:pt x="152400" y="0"/>
                  </a:lnTo>
                  <a:close/>
                </a:path>
              </a:pathLst>
            </a:custGeom>
            <a:solidFill>
              <a:srgbClr val="4F81BC"/>
            </a:solidFill>
          </p:spPr>
          <p:txBody>
            <a:bodyPr wrap="square" lIns="0" tIns="0" rIns="0" bIns="0" rtlCol="0"/>
            <a:lstStyle/>
            <a:p>
              <a:endParaRPr/>
            </a:p>
          </p:txBody>
        </p:sp>
        <p:sp>
          <p:nvSpPr>
            <p:cNvPr id="16" name="object 16"/>
            <p:cNvSpPr/>
            <p:nvPr/>
          </p:nvSpPr>
          <p:spPr>
            <a:xfrm>
              <a:off x="915162" y="3505961"/>
              <a:ext cx="2514600" cy="304800"/>
            </a:xfrm>
            <a:custGeom>
              <a:avLst/>
              <a:gdLst/>
              <a:ahLst/>
              <a:cxnLst/>
              <a:rect l="l" t="t" r="r" b="b"/>
              <a:pathLst>
                <a:path w="2514600" h="304800">
                  <a:moveTo>
                    <a:pt x="2514600" y="228600"/>
                  </a:moveTo>
                  <a:lnTo>
                    <a:pt x="152400" y="228600"/>
                  </a:lnTo>
                  <a:lnTo>
                    <a:pt x="152400" y="304800"/>
                  </a:lnTo>
                  <a:lnTo>
                    <a:pt x="0" y="152400"/>
                  </a:lnTo>
                  <a:lnTo>
                    <a:pt x="152400" y="0"/>
                  </a:lnTo>
                  <a:lnTo>
                    <a:pt x="152400" y="76200"/>
                  </a:lnTo>
                  <a:lnTo>
                    <a:pt x="2514600" y="76200"/>
                  </a:lnTo>
                  <a:lnTo>
                    <a:pt x="2514600" y="228600"/>
                  </a:lnTo>
                  <a:close/>
                </a:path>
              </a:pathLst>
            </a:custGeom>
            <a:ln w="25908">
              <a:solidFill>
                <a:srgbClr val="385D89"/>
              </a:solidFill>
            </a:ln>
          </p:spPr>
          <p:txBody>
            <a:bodyPr wrap="square" lIns="0" tIns="0" rIns="0" bIns="0" rtlCol="0"/>
            <a:lstStyle/>
            <a:p>
              <a:endParaRPr/>
            </a:p>
          </p:txBody>
        </p:sp>
        <p:sp>
          <p:nvSpPr>
            <p:cNvPr id="17" name="object 17"/>
            <p:cNvSpPr/>
            <p:nvPr/>
          </p:nvSpPr>
          <p:spPr>
            <a:xfrm>
              <a:off x="4267961" y="4115561"/>
              <a:ext cx="304800" cy="762000"/>
            </a:xfrm>
            <a:custGeom>
              <a:avLst/>
              <a:gdLst/>
              <a:ahLst/>
              <a:cxnLst/>
              <a:rect l="l" t="t" r="r" b="b"/>
              <a:pathLst>
                <a:path w="304800" h="762000">
                  <a:moveTo>
                    <a:pt x="228600" y="0"/>
                  </a:moveTo>
                  <a:lnTo>
                    <a:pt x="76200" y="0"/>
                  </a:lnTo>
                  <a:lnTo>
                    <a:pt x="76200" y="609600"/>
                  </a:lnTo>
                  <a:lnTo>
                    <a:pt x="0" y="609600"/>
                  </a:lnTo>
                  <a:lnTo>
                    <a:pt x="152400" y="762000"/>
                  </a:lnTo>
                  <a:lnTo>
                    <a:pt x="304800" y="609600"/>
                  </a:lnTo>
                  <a:lnTo>
                    <a:pt x="228600" y="609600"/>
                  </a:lnTo>
                  <a:lnTo>
                    <a:pt x="228600" y="0"/>
                  </a:lnTo>
                  <a:close/>
                </a:path>
              </a:pathLst>
            </a:custGeom>
            <a:solidFill>
              <a:srgbClr val="4F81BC"/>
            </a:solidFill>
          </p:spPr>
          <p:txBody>
            <a:bodyPr wrap="square" lIns="0" tIns="0" rIns="0" bIns="0" rtlCol="0"/>
            <a:lstStyle/>
            <a:p>
              <a:endParaRPr/>
            </a:p>
          </p:txBody>
        </p:sp>
        <p:sp>
          <p:nvSpPr>
            <p:cNvPr id="18" name="object 18"/>
            <p:cNvSpPr/>
            <p:nvPr/>
          </p:nvSpPr>
          <p:spPr>
            <a:xfrm>
              <a:off x="4267961" y="4115561"/>
              <a:ext cx="304800" cy="762000"/>
            </a:xfrm>
            <a:custGeom>
              <a:avLst/>
              <a:gdLst/>
              <a:ahLst/>
              <a:cxnLst/>
              <a:rect l="l" t="t" r="r" b="b"/>
              <a:pathLst>
                <a:path w="304800" h="762000">
                  <a:moveTo>
                    <a:pt x="0" y="609600"/>
                  </a:moveTo>
                  <a:lnTo>
                    <a:pt x="76200" y="609600"/>
                  </a:lnTo>
                  <a:lnTo>
                    <a:pt x="76200" y="0"/>
                  </a:lnTo>
                  <a:lnTo>
                    <a:pt x="228600" y="0"/>
                  </a:lnTo>
                  <a:lnTo>
                    <a:pt x="228600" y="609600"/>
                  </a:lnTo>
                  <a:lnTo>
                    <a:pt x="304800" y="609600"/>
                  </a:lnTo>
                  <a:lnTo>
                    <a:pt x="152400" y="762000"/>
                  </a:lnTo>
                  <a:lnTo>
                    <a:pt x="0" y="609600"/>
                  </a:lnTo>
                  <a:close/>
                </a:path>
              </a:pathLst>
            </a:custGeom>
            <a:ln w="25908">
              <a:solidFill>
                <a:srgbClr val="385D89"/>
              </a:solidFill>
            </a:ln>
          </p:spPr>
          <p:txBody>
            <a:bodyPr wrap="square" lIns="0" tIns="0" rIns="0" bIns="0" rtlCol="0"/>
            <a:lstStyle/>
            <a:p>
              <a:endParaRPr/>
            </a:p>
          </p:txBody>
        </p:sp>
      </p:grpSp>
      <p:sp>
        <p:nvSpPr>
          <p:cNvPr id="19" name="object 19"/>
          <p:cNvSpPr txBox="1"/>
          <p:nvPr/>
        </p:nvSpPr>
        <p:spPr>
          <a:xfrm>
            <a:off x="2593645" y="2152015"/>
            <a:ext cx="1550035" cy="299720"/>
          </a:xfrm>
          <a:prstGeom prst="rect">
            <a:avLst/>
          </a:prstGeom>
        </p:spPr>
        <p:txBody>
          <a:bodyPr vert="horz" wrap="square" lIns="0" tIns="12700" rIns="0" bIns="0" rtlCol="0">
            <a:spAutoFit/>
          </a:bodyPr>
          <a:lstStyle/>
          <a:p>
            <a:pPr marL="12700">
              <a:spcBef>
                <a:spcPts val="100"/>
              </a:spcBef>
            </a:pPr>
            <a:r>
              <a:rPr spc="-5" dirty="0">
                <a:latin typeface="Carlito"/>
                <a:cs typeface="Carlito"/>
              </a:rPr>
              <a:t>Electrical</a:t>
            </a:r>
            <a:r>
              <a:rPr spc="-50" dirty="0">
                <a:latin typeface="Carlito"/>
                <a:cs typeface="Carlito"/>
              </a:rPr>
              <a:t> </a:t>
            </a:r>
            <a:r>
              <a:rPr spc="-10" dirty="0">
                <a:latin typeface="Carlito"/>
                <a:cs typeface="Carlito"/>
              </a:rPr>
              <a:t>Energy</a:t>
            </a:r>
            <a:endParaRPr>
              <a:latin typeface="Carlito"/>
              <a:cs typeface="Carlito"/>
            </a:endParaRPr>
          </a:p>
        </p:txBody>
      </p:sp>
      <p:sp>
        <p:nvSpPr>
          <p:cNvPr id="20" name="object 20"/>
          <p:cNvSpPr txBox="1"/>
          <p:nvPr/>
        </p:nvSpPr>
        <p:spPr>
          <a:xfrm>
            <a:off x="7471028" y="2152015"/>
            <a:ext cx="1777364" cy="299720"/>
          </a:xfrm>
          <a:prstGeom prst="rect">
            <a:avLst/>
          </a:prstGeom>
        </p:spPr>
        <p:txBody>
          <a:bodyPr vert="horz" wrap="square" lIns="0" tIns="12700" rIns="0" bIns="0" rtlCol="0">
            <a:spAutoFit/>
          </a:bodyPr>
          <a:lstStyle/>
          <a:p>
            <a:pPr marL="12700">
              <a:spcBef>
                <a:spcPts val="100"/>
              </a:spcBef>
            </a:pPr>
            <a:r>
              <a:rPr spc="-5" dirty="0">
                <a:latin typeface="Carlito"/>
                <a:cs typeface="Carlito"/>
              </a:rPr>
              <a:t>Mechanical</a:t>
            </a:r>
            <a:r>
              <a:rPr spc="-25" dirty="0">
                <a:latin typeface="Carlito"/>
                <a:cs typeface="Carlito"/>
              </a:rPr>
              <a:t> </a:t>
            </a:r>
            <a:r>
              <a:rPr spc="-10" dirty="0">
                <a:latin typeface="Carlito"/>
                <a:cs typeface="Carlito"/>
              </a:rPr>
              <a:t>Energy</a:t>
            </a:r>
            <a:endParaRPr>
              <a:latin typeface="Carlito"/>
              <a:cs typeface="Carlito"/>
            </a:endParaRPr>
          </a:p>
        </p:txBody>
      </p:sp>
      <p:sp>
        <p:nvSpPr>
          <p:cNvPr id="21" name="object 21"/>
          <p:cNvSpPr txBox="1"/>
          <p:nvPr/>
        </p:nvSpPr>
        <p:spPr>
          <a:xfrm>
            <a:off x="5006976" y="5047565"/>
            <a:ext cx="2322195" cy="300355"/>
          </a:xfrm>
          <a:prstGeom prst="rect">
            <a:avLst/>
          </a:prstGeom>
        </p:spPr>
        <p:txBody>
          <a:bodyPr vert="horz" wrap="square" lIns="0" tIns="12700" rIns="0" bIns="0" rtlCol="0">
            <a:spAutoFit/>
          </a:bodyPr>
          <a:lstStyle/>
          <a:p>
            <a:pPr marL="38100" algn="ctr">
              <a:spcBef>
                <a:spcPts val="100"/>
              </a:spcBef>
            </a:pPr>
            <a:r>
              <a:rPr spc="-5" dirty="0">
                <a:latin typeface="Carlito"/>
                <a:cs typeface="Carlito"/>
              </a:rPr>
              <a:t>Losses</a:t>
            </a:r>
            <a:endParaRPr dirty="0">
              <a:latin typeface="Carlito"/>
              <a:cs typeface="Carlito"/>
            </a:endParaRPr>
          </a:p>
        </p:txBody>
      </p:sp>
      <p:sp>
        <p:nvSpPr>
          <p:cNvPr id="22" name="object 22"/>
          <p:cNvSpPr/>
          <p:nvPr/>
        </p:nvSpPr>
        <p:spPr>
          <a:xfrm>
            <a:off x="1905000" y="1295400"/>
            <a:ext cx="8382000" cy="0"/>
          </a:xfrm>
          <a:custGeom>
            <a:avLst/>
            <a:gdLst/>
            <a:ahLst/>
            <a:cxnLst/>
            <a:rect l="l" t="t" r="r" b="b"/>
            <a:pathLst>
              <a:path w="8382000">
                <a:moveTo>
                  <a:pt x="0" y="0"/>
                </a:moveTo>
                <a:lnTo>
                  <a:pt x="8382000" y="0"/>
                </a:lnTo>
              </a:path>
            </a:pathLst>
          </a:custGeom>
          <a:ln w="9144">
            <a:solidFill>
              <a:srgbClr val="497DBA"/>
            </a:solidFill>
          </a:ln>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02078" y="557242"/>
            <a:ext cx="7765923" cy="505908"/>
          </a:xfrm>
          <a:prstGeom prst="rect">
            <a:avLst/>
          </a:prstGeom>
        </p:spPr>
        <p:txBody>
          <a:bodyPr vert="horz" wrap="square" lIns="0" tIns="13335" rIns="0" bIns="0" rtlCol="0" anchor="ctr">
            <a:spAutoFit/>
          </a:bodyPr>
          <a:lstStyle/>
          <a:p>
            <a:pPr marL="12700">
              <a:lnSpc>
                <a:spcPct val="100000"/>
              </a:lnSpc>
              <a:spcBef>
                <a:spcPts val="105"/>
              </a:spcBef>
            </a:pPr>
            <a:r>
              <a:rPr sz="3200" spc="-40" dirty="0">
                <a:latin typeface="Times New Roman" pitchFamily="18" charset="0"/>
                <a:cs typeface="Times New Roman" pitchFamily="18" charset="0"/>
              </a:rPr>
              <a:t>Types </a:t>
            </a:r>
            <a:r>
              <a:rPr sz="3200" spc="-5" dirty="0">
                <a:latin typeface="Times New Roman" pitchFamily="18" charset="0"/>
                <a:cs typeface="Times New Roman" pitchFamily="18" charset="0"/>
              </a:rPr>
              <a:t>of electrical </a:t>
            </a:r>
            <a:r>
              <a:rPr sz="3200" dirty="0">
                <a:latin typeface="Times New Roman" pitchFamily="18" charset="0"/>
                <a:cs typeface="Times New Roman" pitchFamily="18" charset="0"/>
              </a:rPr>
              <a:t>machines</a:t>
            </a:r>
          </a:p>
        </p:txBody>
      </p:sp>
      <p:grpSp>
        <p:nvGrpSpPr>
          <p:cNvPr id="3" name="object 3"/>
          <p:cNvGrpSpPr/>
          <p:nvPr/>
        </p:nvGrpSpPr>
        <p:grpSpPr>
          <a:xfrm>
            <a:off x="5080953" y="1799845"/>
            <a:ext cx="2945765" cy="1858645"/>
            <a:chOff x="3556952" y="1799844"/>
            <a:chExt cx="2945765" cy="1858645"/>
          </a:xfrm>
        </p:grpSpPr>
        <p:sp>
          <p:nvSpPr>
            <p:cNvPr id="4" name="object 4"/>
            <p:cNvSpPr/>
            <p:nvPr/>
          </p:nvSpPr>
          <p:spPr>
            <a:xfrm>
              <a:off x="3569970" y="3138677"/>
              <a:ext cx="2919730" cy="506730"/>
            </a:xfrm>
            <a:custGeom>
              <a:avLst/>
              <a:gdLst/>
              <a:ahLst/>
              <a:cxnLst/>
              <a:rect l="l" t="t" r="r" b="b"/>
              <a:pathLst>
                <a:path w="2919729" h="506729">
                  <a:moveTo>
                    <a:pt x="1459991" y="0"/>
                  </a:moveTo>
                  <a:lnTo>
                    <a:pt x="1459991" y="253364"/>
                  </a:lnTo>
                  <a:lnTo>
                    <a:pt x="2919476" y="253364"/>
                  </a:lnTo>
                  <a:lnTo>
                    <a:pt x="2919476" y="506603"/>
                  </a:lnTo>
                </a:path>
                <a:path w="2919729" h="506729">
                  <a:moveTo>
                    <a:pt x="1459483" y="0"/>
                  </a:moveTo>
                  <a:lnTo>
                    <a:pt x="1459483" y="253364"/>
                  </a:lnTo>
                  <a:lnTo>
                    <a:pt x="0" y="253364"/>
                  </a:lnTo>
                  <a:lnTo>
                    <a:pt x="0" y="506603"/>
                  </a:lnTo>
                </a:path>
              </a:pathLst>
            </a:custGeom>
            <a:ln w="25908">
              <a:solidFill>
                <a:srgbClr val="3C6695"/>
              </a:solidFill>
            </a:ln>
          </p:spPr>
          <p:txBody>
            <a:bodyPr wrap="square" lIns="0" tIns="0" rIns="0" bIns="0" rtlCol="0"/>
            <a:lstStyle/>
            <a:p>
              <a:endParaRPr>
                <a:latin typeface="Times New Roman" pitchFamily="18" charset="0"/>
                <a:cs typeface="Times New Roman" pitchFamily="18" charset="0"/>
              </a:endParaRPr>
            </a:p>
          </p:txBody>
        </p:sp>
        <p:sp>
          <p:nvSpPr>
            <p:cNvPr id="5" name="object 5"/>
            <p:cNvSpPr/>
            <p:nvPr/>
          </p:nvSpPr>
          <p:spPr>
            <a:xfrm>
              <a:off x="3779520" y="1799844"/>
              <a:ext cx="2499360" cy="1571243"/>
            </a:xfrm>
            <a:prstGeom prst="rect">
              <a:avLst/>
            </a:prstGeom>
            <a:blipFill>
              <a:blip r:embed="rId2" cstate="print"/>
              <a:stretch>
                <a:fillRect/>
              </a:stretch>
            </a:blipFill>
          </p:spPr>
          <p:txBody>
            <a:bodyPr wrap="square" lIns="0" tIns="0" rIns="0" bIns="0" rtlCol="0"/>
            <a:lstStyle/>
            <a:p>
              <a:endParaRPr>
                <a:latin typeface="Times New Roman" pitchFamily="18" charset="0"/>
                <a:cs typeface="Times New Roman" pitchFamily="18" charset="0"/>
              </a:endParaRPr>
            </a:p>
          </p:txBody>
        </p:sp>
      </p:grpSp>
      <p:sp>
        <p:nvSpPr>
          <p:cNvPr id="6" name="object 6"/>
          <p:cNvSpPr txBox="1"/>
          <p:nvPr/>
        </p:nvSpPr>
        <p:spPr>
          <a:xfrm>
            <a:off x="5486400" y="1899285"/>
            <a:ext cx="2209800" cy="1209305"/>
          </a:xfrm>
          <a:prstGeom prst="rect">
            <a:avLst/>
          </a:prstGeom>
        </p:spPr>
        <p:txBody>
          <a:bodyPr vert="horz" wrap="square" lIns="0" tIns="54610" rIns="0" bIns="0" rtlCol="0">
            <a:spAutoFit/>
          </a:bodyPr>
          <a:lstStyle/>
          <a:p>
            <a:pPr marL="12700" marR="5080" indent="86360" algn="ctr">
              <a:lnSpc>
                <a:spcPts val="2960"/>
              </a:lnSpc>
              <a:spcBef>
                <a:spcPts val="430"/>
              </a:spcBef>
            </a:pPr>
            <a:r>
              <a:rPr sz="2700" spc="-25" dirty="0">
                <a:latin typeface="Times New Roman" pitchFamily="18" charset="0"/>
                <a:cs typeface="Times New Roman" pitchFamily="18" charset="0"/>
              </a:rPr>
              <a:t>Types </a:t>
            </a:r>
            <a:r>
              <a:rPr sz="2700" spc="-5" dirty="0">
                <a:latin typeface="Times New Roman" pitchFamily="18" charset="0"/>
                <a:cs typeface="Times New Roman" pitchFamily="18" charset="0"/>
              </a:rPr>
              <a:t>of  electrical  </a:t>
            </a:r>
            <a:r>
              <a:rPr sz="2700" dirty="0">
                <a:latin typeface="Times New Roman" pitchFamily="18" charset="0"/>
                <a:cs typeface="Times New Roman" pitchFamily="18" charset="0"/>
              </a:rPr>
              <a:t>machines</a:t>
            </a:r>
          </a:p>
        </p:txBody>
      </p:sp>
      <p:sp>
        <p:nvSpPr>
          <p:cNvPr id="7" name="object 7"/>
          <p:cNvSpPr/>
          <p:nvPr/>
        </p:nvSpPr>
        <p:spPr>
          <a:xfrm>
            <a:off x="3843528" y="3619500"/>
            <a:ext cx="2500883" cy="1295400"/>
          </a:xfrm>
          <a:prstGeom prst="rect">
            <a:avLst/>
          </a:prstGeom>
          <a:blipFill>
            <a:blip r:embed="rId3" cstate="print"/>
            <a:stretch>
              <a:fillRect/>
            </a:stretch>
          </a:blipFill>
        </p:spPr>
        <p:txBody>
          <a:bodyPr wrap="square" lIns="0" tIns="0" rIns="0" bIns="0" rtlCol="0"/>
          <a:lstStyle/>
          <a:p>
            <a:endParaRPr>
              <a:latin typeface="Times New Roman" pitchFamily="18" charset="0"/>
              <a:cs typeface="Times New Roman" pitchFamily="18" charset="0"/>
            </a:endParaRPr>
          </a:p>
        </p:txBody>
      </p:sp>
      <p:sp>
        <p:nvSpPr>
          <p:cNvPr id="8" name="object 8"/>
          <p:cNvSpPr txBox="1"/>
          <p:nvPr/>
        </p:nvSpPr>
        <p:spPr>
          <a:xfrm>
            <a:off x="4148454" y="3989323"/>
            <a:ext cx="1891030" cy="436880"/>
          </a:xfrm>
          <a:prstGeom prst="rect">
            <a:avLst/>
          </a:prstGeom>
        </p:spPr>
        <p:txBody>
          <a:bodyPr vert="horz" wrap="square" lIns="0" tIns="12700" rIns="0" bIns="0" rtlCol="0">
            <a:spAutoFit/>
          </a:bodyPr>
          <a:lstStyle/>
          <a:p>
            <a:pPr marL="12700">
              <a:spcBef>
                <a:spcPts val="100"/>
              </a:spcBef>
            </a:pPr>
            <a:r>
              <a:rPr sz="2700" spc="-20" dirty="0">
                <a:latin typeface="Times New Roman" pitchFamily="18" charset="0"/>
                <a:cs typeface="Times New Roman" pitchFamily="18" charset="0"/>
              </a:rPr>
              <a:t>Rotating</a:t>
            </a:r>
            <a:r>
              <a:rPr sz="2700" spc="-60" dirty="0">
                <a:latin typeface="Times New Roman" pitchFamily="18" charset="0"/>
                <a:cs typeface="Times New Roman" pitchFamily="18" charset="0"/>
              </a:rPr>
              <a:t> </a:t>
            </a:r>
            <a:r>
              <a:rPr sz="2700" dirty="0">
                <a:latin typeface="Times New Roman" pitchFamily="18" charset="0"/>
                <a:cs typeface="Times New Roman" pitchFamily="18" charset="0"/>
              </a:rPr>
              <a:t>type</a:t>
            </a:r>
          </a:p>
        </p:txBody>
      </p:sp>
      <p:sp>
        <p:nvSpPr>
          <p:cNvPr id="9" name="object 9"/>
          <p:cNvSpPr/>
          <p:nvPr/>
        </p:nvSpPr>
        <p:spPr>
          <a:xfrm>
            <a:off x="6697979" y="3619500"/>
            <a:ext cx="2627376" cy="1295400"/>
          </a:xfrm>
          <a:prstGeom prst="rect">
            <a:avLst/>
          </a:prstGeom>
          <a:blipFill>
            <a:blip r:embed="rId4" cstate="print"/>
            <a:stretch>
              <a:fillRect/>
            </a:stretch>
          </a:blipFill>
        </p:spPr>
        <p:txBody>
          <a:bodyPr wrap="square" lIns="0" tIns="0" rIns="0" bIns="0" rtlCol="0"/>
          <a:lstStyle/>
          <a:p>
            <a:endParaRPr>
              <a:latin typeface="Times New Roman" pitchFamily="18" charset="0"/>
              <a:cs typeface="Times New Roman" pitchFamily="18" charset="0"/>
            </a:endParaRPr>
          </a:p>
        </p:txBody>
      </p:sp>
      <p:sp>
        <p:nvSpPr>
          <p:cNvPr id="10" name="object 10"/>
          <p:cNvSpPr txBox="1"/>
          <p:nvPr/>
        </p:nvSpPr>
        <p:spPr>
          <a:xfrm>
            <a:off x="6938265" y="3989323"/>
            <a:ext cx="2148205" cy="436880"/>
          </a:xfrm>
          <a:prstGeom prst="rect">
            <a:avLst/>
          </a:prstGeom>
        </p:spPr>
        <p:txBody>
          <a:bodyPr vert="horz" wrap="square" lIns="0" tIns="12700" rIns="0" bIns="0" rtlCol="0">
            <a:spAutoFit/>
          </a:bodyPr>
          <a:lstStyle/>
          <a:p>
            <a:pPr marL="12700">
              <a:spcBef>
                <a:spcPts val="100"/>
              </a:spcBef>
            </a:pPr>
            <a:r>
              <a:rPr sz="2700" spc="-10" dirty="0">
                <a:latin typeface="Times New Roman" pitchFamily="18" charset="0"/>
                <a:cs typeface="Times New Roman" pitchFamily="18" charset="0"/>
              </a:rPr>
              <a:t>Stationary</a:t>
            </a:r>
            <a:r>
              <a:rPr sz="2700" spc="-50" dirty="0">
                <a:latin typeface="Times New Roman" pitchFamily="18" charset="0"/>
                <a:cs typeface="Times New Roman" pitchFamily="18" charset="0"/>
              </a:rPr>
              <a:t> </a:t>
            </a:r>
            <a:r>
              <a:rPr sz="2700" dirty="0">
                <a:latin typeface="Times New Roman" pitchFamily="18" charset="0"/>
                <a:cs typeface="Times New Roman" pitchFamily="18" charset="0"/>
              </a:rPr>
              <a:t>type</a:t>
            </a:r>
          </a:p>
        </p:txBody>
      </p:sp>
      <p:grpSp>
        <p:nvGrpSpPr>
          <p:cNvPr id="11" name="object 11"/>
          <p:cNvGrpSpPr/>
          <p:nvPr/>
        </p:nvGrpSpPr>
        <p:grpSpPr>
          <a:xfrm>
            <a:off x="8639556" y="5306568"/>
            <a:ext cx="2033270" cy="1161415"/>
            <a:chOff x="7115556" y="5306567"/>
            <a:chExt cx="2033270" cy="1161415"/>
          </a:xfrm>
        </p:grpSpPr>
        <p:sp>
          <p:nvSpPr>
            <p:cNvPr id="12" name="object 12"/>
            <p:cNvSpPr/>
            <p:nvPr/>
          </p:nvSpPr>
          <p:spPr>
            <a:xfrm>
              <a:off x="7115556" y="5306567"/>
              <a:ext cx="2028444" cy="1161288"/>
            </a:xfrm>
            <a:prstGeom prst="rect">
              <a:avLst/>
            </a:prstGeom>
            <a:blipFill>
              <a:blip r:embed="rId5" cstate="print"/>
              <a:stretch>
                <a:fillRect/>
              </a:stretch>
            </a:blipFill>
          </p:spPr>
          <p:txBody>
            <a:bodyPr wrap="square" lIns="0" tIns="0" rIns="0" bIns="0" rtlCol="0"/>
            <a:lstStyle/>
            <a:p>
              <a:endParaRPr>
                <a:latin typeface="Times New Roman" pitchFamily="18" charset="0"/>
                <a:cs typeface="Times New Roman" pitchFamily="18" charset="0"/>
              </a:endParaRPr>
            </a:p>
          </p:txBody>
        </p:sp>
        <p:sp>
          <p:nvSpPr>
            <p:cNvPr id="13" name="object 13"/>
            <p:cNvSpPr/>
            <p:nvPr/>
          </p:nvSpPr>
          <p:spPr>
            <a:xfrm>
              <a:off x="7162800" y="5333999"/>
              <a:ext cx="1981200" cy="1066800"/>
            </a:xfrm>
            <a:prstGeom prst="rect">
              <a:avLst/>
            </a:prstGeom>
            <a:blipFill>
              <a:blip r:embed="rId6" cstate="print"/>
              <a:stretch>
                <a:fillRect/>
              </a:stretch>
            </a:blipFill>
          </p:spPr>
          <p:txBody>
            <a:bodyPr wrap="square" lIns="0" tIns="0" rIns="0" bIns="0" rtlCol="0"/>
            <a:lstStyle/>
            <a:p>
              <a:endParaRPr>
                <a:latin typeface="Times New Roman" pitchFamily="18" charset="0"/>
                <a:cs typeface="Times New Roman" pitchFamily="18" charset="0"/>
              </a:endParaRPr>
            </a:p>
          </p:txBody>
        </p:sp>
        <p:sp>
          <p:nvSpPr>
            <p:cNvPr id="14" name="object 14"/>
            <p:cNvSpPr/>
            <p:nvPr/>
          </p:nvSpPr>
          <p:spPr>
            <a:xfrm>
              <a:off x="7162800" y="5333999"/>
              <a:ext cx="1981200" cy="1066800"/>
            </a:xfrm>
            <a:custGeom>
              <a:avLst/>
              <a:gdLst/>
              <a:ahLst/>
              <a:cxnLst/>
              <a:rect l="l" t="t" r="r" b="b"/>
              <a:pathLst>
                <a:path w="1981200" h="1066800">
                  <a:moveTo>
                    <a:pt x="0" y="177800"/>
                  </a:moveTo>
                  <a:lnTo>
                    <a:pt x="6352" y="130542"/>
                  </a:lnTo>
                  <a:lnTo>
                    <a:pt x="24280" y="88072"/>
                  </a:lnTo>
                  <a:lnTo>
                    <a:pt x="52085" y="52085"/>
                  </a:lnTo>
                  <a:lnTo>
                    <a:pt x="88072" y="24280"/>
                  </a:lnTo>
                  <a:lnTo>
                    <a:pt x="130542" y="6352"/>
                  </a:lnTo>
                  <a:lnTo>
                    <a:pt x="177800" y="0"/>
                  </a:lnTo>
                  <a:lnTo>
                    <a:pt x="1803400" y="0"/>
                  </a:lnTo>
                  <a:lnTo>
                    <a:pt x="1850657" y="6352"/>
                  </a:lnTo>
                  <a:lnTo>
                    <a:pt x="1893127" y="24280"/>
                  </a:lnTo>
                  <a:lnTo>
                    <a:pt x="1929114" y="52085"/>
                  </a:lnTo>
                  <a:lnTo>
                    <a:pt x="1956919" y="88072"/>
                  </a:lnTo>
                  <a:lnTo>
                    <a:pt x="1974847" y="130542"/>
                  </a:lnTo>
                  <a:lnTo>
                    <a:pt x="1981200" y="177800"/>
                  </a:lnTo>
                  <a:lnTo>
                    <a:pt x="1981200" y="889000"/>
                  </a:lnTo>
                  <a:lnTo>
                    <a:pt x="1974847" y="936266"/>
                  </a:lnTo>
                  <a:lnTo>
                    <a:pt x="1956919" y="978739"/>
                  </a:lnTo>
                  <a:lnTo>
                    <a:pt x="1929114" y="1014723"/>
                  </a:lnTo>
                  <a:lnTo>
                    <a:pt x="1893127" y="1042525"/>
                  </a:lnTo>
                  <a:lnTo>
                    <a:pt x="1850657" y="1060448"/>
                  </a:lnTo>
                  <a:lnTo>
                    <a:pt x="1803400" y="1066800"/>
                  </a:lnTo>
                  <a:lnTo>
                    <a:pt x="177800" y="1066800"/>
                  </a:lnTo>
                  <a:lnTo>
                    <a:pt x="130542" y="1060448"/>
                  </a:lnTo>
                  <a:lnTo>
                    <a:pt x="88072" y="1042525"/>
                  </a:lnTo>
                  <a:lnTo>
                    <a:pt x="52085" y="1014723"/>
                  </a:lnTo>
                  <a:lnTo>
                    <a:pt x="24280" y="978739"/>
                  </a:lnTo>
                  <a:lnTo>
                    <a:pt x="6352" y="936266"/>
                  </a:lnTo>
                  <a:lnTo>
                    <a:pt x="0" y="889000"/>
                  </a:lnTo>
                  <a:lnTo>
                    <a:pt x="0" y="177800"/>
                  </a:lnTo>
                  <a:close/>
                </a:path>
              </a:pathLst>
            </a:custGeom>
            <a:ln w="9144">
              <a:solidFill>
                <a:srgbClr val="497DBA"/>
              </a:solidFill>
            </a:ln>
          </p:spPr>
          <p:txBody>
            <a:bodyPr wrap="square" lIns="0" tIns="0" rIns="0" bIns="0" rtlCol="0"/>
            <a:lstStyle/>
            <a:p>
              <a:endParaRPr>
                <a:latin typeface="Times New Roman" pitchFamily="18" charset="0"/>
                <a:cs typeface="Times New Roman" pitchFamily="18" charset="0"/>
              </a:endParaRPr>
            </a:p>
          </p:txBody>
        </p:sp>
      </p:grpSp>
      <p:sp>
        <p:nvSpPr>
          <p:cNvPr id="15" name="object 15"/>
          <p:cNvSpPr txBox="1"/>
          <p:nvPr/>
        </p:nvSpPr>
        <p:spPr>
          <a:xfrm>
            <a:off x="9056624" y="5715000"/>
            <a:ext cx="1611377" cy="288239"/>
          </a:xfrm>
          <a:prstGeom prst="rect">
            <a:avLst/>
          </a:prstGeom>
        </p:spPr>
        <p:txBody>
          <a:bodyPr vert="horz" wrap="square" lIns="0" tIns="12700" rIns="0" bIns="0" rtlCol="0">
            <a:spAutoFit/>
          </a:bodyPr>
          <a:lstStyle/>
          <a:p>
            <a:pPr marL="12700">
              <a:spcBef>
                <a:spcPts val="100"/>
              </a:spcBef>
            </a:pPr>
            <a:r>
              <a:rPr spc="-25" dirty="0">
                <a:latin typeface="Times New Roman" pitchFamily="18" charset="0"/>
                <a:cs typeface="Times New Roman" pitchFamily="18" charset="0"/>
              </a:rPr>
              <a:t>Transformers</a:t>
            </a:r>
            <a:endParaRPr dirty="0">
              <a:latin typeface="Times New Roman" pitchFamily="18" charset="0"/>
              <a:cs typeface="Times New Roman" pitchFamily="18" charset="0"/>
            </a:endParaRPr>
          </a:p>
        </p:txBody>
      </p:sp>
      <p:grpSp>
        <p:nvGrpSpPr>
          <p:cNvPr id="16" name="object 16"/>
          <p:cNvGrpSpPr/>
          <p:nvPr/>
        </p:nvGrpSpPr>
        <p:grpSpPr>
          <a:xfrm>
            <a:off x="2592260" y="4106165"/>
            <a:ext cx="7091680" cy="1887855"/>
            <a:chOff x="1068260" y="4106164"/>
            <a:chExt cx="7091680" cy="1887855"/>
          </a:xfrm>
        </p:grpSpPr>
        <p:sp>
          <p:nvSpPr>
            <p:cNvPr id="17" name="object 17"/>
            <p:cNvSpPr/>
            <p:nvPr/>
          </p:nvSpPr>
          <p:spPr>
            <a:xfrm>
              <a:off x="7696200" y="4106164"/>
              <a:ext cx="463550" cy="1228090"/>
            </a:xfrm>
            <a:custGeom>
              <a:avLst/>
              <a:gdLst/>
              <a:ahLst/>
              <a:cxnLst/>
              <a:rect l="l" t="t" r="r" b="b"/>
              <a:pathLst>
                <a:path w="463550" h="1228089">
                  <a:moveTo>
                    <a:pt x="450850" y="79502"/>
                  </a:moveTo>
                  <a:lnTo>
                    <a:pt x="450850" y="1227836"/>
                  </a:lnTo>
                  <a:lnTo>
                    <a:pt x="463550" y="1227836"/>
                  </a:lnTo>
                  <a:lnTo>
                    <a:pt x="463550" y="85852"/>
                  </a:lnTo>
                  <a:lnTo>
                    <a:pt x="457200" y="85852"/>
                  </a:lnTo>
                  <a:lnTo>
                    <a:pt x="450850" y="79502"/>
                  </a:lnTo>
                  <a:close/>
                </a:path>
                <a:path w="463550" h="1228089">
                  <a:moveTo>
                    <a:pt x="62610" y="0"/>
                  </a:moveTo>
                  <a:lnTo>
                    <a:pt x="58674" y="635"/>
                  </a:lnTo>
                  <a:lnTo>
                    <a:pt x="0" y="84836"/>
                  </a:lnTo>
                  <a:lnTo>
                    <a:pt x="98678" y="94234"/>
                  </a:lnTo>
                  <a:lnTo>
                    <a:pt x="102107" y="94487"/>
                  </a:lnTo>
                  <a:lnTo>
                    <a:pt x="105282" y="91948"/>
                  </a:lnTo>
                  <a:lnTo>
                    <a:pt x="105536" y="88518"/>
                  </a:lnTo>
                  <a:lnTo>
                    <a:pt x="105822" y="85852"/>
                  </a:lnTo>
                  <a:lnTo>
                    <a:pt x="11429" y="85852"/>
                  </a:lnTo>
                  <a:lnTo>
                    <a:pt x="11429" y="73152"/>
                  </a:lnTo>
                  <a:lnTo>
                    <a:pt x="23624" y="73152"/>
                  </a:lnTo>
                  <a:lnTo>
                    <a:pt x="67055" y="10794"/>
                  </a:lnTo>
                  <a:lnTo>
                    <a:pt x="69088" y="8000"/>
                  </a:lnTo>
                  <a:lnTo>
                    <a:pt x="68452" y="4063"/>
                  </a:lnTo>
                  <a:lnTo>
                    <a:pt x="62610" y="0"/>
                  </a:lnTo>
                  <a:close/>
                </a:path>
                <a:path w="463550" h="1228089">
                  <a:moveTo>
                    <a:pt x="23624" y="73152"/>
                  </a:moveTo>
                  <a:lnTo>
                    <a:pt x="11429" y="73152"/>
                  </a:lnTo>
                  <a:lnTo>
                    <a:pt x="11429" y="85852"/>
                  </a:lnTo>
                  <a:lnTo>
                    <a:pt x="105822" y="85852"/>
                  </a:lnTo>
                  <a:lnTo>
                    <a:pt x="105812" y="84836"/>
                  </a:lnTo>
                  <a:lnTo>
                    <a:pt x="104436" y="83185"/>
                  </a:lnTo>
                  <a:lnTo>
                    <a:pt x="16636" y="83185"/>
                  </a:lnTo>
                  <a:lnTo>
                    <a:pt x="12065" y="73279"/>
                  </a:lnTo>
                  <a:lnTo>
                    <a:pt x="23536" y="73279"/>
                  </a:lnTo>
                  <a:close/>
                </a:path>
                <a:path w="463550" h="1228089">
                  <a:moveTo>
                    <a:pt x="460755" y="73152"/>
                  </a:moveTo>
                  <a:lnTo>
                    <a:pt x="23624" y="73152"/>
                  </a:lnTo>
                  <a:lnTo>
                    <a:pt x="22831" y="74291"/>
                  </a:lnTo>
                  <a:lnTo>
                    <a:pt x="99822" y="81534"/>
                  </a:lnTo>
                  <a:lnTo>
                    <a:pt x="103377" y="81915"/>
                  </a:lnTo>
                  <a:lnTo>
                    <a:pt x="105812" y="84836"/>
                  </a:lnTo>
                  <a:lnTo>
                    <a:pt x="105822" y="85852"/>
                  </a:lnTo>
                  <a:lnTo>
                    <a:pt x="450850" y="85852"/>
                  </a:lnTo>
                  <a:lnTo>
                    <a:pt x="450850" y="79502"/>
                  </a:lnTo>
                  <a:lnTo>
                    <a:pt x="463550" y="79502"/>
                  </a:lnTo>
                  <a:lnTo>
                    <a:pt x="463550" y="76073"/>
                  </a:lnTo>
                  <a:lnTo>
                    <a:pt x="460755" y="73152"/>
                  </a:lnTo>
                  <a:close/>
                </a:path>
                <a:path w="463550" h="1228089">
                  <a:moveTo>
                    <a:pt x="463550" y="79502"/>
                  </a:moveTo>
                  <a:lnTo>
                    <a:pt x="450850" y="79502"/>
                  </a:lnTo>
                  <a:lnTo>
                    <a:pt x="457200" y="85852"/>
                  </a:lnTo>
                  <a:lnTo>
                    <a:pt x="463550" y="85852"/>
                  </a:lnTo>
                  <a:lnTo>
                    <a:pt x="463550" y="79502"/>
                  </a:lnTo>
                  <a:close/>
                </a:path>
                <a:path w="463550" h="1228089">
                  <a:moveTo>
                    <a:pt x="12065" y="73279"/>
                  </a:moveTo>
                  <a:lnTo>
                    <a:pt x="16636" y="83185"/>
                  </a:lnTo>
                  <a:lnTo>
                    <a:pt x="22831" y="74291"/>
                  </a:lnTo>
                  <a:lnTo>
                    <a:pt x="12065" y="73279"/>
                  </a:lnTo>
                  <a:close/>
                </a:path>
                <a:path w="463550" h="1228089">
                  <a:moveTo>
                    <a:pt x="22831" y="74291"/>
                  </a:moveTo>
                  <a:lnTo>
                    <a:pt x="16636" y="83185"/>
                  </a:lnTo>
                  <a:lnTo>
                    <a:pt x="104436" y="83185"/>
                  </a:lnTo>
                  <a:lnTo>
                    <a:pt x="103377" y="81915"/>
                  </a:lnTo>
                  <a:lnTo>
                    <a:pt x="99822" y="81534"/>
                  </a:lnTo>
                  <a:lnTo>
                    <a:pt x="22831" y="74291"/>
                  </a:lnTo>
                  <a:close/>
                </a:path>
                <a:path w="463550" h="1228089">
                  <a:moveTo>
                    <a:pt x="23536" y="73279"/>
                  </a:moveTo>
                  <a:lnTo>
                    <a:pt x="12065" y="73279"/>
                  </a:lnTo>
                  <a:lnTo>
                    <a:pt x="22831" y="74291"/>
                  </a:lnTo>
                  <a:lnTo>
                    <a:pt x="23536" y="73279"/>
                  </a:lnTo>
                  <a:close/>
                </a:path>
              </a:pathLst>
            </a:custGeom>
            <a:solidFill>
              <a:srgbClr val="497DBA"/>
            </a:solidFill>
          </p:spPr>
          <p:txBody>
            <a:bodyPr wrap="square" lIns="0" tIns="0" rIns="0" bIns="0" rtlCol="0"/>
            <a:lstStyle/>
            <a:p>
              <a:endParaRPr>
                <a:latin typeface="Times New Roman" pitchFamily="18" charset="0"/>
                <a:cs typeface="Times New Roman" pitchFamily="18" charset="0"/>
              </a:endParaRPr>
            </a:p>
          </p:txBody>
        </p:sp>
        <p:sp>
          <p:nvSpPr>
            <p:cNvPr id="18" name="object 18"/>
            <p:cNvSpPr/>
            <p:nvPr/>
          </p:nvSpPr>
          <p:spPr>
            <a:xfrm>
              <a:off x="1081277" y="5654802"/>
              <a:ext cx="1877060" cy="325755"/>
            </a:xfrm>
            <a:custGeom>
              <a:avLst/>
              <a:gdLst/>
              <a:ahLst/>
              <a:cxnLst/>
              <a:rect l="l" t="t" r="r" b="b"/>
              <a:pathLst>
                <a:path w="1877060" h="325754">
                  <a:moveTo>
                    <a:pt x="938784" y="0"/>
                  </a:moveTo>
                  <a:lnTo>
                    <a:pt x="938784" y="162839"/>
                  </a:lnTo>
                  <a:lnTo>
                    <a:pt x="1877060" y="162839"/>
                  </a:lnTo>
                  <a:lnTo>
                    <a:pt x="1877060" y="325678"/>
                  </a:lnTo>
                </a:path>
                <a:path w="1877060" h="325754">
                  <a:moveTo>
                    <a:pt x="938276" y="0"/>
                  </a:moveTo>
                  <a:lnTo>
                    <a:pt x="938276" y="162839"/>
                  </a:lnTo>
                  <a:lnTo>
                    <a:pt x="0" y="162839"/>
                  </a:lnTo>
                  <a:lnTo>
                    <a:pt x="0" y="325678"/>
                  </a:lnTo>
                </a:path>
              </a:pathLst>
            </a:custGeom>
            <a:ln w="25908">
              <a:solidFill>
                <a:srgbClr val="3C6695"/>
              </a:solidFill>
            </a:ln>
          </p:spPr>
          <p:txBody>
            <a:bodyPr wrap="square" lIns="0" tIns="0" rIns="0" bIns="0" rtlCol="0"/>
            <a:lstStyle/>
            <a:p>
              <a:endParaRPr>
                <a:latin typeface="Times New Roman" pitchFamily="18" charset="0"/>
                <a:cs typeface="Times New Roman" pitchFamily="18" charset="0"/>
              </a:endParaRPr>
            </a:p>
          </p:txBody>
        </p:sp>
        <p:sp>
          <p:nvSpPr>
            <p:cNvPr id="19" name="object 19"/>
            <p:cNvSpPr/>
            <p:nvPr/>
          </p:nvSpPr>
          <p:spPr>
            <a:xfrm>
              <a:off x="1199387" y="4853940"/>
              <a:ext cx="1639824" cy="885444"/>
            </a:xfrm>
            <a:prstGeom prst="rect">
              <a:avLst/>
            </a:prstGeom>
            <a:blipFill>
              <a:blip r:embed="rId7" cstate="print"/>
              <a:stretch>
                <a:fillRect/>
              </a:stretch>
            </a:blipFill>
          </p:spPr>
          <p:txBody>
            <a:bodyPr wrap="square" lIns="0" tIns="0" rIns="0" bIns="0" rtlCol="0"/>
            <a:lstStyle/>
            <a:p>
              <a:endParaRPr>
                <a:latin typeface="Times New Roman" pitchFamily="18" charset="0"/>
                <a:cs typeface="Times New Roman" pitchFamily="18" charset="0"/>
              </a:endParaRPr>
            </a:p>
          </p:txBody>
        </p:sp>
      </p:grpSp>
      <p:sp>
        <p:nvSpPr>
          <p:cNvPr id="20" name="object 20"/>
          <p:cNvSpPr txBox="1"/>
          <p:nvPr/>
        </p:nvSpPr>
        <p:spPr>
          <a:xfrm>
            <a:off x="2962402" y="4948174"/>
            <a:ext cx="1457198" cy="579755"/>
          </a:xfrm>
          <a:prstGeom prst="rect">
            <a:avLst/>
          </a:prstGeom>
        </p:spPr>
        <p:txBody>
          <a:bodyPr vert="horz" wrap="square" lIns="0" tIns="41275" rIns="0" bIns="0" rtlCol="0">
            <a:spAutoFit/>
          </a:bodyPr>
          <a:lstStyle/>
          <a:p>
            <a:pPr marL="55244" marR="5080" indent="-43180">
              <a:lnSpc>
                <a:spcPts val="2090"/>
              </a:lnSpc>
              <a:spcBef>
                <a:spcPts val="325"/>
              </a:spcBef>
            </a:pPr>
            <a:r>
              <a:rPr sz="1900" spc="-20" dirty="0">
                <a:latin typeface="Times New Roman" pitchFamily="18" charset="0"/>
                <a:cs typeface="Times New Roman" pitchFamily="18" charset="0"/>
              </a:rPr>
              <a:t>Motors </a:t>
            </a:r>
            <a:r>
              <a:rPr sz="1900" spc="-5" dirty="0">
                <a:latin typeface="Times New Roman" pitchFamily="18" charset="0"/>
                <a:cs typeface="Times New Roman" pitchFamily="18" charset="0"/>
              </a:rPr>
              <a:t>and  </a:t>
            </a:r>
            <a:r>
              <a:rPr sz="1900" spc="-20" dirty="0">
                <a:latin typeface="Times New Roman" pitchFamily="18" charset="0"/>
                <a:cs typeface="Times New Roman" pitchFamily="18" charset="0"/>
              </a:rPr>
              <a:t>generators</a:t>
            </a:r>
            <a:endParaRPr sz="1900" dirty="0">
              <a:latin typeface="Times New Roman" pitchFamily="18" charset="0"/>
              <a:cs typeface="Times New Roman" pitchFamily="18" charset="0"/>
            </a:endParaRPr>
          </a:p>
        </p:txBody>
      </p:sp>
      <p:sp>
        <p:nvSpPr>
          <p:cNvPr id="21" name="object 21"/>
          <p:cNvSpPr/>
          <p:nvPr/>
        </p:nvSpPr>
        <p:spPr>
          <a:xfrm>
            <a:off x="1693163" y="5955790"/>
            <a:ext cx="1879092" cy="885444"/>
          </a:xfrm>
          <a:prstGeom prst="rect">
            <a:avLst/>
          </a:prstGeom>
          <a:blipFill>
            <a:blip r:embed="rId8" cstate="print"/>
            <a:stretch>
              <a:fillRect/>
            </a:stretch>
          </a:blipFill>
        </p:spPr>
        <p:txBody>
          <a:bodyPr wrap="square" lIns="0" tIns="0" rIns="0" bIns="0" rtlCol="0"/>
          <a:lstStyle/>
          <a:p>
            <a:endParaRPr>
              <a:latin typeface="Times New Roman" pitchFamily="18" charset="0"/>
              <a:cs typeface="Times New Roman" pitchFamily="18" charset="0"/>
            </a:endParaRPr>
          </a:p>
        </p:txBody>
      </p:sp>
      <p:sp>
        <p:nvSpPr>
          <p:cNvPr id="22" name="object 22"/>
          <p:cNvSpPr txBox="1"/>
          <p:nvPr/>
        </p:nvSpPr>
        <p:spPr>
          <a:xfrm>
            <a:off x="1870049" y="6049468"/>
            <a:ext cx="1635151" cy="579755"/>
          </a:xfrm>
          <a:prstGeom prst="rect">
            <a:avLst/>
          </a:prstGeom>
        </p:spPr>
        <p:txBody>
          <a:bodyPr vert="horz" wrap="square" lIns="0" tIns="41275" rIns="0" bIns="0" rtlCol="0">
            <a:spAutoFit/>
          </a:bodyPr>
          <a:lstStyle/>
          <a:p>
            <a:pPr marL="209550" marR="5080" indent="-197485">
              <a:lnSpc>
                <a:spcPts val="2090"/>
              </a:lnSpc>
              <a:spcBef>
                <a:spcPts val="325"/>
              </a:spcBef>
            </a:pPr>
            <a:r>
              <a:rPr sz="1900" spc="-10" dirty="0">
                <a:latin typeface="Times New Roman" pitchFamily="18" charset="0"/>
                <a:cs typeface="Times New Roman" pitchFamily="18" charset="0"/>
              </a:rPr>
              <a:t>AC </a:t>
            </a:r>
            <a:r>
              <a:rPr sz="1900" spc="-15" dirty="0">
                <a:latin typeface="Times New Roman" pitchFamily="18" charset="0"/>
                <a:cs typeface="Times New Roman" pitchFamily="18" charset="0"/>
              </a:rPr>
              <a:t>motors </a:t>
            </a:r>
            <a:r>
              <a:rPr sz="1900" spc="-10" dirty="0">
                <a:latin typeface="Times New Roman" pitchFamily="18" charset="0"/>
                <a:cs typeface="Times New Roman" pitchFamily="18" charset="0"/>
              </a:rPr>
              <a:t>and  </a:t>
            </a:r>
            <a:r>
              <a:rPr sz="1900" spc="-20" dirty="0">
                <a:latin typeface="Times New Roman" pitchFamily="18" charset="0"/>
                <a:cs typeface="Times New Roman" pitchFamily="18" charset="0"/>
              </a:rPr>
              <a:t>generators</a:t>
            </a:r>
            <a:endParaRPr sz="1900" dirty="0">
              <a:latin typeface="Times New Roman" pitchFamily="18" charset="0"/>
              <a:cs typeface="Times New Roman" pitchFamily="18" charset="0"/>
            </a:endParaRPr>
          </a:p>
        </p:txBody>
      </p:sp>
      <p:sp>
        <p:nvSpPr>
          <p:cNvPr id="23" name="object 23"/>
          <p:cNvSpPr/>
          <p:nvPr/>
        </p:nvSpPr>
        <p:spPr>
          <a:xfrm>
            <a:off x="3563111" y="5955790"/>
            <a:ext cx="1891284" cy="885444"/>
          </a:xfrm>
          <a:prstGeom prst="rect">
            <a:avLst/>
          </a:prstGeom>
          <a:blipFill>
            <a:blip r:embed="rId9" cstate="print"/>
            <a:stretch>
              <a:fillRect/>
            </a:stretch>
          </a:blipFill>
        </p:spPr>
        <p:txBody>
          <a:bodyPr wrap="square" lIns="0" tIns="0" rIns="0" bIns="0" rtlCol="0"/>
          <a:lstStyle/>
          <a:p>
            <a:endParaRPr>
              <a:latin typeface="Times New Roman" pitchFamily="18" charset="0"/>
              <a:cs typeface="Times New Roman" pitchFamily="18" charset="0"/>
            </a:endParaRPr>
          </a:p>
        </p:txBody>
      </p:sp>
      <p:sp>
        <p:nvSpPr>
          <p:cNvPr id="24" name="object 24"/>
          <p:cNvSpPr txBox="1"/>
          <p:nvPr/>
        </p:nvSpPr>
        <p:spPr>
          <a:xfrm>
            <a:off x="3740912" y="6049468"/>
            <a:ext cx="1745489" cy="579755"/>
          </a:xfrm>
          <a:prstGeom prst="rect">
            <a:avLst/>
          </a:prstGeom>
        </p:spPr>
        <p:txBody>
          <a:bodyPr vert="horz" wrap="square" lIns="0" tIns="41275" rIns="0" bIns="0" rtlCol="0">
            <a:spAutoFit/>
          </a:bodyPr>
          <a:lstStyle/>
          <a:p>
            <a:pPr marL="195580" marR="5080" indent="-182880">
              <a:lnSpc>
                <a:spcPts val="2090"/>
              </a:lnSpc>
              <a:spcBef>
                <a:spcPts val="325"/>
              </a:spcBef>
            </a:pPr>
            <a:r>
              <a:rPr sz="1900" spc="-5" dirty="0">
                <a:latin typeface="Times New Roman" pitchFamily="18" charset="0"/>
                <a:cs typeface="Times New Roman" pitchFamily="18" charset="0"/>
              </a:rPr>
              <a:t>DC </a:t>
            </a:r>
            <a:r>
              <a:rPr sz="1900" spc="-20" dirty="0">
                <a:latin typeface="Times New Roman" pitchFamily="18" charset="0"/>
                <a:cs typeface="Times New Roman" pitchFamily="18" charset="0"/>
              </a:rPr>
              <a:t>motors </a:t>
            </a:r>
            <a:r>
              <a:rPr sz="1900" spc="-5" dirty="0">
                <a:latin typeface="Times New Roman" pitchFamily="18" charset="0"/>
                <a:cs typeface="Times New Roman" pitchFamily="18" charset="0"/>
              </a:rPr>
              <a:t>and  </a:t>
            </a:r>
            <a:r>
              <a:rPr sz="1900" spc="-15" dirty="0">
                <a:latin typeface="Times New Roman" pitchFamily="18" charset="0"/>
                <a:cs typeface="Times New Roman" pitchFamily="18" charset="0"/>
              </a:rPr>
              <a:t>Generators</a:t>
            </a:r>
            <a:endParaRPr sz="1900" dirty="0">
              <a:latin typeface="Times New Roman" pitchFamily="18" charset="0"/>
              <a:cs typeface="Times New Roman" pitchFamily="18" charset="0"/>
            </a:endParaRPr>
          </a:p>
        </p:txBody>
      </p:sp>
      <p:sp>
        <p:nvSpPr>
          <p:cNvPr id="25" name="object 25"/>
          <p:cNvSpPr/>
          <p:nvPr/>
        </p:nvSpPr>
        <p:spPr>
          <a:xfrm>
            <a:off x="3422650" y="4131817"/>
            <a:ext cx="463550" cy="745490"/>
          </a:xfrm>
          <a:custGeom>
            <a:avLst/>
            <a:gdLst/>
            <a:ahLst/>
            <a:cxnLst/>
            <a:rect l="l" t="t" r="r" b="b"/>
            <a:pathLst>
              <a:path w="463550" h="745489">
                <a:moveTo>
                  <a:pt x="6350" y="29971"/>
                </a:moveTo>
                <a:lnTo>
                  <a:pt x="4699" y="29971"/>
                </a:lnTo>
                <a:lnTo>
                  <a:pt x="3048" y="30606"/>
                </a:lnTo>
                <a:lnTo>
                  <a:pt x="635" y="33019"/>
                </a:lnTo>
                <a:lnTo>
                  <a:pt x="0" y="34670"/>
                </a:lnTo>
                <a:lnTo>
                  <a:pt x="0" y="744981"/>
                </a:lnTo>
                <a:lnTo>
                  <a:pt x="12700" y="744981"/>
                </a:lnTo>
                <a:lnTo>
                  <a:pt x="12700" y="42732"/>
                </a:lnTo>
                <a:lnTo>
                  <a:pt x="6350" y="42671"/>
                </a:lnTo>
                <a:lnTo>
                  <a:pt x="12700" y="36321"/>
                </a:lnTo>
                <a:lnTo>
                  <a:pt x="390906" y="36321"/>
                </a:lnTo>
                <a:lnTo>
                  <a:pt x="391739" y="33674"/>
                </a:lnTo>
                <a:lnTo>
                  <a:pt x="6350" y="29971"/>
                </a:lnTo>
                <a:close/>
              </a:path>
              <a:path w="463550" h="745489">
                <a:moveTo>
                  <a:pt x="402336" y="0"/>
                </a:moveTo>
                <a:lnTo>
                  <a:pt x="391739" y="33674"/>
                </a:lnTo>
                <a:lnTo>
                  <a:pt x="402970" y="33781"/>
                </a:lnTo>
                <a:lnTo>
                  <a:pt x="402970" y="46481"/>
                </a:lnTo>
                <a:lnTo>
                  <a:pt x="387708" y="46481"/>
                </a:lnTo>
                <a:lnTo>
                  <a:pt x="379475" y="72643"/>
                </a:lnTo>
                <a:lnTo>
                  <a:pt x="463550" y="59181"/>
                </a:lnTo>
                <a:lnTo>
                  <a:pt x="450413" y="46481"/>
                </a:lnTo>
                <a:lnTo>
                  <a:pt x="402970" y="46481"/>
                </a:lnTo>
                <a:lnTo>
                  <a:pt x="450262" y="46335"/>
                </a:lnTo>
                <a:lnTo>
                  <a:pt x="402336" y="0"/>
                </a:lnTo>
                <a:close/>
              </a:path>
              <a:path w="463550" h="745489">
                <a:moveTo>
                  <a:pt x="391739" y="33674"/>
                </a:moveTo>
                <a:lnTo>
                  <a:pt x="387754" y="46335"/>
                </a:lnTo>
                <a:lnTo>
                  <a:pt x="402970" y="46481"/>
                </a:lnTo>
                <a:lnTo>
                  <a:pt x="402970" y="33781"/>
                </a:lnTo>
                <a:lnTo>
                  <a:pt x="391739" y="33674"/>
                </a:lnTo>
                <a:close/>
              </a:path>
              <a:path w="463550" h="745489">
                <a:moveTo>
                  <a:pt x="390906" y="36321"/>
                </a:moveTo>
                <a:lnTo>
                  <a:pt x="12700" y="36321"/>
                </a:lnTo>
                <a:lnTo>
                  <a:pt x="12700" y="42732"/>
                </a:lnTo>
                <a:lnTo>
                  <a:pt x="387754" y="46335"/>
                </a:lnTo>
                <a:lnTo>
                  <a:pt x="390906" y="36321"/>
                </a:lnTo>
                <a:close/>
              </a:path>
              <a:path w="463550" h="745489">
                <a:moveTo>
                  <a:pt x="12700" y="36321"/>
                </a:moveTo>
                <a:lnTo>
                  <a:pt x="6350" y="42671"/>
                </a:lnTo>
                <a:lnTo>
                  <a:pt x="12700" y="42732"/>
                </a:lnTo>
                <a:lnTo>
                  <a:pt x="12700" y="36321"/>
                </a:lnTo>
                <a:close/>
              </a:path>
            </a:pathLst>
          </a:custGeom>
          <a:solidFill>
            <a:srgbClr val="497DBA"/>
          </a:solidFill>
        </p:spPr>
        <p:txBody>
          <a:bodyPr wrap="square" lIns="0" tIns="0" rIns="0" bIns="0" rtlCol="0"/>
          <a:lstStyle/>
          <a:p>
            <a:endParaRPr>
              <a:latin typeface="Times New Roman" pitchFamily="18" charset="0"/>
              <a:cs typeface="Times New Roman" pitchFamily="18" charset="0"/>
            </a:endParaRPr>
          </a:p>
        </p:txBody>
      </p:sp>
      <p:sp>
        <p:nvSpPr>
          <p:cNvPr id="26" name="object 26"/>
          <p:cNvSpPr/>
          <p:nvPr/>
        </p:nvSpPr>
        <p:spPr>
          <a:xfrm>
            <a:off x="1981200" y="1295400"/>
            <a:ext cx="8382000" cy="0"/>
          </a:xfrm>
          <a:custGeom>
            <a:avLst/>
            <a:gdLst/>
            <a:ahLst/>
            <a:cxnLst/>
            <a:rect l="l" t="t" r="r" b="b"/>
            <a:pathLst>
              <a:path w="8382000">
                <a:moveTo>
                  <a:pt x="0" y="0"/>
                </a:moveTo>
                <a:lnTo>
                  <a:pt x="8382000" y="0"/>
                </a:lnTo>
              </a:path>
            </a:pathLst>
          </a:custGeom>
          <a:ln w="9144">
            <a:solidFill>
              <a:srgbClr val="497DBA"/>
            </a:solidFill>
          </a:ln>
        </p:spPr>
        <p:txBody>
          <a:bodyPr wrap="square" lIns="0" tIns="0" rIns="0" bIns="0" rtlCol="0"/>
          <a:lstStyle/>
          <a:p>
            <a:endParaRPr>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58D46D-2E9C-2902-F3CD-CB56DE56FF46}"/>
              </a:ext>
            </a:extLst>
          </p:cNvPr>
          <p:cNvSpPr>
            <a:spLocks noGrp="1"/>
          </p:cNvSpPr>
          <p:nvPr>
            <p:ph idx="1"/>
          </p:nvPr>
        </p:nvSpPr>
        <p:spPr>
          <a:xfrm>
            <a:off x="838200" y="490330"/>
            <a:ext cx="10515600" cy="5686633"/>
          </a:xfrm>
        </p:spPr>
        <p:txBody>
          <a:bodyPr/>
          <a:lstStyle/>
          <a:p>
            <a:r>
              <a:rPr lang="en-IN" dirty="0">
                <a:latin typeface="Times New Roman" panose="02020603050405020304" pitchFamily="18" charset="0"/>
                <a:cs typeface="Times New Roman" panose="02020603050405020304" pitchFamily="18" charset="0"/>
              </a:rPr>
              <a:t>An electrical generator is a machine which converts mechanical energy in to electrical energy. </a:t>
            </a:r>
          </a:p>
          <a:p>
            <a:endParaRPr lang="en-IN" dirty="0">
              <a:latin typeface="Times New Roman" panose="02020603050405020304" pitchFamily="18" charset="0"/>
              <a:cs typeface="Times New Roman" panose="02020603050405020304" pitchFamily="18" charset="0"/>
            </a:endParaRPr>
          </a:p>
          <a:p>
            <a:r>
              <a:rPr lang="en-IN" sz="3600" b="1" u="sng" dirty="0">
                <a:latin typeface="Times New Roman" pitchFamily="18" charset="0"/>
                <a:cs typeface="Times New Roman" pitchFamily="18" charset="0"/>
              </a:rPr>
              <a:t>Working Principle Of A DC Generator:</a:t>
            </a:r>
          </a:p>
          <a:p>
            <a:pPr algn="just">
              <a:buNone/>
            </a:pPr>
            <a:br>
              <a:rPr lang="en-IN" sz="1400" dirty="0">
                <a:latin typeface="Times New Roman" pitchFamily="18" charset="0"/>
                <a:cs typeface="Times New Roman" pitchFamily="18" charset="0"/>
              </a:rPr>
            </a:br>
            <a:r>
              <a:rPr lang="en-IN" sz="2800" dirty="0">
                <a:latin typeface="Times New Roman" pitchFamily="18" charset="0"/>
                <a:cs typeface="Times New Roman" pitchFamily="18" charset="0"/>
              </a:rPr>
              <a:t>According to Faraday’s laws of electromagnetic induction, whenever a conductor is placed in a varying magnetic field (OR a conductor is moved in a magnetic field), an emf (electromotive force) gets induced in the conductor. </a:t>
            </a:r>
          </a:p>
          <a:p>
            <a:pPr algn="just">
              <a:buNone/>
            </a:pPr>
            <a:r>
              <a:rPr lang="en-IN" sz="2800" dirty="0">
                <a:latin typeface="Times New Roman" pitchFamily="18" charset="0"/>
                <a:cs typeface="Times New Roman" pitchFamily="18" charset="0"/>
              </a:rPr>
              <a:t>  The magnitude of induced emf can be calculated from the emf equation of dc generator. If the conductor is provided with the closed path, the induced current will circulate within the path.</a:t>
            </a:r>
          </a:p>
        </p:txBody>
      </p:sp>
    </p:spTree>
    <p:extLst>
      <p:ext uri="{BB962C8B-B14F-4D97-AF65-F5344CB8AC3E}">
        <p14:creationId xmlns:p14="http://schemas.microsoft.com/office/powerpoint/2010/main" val="6261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D903BF-55AF-52C6-6064-8B27291EE222}"/>
              </a:ext>
            </a:extLst>
          </p:cNvPr>
          <p:cNvSpPr>
            <a:spLocks noGrp="1"/>
          </p:cNvSpPr>
          <p:nvPr>
            <p:ph idx="1"/>
          </p:nvPr>
        </p:nvSpPr>
        <p:spPr>
          <a:xfrm>
            <a:off x="838200" y="238539"/>
            <a:ext cx="10515600" cy="5938424"/>
          </a:xfrm>
        </p:spPr>
        <p:txBody>
          <a:bodyPr/>
          <a:lstStyle/>
          <a:p>
            <a:pPr marL="355600" marR="6350" indent="-342900" algn="just">
              <a:lnSpc>
                <a:spcPct val="100000"/>
              </a:lnSpc>
              <a:spcBef>
                <a:spcPts val="100"/>
              </a:spcBef>
              <a:tabLst>
                <a:tab pos="355600" algn="l"/>
              </a:tabLst>
            </a:pPr>
            <a:r>
              <a:rPr lang="en-IN" sz="2800" dirty="0">
                <a:latin typeface="Times New Roman"/>
                <a:cs typeface="Times New Roman"/>
              </a:rPr>
              <a:t>The </a:t>
            </a:r>
            <a:r>
              <a:rPr lang="en-IN" sz="2800" spc="-5" dirty="0">
                <a:latin typeface="Times New Roman"/>
                <a:cs typeface="Times New Roman"/>
              </a:rPr>
              <a:t>direction </a:t>
            </a:r>
            <a:r>
              <a:rPr lang="en-IN" sz="2800" dirty="0">
                <a:latin typeface="Times New Roman"/>
                <a:cs typeface="Times New Roman"/>
              </a:rPr>
              <a:t>of induced </a:t>
            </a:r>
            <a:r>
              <a:rPr lang="en-IN" sz="2800" spc="-5" dirty="0" err="1">
                <a:latin typeface="Times New Roman"/>
                <a:cs typeface="Times New Roman"/>
              </a:rPr>
              <a:t>e.m.f.</a:t>
            </a:r>
            <a:r>
              <a:rPr lang="en-IN" sz="2800" spc="-5" dirty="0">
                <a:latin typeface="Times New Roman"/>
                <a:cs typeface="Times New Roman"/>
              </a:rPr>
              <a:t> </a:t>
            </a:r>
            <a:r>
              <a:rPr lang="en-IN" sz="2800" dirty="0">
                <a:latin typeface="Times New Roman"/>
                <a:cs typeface="Times New Roman"/>
              </a:rPr>
              <a:t>(and hence </a:t>
            </a:r>
            <a:r>
              <a:rPr lang="en-IN" sz="2800" spc="-5" dirty="0">
                <a:latin typeface="Times New Roman"/>
                <a:cs typeface="Times New Roman"/>
              </a:rPr>
              <a:t>current) </a:t>
            </a:r>
            <a:r>
              <a:rPr lang="en-IN" sz="2800" dirty="0">
                <a:latin typeface="Times New Roman"/>
                <a:cs typeface="Times New Roman"/>
              </a:rPr>
              <a:t>is </a:t>
            </a:r>
            <a:r>
              <a:rPr lang="en-IN" sz="2800" spc="-5" dirty="0">
                <a:latin typeface="Times New Roman"/>
                <a:cs typeface="Times New Roman"/>
              </a:rPr>
              <a:t>given </a:t>
            </a:r>
            <a:r>
              <a:rPr lang="en-IN" sz="2800" dirty="0">
                <a:latin typeface="Times New Roman"/>
                <a:cs typeface="Times New Roman"/>
              </a:rPr>
              <a:t>by  </a:t>
            </a:r>
            <a:r>
              <a:rPr lang="en-IN" sz="2800" spc="-20" dirty="0">
                <a:latin typeface="Times New Roman"/>
                <a:cs typeface="Times New Roman"/>
              </a:rPr>
              <a:t>Fleming’s </a:t>
            </a:r>
            <a:r>
              <a:rPr lang="en-IN" sz="2800" dirty="0">
                <a:latin typeface="Times New Roman"/>
                <a:cs typeface="Times New Roman"/>
              </a:rPr>
              <a:t>right hand</a:t>
            </a:r>
            <a:r>
              <a:rPr lang="en-IN" sz="2800" spc="-15" dirty="0">
                <a:latin typeface="Times New Roman"/>
                <a:cs typeface="Times New Roman"/>
              </a:rPr>
              <a:t> </a:t>
            </a:r>
            <a:r>
              <a:rPr lang="en-IN" sz="2800" dirty="0">
                <a:latin typeface="Times New Roman"/>
                <a:cs typeface="Times New Roman"/>
              </a:rPr>
              <a:t>rule</a:t>
            </a:r>
          </a:p>
          <a:p>
            <a:pPr marL="355600" marR="5080" indent="-342900" algn="just">
              <a:lnSpc>
                <a:spcPct val="100000"/>
              </a:lnSpc>
              <a:spcBef>
                <a:spcPts val="575"/>
              </a:spcBef>
              <a:buFont typeface="Arial"/>
              <a:buChar char="•"/>
              <a:tabLst>
                <a:tab pos="355600" algn="l"/>
              </a:tabLst>
            </a:pPr>
            <a:r>
              <a:rPr lang="en-IN" sz="2800" spc="-5" dirty="0">
                <a:latin typeface="Times New Roman"/>
                <a:cs typeface="Times New Roman"/>
              </a:rPr>
              <a:t>As </a:t>
            </a:r>
            <a:r>
              <a:rPr lang="en-IN" sz="2800" dirty="0">
                <a:latin typeface="Times New Roman"/>
                <a:cs typeface="Times New Roman"/>
              </a:rPr>
              <a:t>per</a:t>
            </a:r>
            <a:r>
              <a:rPr lang="en-IN" sz="2800" dirty="0">
                <a:solidFill>
                  <a:srgbClr val="0000FF"/>
                </a:solidFill>
                <a:latin typeface="Times New Roman"/>
                <a:cs typeface="Times New Roman"/>
              </a:rPr>
              <a:t> </a:t>
            </a:r>
            <a:r>
              <a:rPr lang="en-IN" sz="2800" u="heavy" spc="-5" dirty="0">
                <a:solidFill>
                  <a:srgbClr val="0000FF"/>
                </a:solidFill>
                <a:uFill>
                  <a:solidFill>
                    <a:srgbClr val="0000FF"/>
                  </a:solidFill>
                </a:uFill>
                <a:latin typeface="Times New Roman"/>
                <a:cs typeface="Times New Roman"/>
                <a:hlinkClick r:id="rId2"/>
              </a:rPr>
              <a:t>Faraday's </a:t>
            </a:r>
            <a:r>
              <a:rPr lang="en-IN" sz="2800" u="heavy" dirty="0">
                <a:solidFill>
                  <a:srgbClr val="0000FF"/>
                </a:solidFill>
                <a:uFill>
                  <a:solidFill>
                    <a:srgbClr val="0000FF"/>
                  </a:solidFill>
                </a:uFill>
                <a:latin typeface="Times New Roman"/>
                <a:cs typeface="Times New Roman"/>
                <a:hlinkClick r:id="rId2"/>
              </a:rPr>
              <a:t>law </a:t>
            </a:r>
            <a:r>
              <a:rPr lang="en-IN" sz="2800" u="heavy" spc="-5" dirty="0">
                <a:solidFill>
                  <a:srgbClr val="0000FF"/>
                </a:solidFill>
                <a:uFill>
                  <a:solidFill>
                    <a:srgbClr val="0000FF"/>
                  </a:solidFill>
                </a:uFill>
                <a:latin typeface="Times New Roman"/>
                <a:cs typeface="Times New Roman"/>
                <a:hlinkClick r:id="rId2"/>
              </a:rPr>
              <a:t>of electromagnetic induction</a:t>
            </a:r>
            <a:r>
              <a:rPr lang="en-IN" sz="2800" spc="-5" dirty="0">
                <a:latin typeface="Times New Roman"/>
                <a:cs typeface="Times New Roman"/>
              </a:rPr>
              <a:t>, whenever </a:t>
            </a:r>
            <a:r>
              <a:rPr lang="en-IN" sz="2800" dirty="0">
                <a:latin typeface="Times New Roman"/>
                <a:cs typeface="Times New Roman"/>
              </a:rPr>
              <a:t>a  </a:t>
            </a:r>
            <a:r>
              <a:rPr lang="en-IN" sz="2800" spc="-5" dirty="0">
                <a:latin typeface="Times New Roman"/>
                <a:cs typeface="Times New Roman"/>
              </a:rPr>
              <a:t>conductor moves </a:t>
            </a:r>
            <a:r>
              <a:rPr lang="en-IN" sz="2800" dirty="0">
                <a:latin typeface="Times New Roman"/>
                <a:cs typeface="Times New Roman"/>
              </a:rPr>
              <a:t>inside a</a:t>
            </a:r>
            <a:r>
              <a:rPr lang="en-IN" sz="2800" dirty="0">
                <a:solidFill>
                  <a:srgbClr val="0000FF"/>
                </a:solidFill>
                <a:latin typeface="Times New Roman"/>
                <a:cs typeface="Times New Roman"/>
                <a:hlinkClick r:id="rId3"/>
              </a:rPr>
              <a:t> </a:t>
            </a:r>
            <a:r>
              <a:rPr lang="en-IN" sz="2800" u="heavy" spc="-5" dirty="0">
                <a:solidFill>
                  <a:srgbClr val="0000FF"/>
                </a:solidFill>
                <a:uFill>
                  <a:solidFill>
                    <a:srgbClr val="0000FF"/>
                  </a:solidFill>
                </a:uFill>
                <a:latin typeface="Times New Roman"/>
                <a:cs typeface="Times New Roman"/>
                <a:hlinkClick r:id="rId3"/>
              </a:rPr>
              <a:t>magnetic field</a:t>
            </a:r>
            <a:r>
              <a:rPr lang="en-IN" sz="2800" spc="-5" dirty="0">
                <a:latin typeface="Times New Roman"/>
                <a:cs typeface="Times New Roman"/>
              </a:rPr>
              <a:t>, </a:t>
            </a:r>
            <a:r>
              <a:rPr lang="en-IN" sz="2800" dirty="0">
                <a:latin typeface="Times New Roman"/>
                <a:cs typeface="Times New Roman"/>
              </a:rPr>
              <a:t>there </a:t>
            </a:r>
            <a:r>
              <a:rPr lang="en-IN" sz="2800" spc="-5" dirty="0">
                <a:latin typeface="Times New Roman"/>
                <a:cs typeface="Times New Roman"/>
              </a:rPr>
              <a:t>will </a:t>
            </a:r>
            <a:r>
              <a:rPr lang="en-IN" sz="2800" spc="-10" dirty="0">
                <a:latin typeface="Times New Roman"/>
                <a:cs typeface="Times New Roman"/>
              </a:rPr>
              <a:t>be </a:t>
            </a:r>
            <a:r>
              <a:rPr lang="en-IN" sz="2800" dirty="0">
                <a:latin typeface="Times New Roman"/>
                <a:cs typeface="Times New Roman"/>
              </a:rPr>
              <a:t>an </a:t>
            </a:r>
            <a:r>
              <a:rPr lang="en-IN" sz="2800" spc="-5" dirty="0">
                <a:latin typeface="Times New Roman"/>
                <a:cs typeface="Times New Roman"/>
              </a:rPr>
              <a:t>induced </a:t>
            </a:r>
            <a:r>
              <a:rPr lang="en-IN" sz="2800" u="heavy" spc="-5" dirty="0">
                <a:solidFill>
                  <a:srgbClr val="0000FF"/>
                </a:solidFill>
                <a:uFill>
                  <a:solidFill>
                    <a:srgbClr val="0000FF"/>
                  </a:solidFill>
                </a:uFill>
                <a:latin typeface="Times New Roman"/>
                <a:cs typeface="Times New Roman"/>
                <a:hlinkClick r:id="rId4"/>
              </a:rPr>
              <a:t> </a:t>
            </a:r>
            <a:r>
              <a:rPr lang="en-IN" sz="2800" u="heavy" dirty="0">
                <a:solidFill>
                  <a:srgbClr val="0000FF"/>
                </a:solidFill>
                <a:uFill>
                  <a:solidFill>
                    <a:srgbClr val="0000FF"/>
                  </a:solidFill>
                </a:uFill>
                <a:latin typeface="Times New Roman"/>
                <a:cs typeface="Times New Roman"/>
                <a:hlinkClick r:id="rId4"/>
              </a:rPr>
              <a:t>current</a:t>
            </a:r>
            <a:r>
              <a:rPr lang="en-IN" sz="2800" dirty="0">
                <a:solidFill>
                  <a:srgbClr val="0000FF"/>
                </a:solidFill>
                <a:latin typeface="Times New Roman"/>
                <a:cs typeface="Times New Roman"/>
              </a:rPr>
              <a:t> </a:t>
            </a:r>
            <a:r>
              <a:rPr lang="en-IN" sz="2800" dirty="0">
                <a:latin typeface="Times New Roman"/>
                <a:cs typeface="Times New Roman"/>
              </a:rPr>
              <a:t>in </a:t>
            </a:r>
            <a:r>
              <a:rPr lang="en-IN" sz="2800" spc="-10" dirty="0">
                <a:latin typeface="Times New Roman"/>
                <a:cs typeface="Times New Roman"/>
              </a:rPr>
              <a:t>it. </a:t>
            </a:r>
          </a:p>
          <a:p>
            <a:pPr marL="355600" marR="5080" indent="-342900" algn="just">
              <a:lnSpc>
                <a:spcPct val="100000"/>
              </a:lnSpc>
              <a:spcBef>
                <a:spcPts val="575"/>
              </a:spcBef>
              <a:buFont typeface="Arial"/>
              <a:buChar char="•"/>
              <a:tabLst>
                <a:tab pos="355600" algn="l"/>
              </a:tabLst>
            </a:pPr>
            <a:r>
              <a:rPr lang="en-IN" sz="2800" dirty="0">
                <a:latin typeface="Times New Roman"/>
                <a:cs typeface="Times New Roman"/>
              </a:rPr>
              <a:t>If </a:t>
            </a:r>
            <a:r>
              <a:rPr lang="en-IN" sz="2800" spc="-5" dirty="0">
                <a:latin typeface="Times New Roman"/>
                <a:cs typeface="Times New Roman"/>
              </a:rPr>
              <a:t>this conductor gets forcefully moved inside the </a:t>
            </a:r>
            <a:r>
              <a:rPr lang="en-IN" sz="2800" u="heavy" spc="-5" dirty="0">
                <a:solidFill>
                  <a:srgbClr val="0000FF"/>
                </a:solidFill>
                <a:uFill>
                  <a:solidFill>
                    <a:srgbClr val="0000FF"/>
                  </a:solidFill>
                </a:uFill>
                <a:latin typeface="Times New Roman"/>
                <a:cs typeface="Times New Roman"/>
                <a:hlinkClick r:id="rId3"/>
              </a:rPr>
              <a:t> magnetic field</a:t>
            </a:r>
            <a:r>
              <a:rPr lang="en-IN" sz="2800" spc="-5" dirty="0">
                <a:latin typeface="Times New Roman"/>
                <a:cs typeface="Times New Roman"/>
              </a:rPr>
              <a:t>, there will </a:t>
            </a:r>
            <a:r>
              <a:rPr lang="en-IN" sz="2800" dirty="0">
                <a:latin typeface="Times New Roman"/>
                <a:cs typeface="Times New Roman"/>
              </a:rPr>
              <a:t>be a </a:t>
            </a:r>
            <a:r>
              <a:rPr lang="en-IN" sz="2800" spc="-5" dirty="0">
                <a:latin typeface="Times New Roman"/>
                <a:cs typeface="Times New Roman"/>
              </a:rPr>
              <a:t>relation between the direction </a:t>
            </a:r>
            <a:r>
              <a:rPr lang="en-IN" sz="2800" dirty="0">
                <a:latin typeface="Times New Roman"/>
                <a:cs typeface="Times New Roman"/>
              </a:rPr>
              <a:t>of  </a:t>
            </a:r>
            <a:r>
              <a:rPr lang="en-IN" sz="2800" spc="-5" dirty="0">
                <a:latin typeface="Times New Roman"/>
                <a:cs typeface="Times New Roman"/>
              </a:rPr>
              <a:t>applied force,</a:t>
            </a:r>
            <a:r>
              <a:rPr lang="en-IN" sz="2800" spc="-5" dirty="0">
                <a:solidFill>
                  <a:srgbClr val="0000FF"/>
                </a:solidFill>
                <a:latin typeface="Times New Roman"/>
                <a:cs typeface="Times New Roman"/>
                <a:hlinkClick r:id="rId3"/>
              </a:rPr>
              <a:t> </a:t>
            </a:r>
            <a:r>
              <a:rPr lang="en-IN" sz="2800" u="heavy" spc="-5" dirty="0">
                <a:solidFill>
                  <a:srgbClr val="0000FF"/>
                </a:solidFill>
                <a:uFill>
                  <a:solidFill>
                    <a:srgbClr val="0000FF"/>
                  </a:solidFill>
                </a:uFill>
                <a:latin typeface="Times New Roman"/>
                <a:cs typeface="Times New Roman"/>
                <a:hlinkClick r:id="rId3"/>
              </a:rPr>
              <a:t>magnetic field</a:t>
            </a:r>
            <a:r>
              <a:rPr lang="en-IN" sz="2800" spc="-5" dirty="0">
                <a:solidFill>
                  <a:srgbClr val="0000FF"/>
                </a:solidFill>
                <a:latin typeface="Times New Roman"/>
                <a:cs typeface="Times New Roman"/>
                <a:hlinkClick r:id="rId3"/>
              </a:rPr>
              <a:t> </a:t>
            </a:r>
            <a:r>
              <a:rPr lang="en-IN" sz="2800" dirty="0">
                <a:latin typeface="Times New Roman"/>
                <a:cs typeface="Times New Roman"/>
              </a:rPr>
              <a:t>and the current. </a:t>
            </a:r>
            <a:r>
              <a:rPr lang="en-IN" sz="2800" spc="-5" dirty="0">
                <a:latin typeface="Times New Roman"/>
                <a:cs typeface="Times New Roman"/>
              </a:rPr>
              <a:t>This relation </a:t>
            </a:r>
            <a:r>
              <a:rPr lang="en-IN" sz="2800" spc="-10" dirty="0">
                <a:latin typeface="Times New Roman"/>
                <a:cs typeface="Times New Roman"/>
              </a:rPr>
              <a:t>among  </a:t>
            </a:r>
            <a:r>
              <a:rPr lang="en-IN" sz="2800" dirty="0">
                <a:latin typeface="Times New Roman"/>
                <a:cs typeface="Times New Roman"/>
              </a:rPr>
              <a:t>these three directions is </a:t>
            </a:r>
            <a:r>
              <a:rPr lang="en-IN" sz="2800" spc="-5" dirty="0">
                <a:latin typeface="Times New Roman"/>
                <a:cs typeface="Times New Roman"/>
              </a:rPr>
              <a:t>determined </a:t>
            </a:r>
            <a:r>
              <a:rPr lang="en-IN" sz="2800" dirty="0">
                <a:latin typeface="Times New Roman"/>
                <a:cs typeface="Times New Roman"/>
              </a:rPr>
              <a:t>by </a:t>
            </a:r>
            <a:r>
              <a:rPr lang="en-IN" sz="2800" spc="-5" dirty="0">
                <a:latin typeface="Times New Roman"/>
                <a:cs typeface="Times New Roman"/>
              </a:rPr>
              <a:t>Fleming </a:t>
            </a:r>
            <a:r>
              <a:rPr lang="en-IN" sz="2800" dirty="0">
                <a:latin typeface="Times New Roman"/>
                <a:cs typeface="Times New Roman"/>
              </a:rPr>
              <a:t>Right Hand</a:t>
            </a:r>
            <a:r>
              <a:rPr lang="en-IN" sz="2800" spc="-95" dirty="0">
                <a:latin typeface="Times New Roman"/>
                <a:cs typeface="Times New Roman"/>
              </a:rPr>
              <a:t> </a:t>
            </a:r>
            <a:r>
              <a:rPr lang="en-IN" sz="2800" dirty="0">
                <a:latin typeface="Times New Roman"/>
                <a:cs typeface="Times New Roman"/>
              </a:rPr>
              <a:t>rule</a:t>
            </a:r>
          </a:p>
          <a:p>
            <a:endParaRPr lang="en-IN" dirty="0"/>
          </a:p>
        </p:txBody>
      </p:sp>
    </p:spTree>
    <p:extLst>
      <p:ext uri="{BB962C8B-B14F-4D97-AF65-F5344CB8AC3E}">
        <p14:creationId xmlns:p14="http://schemas.microsoft.com/office/powerpoint/2010/main" val="3811124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2DC38948-4887-AE8C-7D9A-8FDD990564CE}"/>
              </a:ext>
            </a:extLst>
          </p:cNvPr>
          <p:cNvSpPr/>
          <p:nvPr/>
        </p:nvSpPr>
        <p:spPr>
          <a:xfrm>
            <a:off x="1020417" y="1126435"/>
            <a:ext cx="8812696" cy="4691269"/>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226266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E6ADFC-C254-C38F-409C-BFFB376E12AE}"/>
              </a:ext>
            </a:extLst>
          </p:cNvPr>
          <p:cNvSpPr>
            <a:spLocks noGrp="1"/>
          </p:cNvSpPr>
          <p:nvPr>
            <p:ph idx="1"/>
          </p:nvPr>
        </p:nvSpPr>
        <p:spPr>
          <a:xfrm>
            <a:off x="838200" y="291548"/>
            <a:ext cx="10515600" cy="5885415"/>
          </a:xfrm>
        </p:spPr>
        <p:txBody>
          <a:bodyPr/>
          <a:lstStyle/>
          <a:p>
            <a:r>
              <a:rPr lang="en-IN" dirty="0"/>
              <a:t>The basic parts of an electrical generator are: </a:t>
            </a:r>
          </a:p>
          <a:p>
            <a:pPr marL="0" indent="0">
              <a:buNone/>
            </a:pPr>
            <a:r>
              <a:rPr lang="en-IN" dirty="0" err="1"/>
              <a:t>i</a:t>
            </a:r>
            <a:r>
              <a:rPr lang="en-IN" dirty="0"/>
              <a:t>) A magnetic field</a:t>
            </a:r>
          </a:p>
          <a:p>
            <a:pPr marL="0" indent="0">
              <a:buNone/>
            </a:pPr>
            <a:r>
              <a:rPr lang="en-IN" dirty="0"/>
              <a:t>ii) A conductor which can so move to cut the flux. </a:t>
            </a:r>
          </a:p>
          <a:p>
            <a:pPr marL="0" indent="0">
              <a:buNone/>
            </a:pPr>
            <a:endParaRPr lang="en-IN" dirty="0"/>
          </a:p>
          <a:p>
            <a:pPr marL="0" indent="0">
              <a:buNone/>
            </a:pPr>
            <a:endParaRPr lang="en-IN" dirty="0"/>
          </a:p>
        </p:txBody>
      </p:sp>
      <p:pic>
        <p:nvPicPr>
          <p:cNvPr id="5" name="Picture 4">
            <a:extLst>
              <a:ext uri="{FF2B5EF4-FFF2-40B4-BE49-F238E27FC236}">
                <a16:creationId xmlns:a16="http://schemas.microsoft.com/office/drawing/2014/main" id="{975EFF8D-8128-E7F5-A114-546C66CAD148}"/>
              </a:ext>
            </a:extLst>
          </p:cNvPr>
          <p:cNvPicPr>
            <a:picLocks noChangeAspect="1"/>
          </p:cNvPicPr>
          <p:nvPr/>
        </p:nvPicPr>
        <p:blipFill>
          <a:blip r:embed="rId2"/>
          <a:stretch>
            <a:fillRect/>
          </a:stretch>
        </p:blipFill>
        <p:spPr>
          <a:xfrm>
            <a:off x="838201" y="2239617"/>
            <a:ext cx="10346634" cy="4479235"/>
          </a:xfrm>
          <a:prstGeom prst="rect">
            <a:avLst/>
          </a:prstGeom>
        </p:spPr>
      </p:pic>
    </p:spTree>
    <p:extLst>
      <p:ext uri="{BB962C8B-B14F-4D97-AF65-F5344CB8AC3E}">
        <p14:creationId xmlns:p14="http://schemas.microsoft.com/office/powerpoint/2010/main" val="1262602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A40CACB5-9CC7-2B7E-BD1A-8AE493B20A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868557"/>
            <a:ext cx="7162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
            <a:extLst>
              <a:ext uri="{FF2B5EF4-FFF2-40B4-BE49-F238E27FC236}">
                <a16:creationId xmlns:a16="http://schemas.microsoft.com/office/drawing/2014/main" id="{E946CB61-A1FA-4C5D-8B53-68D9EFC962AD}"/>
              </a:ext>
            </a:extLst>
          </p:cNvPr>
          <p:cNvSpPr txBox="1">
            <a:spLocks noChangeArrowheads="1"/>
          </p:cNvSpPr>
          <p:nvPr/>
        </p:nvSpPr>
        <p:spPr bwMode="auto">
          <a:xfrm>
            <a:off x="2667000" y="685800"/>
            <a:ext cx="4648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400" b="1">
                <a:solidFill>
                  <a:schemeClr val="tx2"/>
                </a:solidFill>
                <a:latin typeface="Arial" panose="020B0604020202020204" pitchFamily="34" charset="0"/>
              </a:defRPr>
            </a:lvl1pPr>
            <a:lvl2pPr marL="742950" indent="-285750" eaLnBrk="0" hangingPunct="0">
              <a:defRPr sz="4400" b="1">
                <a:solidFill>
                  <a:schemeClr val="tx2"/>
                </a:solidFill>
                <a:latin typeface="Arial" panose="020B0604020202020204" pitchFamily="34" charset="0"/>
              </a:defRPr>
            </a:lvl2pPr>
            <a:lvl3pPr marL="1143000" indent="-228600" eaLnBrk="0" hangingPunct="0">
              <a:defRPr sz="4400" b="1">
                <a:solidFill>
                  <a:schemeClr val="tx2"/>
                </a:solidFill>
                <a:latin typeface="Arial" panose="020B0604020202020204" pitchFamily="34" charset="0"/>
              </a:defRPr>
            </a:lvl3pPr>
            <a:lvl4pPr marL="1600200" indent="-228600" eaLnBrk="0" hangingPunct="0">
              <a:defRPr sz="4400" b="1">
                <a:solidFill>
                  <a:schemeClr val="tx2"/>
                </a:solidFill>
                <a:latin typeface="Arial" panose="020B0604020202020204" pitchFamily="34" charset="0"/>
              </a:defRPr>
            </a:lvl4pPr>
            <a:lvl5pPr marL="2057400" indent="-228600" eaLnBrk="0" hangingPunct="0">
              <a:defRPr sz="4400" b="1">
                <a:solidFill>
                  <a:schemeClr val="tx2"/>
                </a:solidFill>
                <a:latin typeface="Arial" panose="020B0604020202020204" pitchFamily="34" charset="0"/>
              </a:defRPr>
            </a:lvl5pPr>
            <a:lvl6pPr marL="2514600" indent="-228600" algn="ctr" eaLnBrk="0" fontAlgn="base" hangingPunct="0">
              <a:spcBef>
                <a:spcPct val="50000"/>
              </a:spcBef>
              <a:spcAft>
                <a:spcPct val="0"/>
              </a:spcAft>
              <a:defRPr sz="4400" b="1">
                <a:solidFill>
                  <a:schemeClr val="tx2"/>
                </a:solidFill>
                <a:latin typeface="Arial" panose="020B0604020202020204" pitchFamily="34" charset="0"/>
              </a:defRPr>
            </a:lvl6pPr>
            <a:lvl7pPr marL="2971800" indent="-228600" algn="ctr" eaLnBrk="0" fontAlgn="base" hangingPunct="0">
              <a:spcBef>
                <a:spcPct val="50000"/>
              </a:spcBef>
              <a:spcAft>
                <a:spcPct val="0"/>
              </a:spcAft>
              <a:defRPr sz="4400" b="1">
                <a:solidFill>
                  <a:schemeClr val="tx2"/>
                </a:solidFill>
                <a:latin typeface="Arial" panose="020B0604020202020204" pitchFamily="34" charset="0"/>
              </a:defRPr>
            </a:lvl7pPr>
            <a:lvl8pPr marL="3429000" indent="-228600" algn="ctr" eaLnBrk="0" fontAlgn="base" hangingPunct="0">
              <a:spcBef>
                <a:spcPct val="50000"/>
              </a:spcBef>
              <a:spcAft>
                <a:spcPct val="0"/>
              </a:spcAft>
              <a:defRPr sz="4400" b="1">
                <a:solidFill>
                  <a:schemeClr val="tx2"/>
                </a:solidFill>
                <a:latin typeface="Arial" panose="020B0604020202020204" pitchFamily="34" charset="0"/>
              </a:defRPr>
            </a:lvl8pPr>
            <a:lvl9pPr marL="3886200" indent="-228600" algn="ctr" eaLnBrk="0" fontAlgn="base" hangingPunct="0">
              <a:spcBef>
                <a:spcPct val="50000"/>
              </a:spcBef>
              <a:spcAft>
                <a:spcPct val="0"/>
              </a:spcAft>
              <a:defRPr sz="4400" b="1">
                <a:solidFill>
                  <a:schemeClr val="tx2"/>
                </a:solidFill>
                <a:latin typeface="Arial" panose="020B0604020202020204" pitchFamily="34" charset="0"/>
              </a:defRPr>
            </a:lvl9pPr>
          </a:lstStyle>
          <a:p>
            <a:pPr algn="ctr" fontAlgn="base">
              <a:spcBef>
                <a:spcPct val="50000"/>
              </a:spcBef>
              <a:spcAft>
                <a:spcPct val="0"/>
              </a:spcAft>
            </a:pPr>
            <a:r>
              <a:rPr lang="en-US" altLang="en-US" sz="3600" b="0" dirty="0">
                <a:solidFill>
                  <a:srgbClr val="990000"/>
                </a:solidFill>
                <a:latin typeface="Copperplate Gothic Bold" panose="020E0705020206020404" pitchFamily="34" charset="0"/>
              </a:rPr>
              <a:t>Basic Generator</a:t>
            </a:r>
          </a:p>
        </p:txBody>
      </p:sp>
    </p:spTree>
    <p:extLst>
      <p:ext uri="{BB962C8B-B14F-4D97-AF65-F5344CB8AC3E}">
        <p14:creationId xmlns:p14="http://schemas.microsoft.com/office/powerpoint/2010/main" val="3596524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DBACBB2C-9C12-DF3A-9F29-1BA2DDA749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685799"/>
            <a:ext cx="10913166" cy="5661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854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7B63D5C-48D1-CFD4-5833-36A33E52DE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685800"/>
            <a:ext cx="11032435" cy="599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7213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FF09BE04-16DB-6184-FAA5-577C283EB2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85800"/>
            <a:ext cx="10210800" cy="5529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355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8D07EE1A-53CE-9B96-ACB5-94591755A5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38" y="685799"/>
            <a:ext cx="10482262" cy="562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618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8544FA7-F459-F368-F5A9-619AFCDD39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685799"/>
            <a:ext cx="10595113" cy="582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5221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81D58-8838-DAEF-E653-334F0EDD1AEB}"/>
              </a:ext>
            </a:extLst>
          </p:cNvPr>
          <p:cNvSpPr>
            <a:spLocks noGrp="1"/>
          </p:cNvSpPr>
          <p:nvPr>
            <p:ph type="title"/>
          </p:nvPr>
        </p:nvSpPr>
        <p:spPr>
          <a:xfrm>
            <a:off x="838200" y="365125"/>
            <a:ext cx="7179365" cy="1325563"/>
          </a:xfrm>
        </p:spPr>
        <p:txBody>
          <a:bodyPr/>
          <a:lstStyle/>
          <a:p>
            <a:r>
              <a:rPr lang="en-IN" sz="4400" b="0" spc="-5" dirty="0">
                <a:solidFill>
                  <a:srgbClr val="FF0000"/>
                </a:solidFill>
                <a:latin typeface="Times New Roman"/>
                <a:cs typeface="Times New Roman"/>
              </a:rPr>
              <a:t>Simple Loop DC</a:t>
            </a:r>
            <a:r>
              <a:rPr lang="en-IN" sz="4400" b="0" spc="-30" dirty="0">
                <a:solidFill>
                  <a:srgbClr val="FF0000"/>
                </a:solidFill>
                <a:latin typeface="Times New Roman"/>
                <a:cs typeface="Times New Roman"/>
              </a:rPr>
              <a:t> </a:t>
            </a:r>
            <a:r>
              <a:rPr lang="en-IN" sz="4400" b="0" spc="-5" dirty="0">
                <a:solidFill>
                  <a:srgbClr val="FF0000"/>
                </a:solidFill>
                <a:latin typeface="Times New Roman"/>
                <a:cs typeface="Times New Roman"/>
              </a:rPr>
              <a:t>Generator</a:t>
            </a:r>
            <a:endParaRPr lang="en-IN" dirty="0"/>
          </a:p>
        </p:txBody>
      </p:sp>
      <p:sp>
        <p:nvSpPr>
          <p:cNvPr id="3" name="Content Placeholder 2">
            <a:extLst>
              <a:ext uri="{FF2B5EF4-FFF2-40B4-BE49-F238E27FC236}">
                <a16:creationId xmlns:a16="http://schemas.microsoft.com/office/drawing/2014/main" id="{49C7230D-73AF-9673-EBB5-6C5BB86A8A39}"/>
              </a:ext>
            </a:extLst>
          </p:cNvPr>
          <p:cNvSpPr>
            <a:spLocks noGrp="1"/>
          </p:cNvSpPr>
          <p:nvPr>
            <p:ph idx="1"/>
          </p:nvPr>
        </p:nvSpPr>
        <p:spPr/>
        <p:txBody>
          <a:bodyPr/>
          <a:lstStyle/>
          <a:p>
            <a:r>
              <a:rPr lang="en-IN" sz="2800" dirty="0">
                <a:latin typeface="Times New Roman"/>
                <a:cs typeface="Times New Roman"/>
              </a:rPr>
              <a:t>Consider a </a:t>
            </a:r>
            <a:r>
              <a:rPr lang="en-IN" sz="2800" spc="-5" dirty="0">
                <a:latin typeface="Times New Roman"/>
                <a:cs typeface="Times New Roman"/>
              </a:rPr>
              <a:t>single turn loop ABCD rotating clockwise </a:t>
            </a:r>
            <a:r>
              <a:rPr lang="en-IN" sz="2800" dirty="0">
                <a:latin typeface="Times New Roman"/>
                <a:cs typeface="Times New Roman"/>
              </a:rPr>
              <a:t>in a </a:t>
            </a:r>
            <a:r>
              <a:rPr lang="en-IN" sz="2800" spc="-5" dirty="0">
                <a:latin typeface="Times New Roman"/>
                <a:cs typeface="Times New Roman"/>
              </a:rPr>
              <a:t>uniform  magnetic field </a:t>
            </a:r>
            <a:r>
              <a:rPr lang="en-IN" sz="2800" dirty="0">
                <a:latin typeface="Times New Roman"/>
                <a:cs typeface="Times New Roman"/>
              </a:rPr>
              <a:t>with a </a:t>
            </a:r>
            <a:r>
              <a:rPr lang="en-IN" sz="2800" spc="-5" dirty="0">
                <a:latin typeface="Times New Roman"/>
                <a:cs typeface="Times New Roman"/>
              </a:rPr>
              <a:t>constant </a:t>
            </a:r>
            <a:r>
              <a:rPr lang="en-IN" sz="2800" dirty="0">
                <a:latin typeface="Times New Roman"/>
                <a:cs typeface="Times New Roman"/>
              </a:rPr>
              <a:t>speed </a:t>
            </a:r>
            <a:r>
              <a:rPr lang="en-IN" sz="2800" spc="-5" dirty="0">
                <a:latin typeface="Times New Roman"/>
                <a:cs typeface="Times New Roman"/>
              </a:rPr>
              <a:t>as shown </a:t>
            </a:r>
            <a:r>
              <a:rPr lang="en-IN" sz="2800" dirty="0">
                <a:latin typeface="Times New Roman"/>
                <a:cs typeface="Times New Roman"/>
              </a:rPr>
              <a:t>in Fig.(1.1).</a:t>
            </a:r>
          </a:p>
          <a:p>
            <a:r>
              <a:rPr lang="en-IN" sz="2800" dirty="0">
                <a:latin typeface="Times New Roman"/>
                <a:cs typeface="Times New Roman"/>
              </a:rPr>
              <a:t> As </a:t>
            </a:r>
            <a:r>
              <a:rPr lang="en-IN" sz="2800" spc="-5" dirty="0">
                <a:latin typeface="Times New Roman"/>
                <a:cs typeface="Times New Roman"/>
              </a:rPr>
              <a:t>the  </a:t>
            </a:r>
            <a:r>
              <a:rPr lang="en-IN" sz="2800" dirty="0">
                <a:latin typeface="Times New Roman"/>
                <a:cs typeface="Times New Roman"/>
              </a:rPr>
              <a:t>loop </a:t>
            </a:r>
            <a:r>
              <a:rPr lang="en-IN" sz="2800" spc="-5" dirty="0">
                <a:latin typeface="Times New Roman"/>
                <a:cs typeface="Times New Roman"/>
              </a:rPr>
              <a:t>rotates, the </a:t>
            </a:r>
            <a:r>
              <a:rPr lang="en-IN" sz="2800" dirty="0">
                <a:latin typeface="Times New Roman"/>
                <a:cs typeface="Times New Roman"/>
              </a:rPr>
              <a:t>flux </a:t>
            </a:r>
            <a:r>
              <a:rPr lang="en-IN" sz="2800" spc="-5" dirty="0">
                <a:latin typeface="Times New Roman"/>
                <a:cs typeface="Times New Roman"/>
              </a:rPr>
              <a:t>linking </a:t>
            </a:r>
            <a:r>
              <a:rPr lang="en-IN" sz="2800" dirty="0">
                <a:latin typeface="Times New Roman"/>
                <a:cs typeface="Times New Roman"/>
              </a:rPr>
              <a:t>the </a:t>
            </a:r>
            <a:r>
              <a:rPr lang="en-IN" sz="2800" spc="-5" dirty="0">
                <a:latin typeface="Times New Roman"/>
                <a:cs typeface="Times New Roman"/>
              </a:rPr>
              <a:t>coil sides AB </a:t>
            </a:r>
            <a:r>
              <a:rPr lang="en-IN" sz="2800" dirty="0">
                <a:latin typeface="Times New Roman"/>
                <a:cs typeface="Times New Roman"/>
              </a:rPr>
              <a:t>and </a:t>
            </a:r>
            <a:r>
              <a:rPr lang="en-IN" sz="2800" spc="-5" dirty="0">
                <a:latin typeface="Times New Roman"/>
                <a:cs typeface="Times New Roman"/>
              </a:rPr>
              <a:t>CD changes </a:t>
            </a:r>
            <a:r>
              <a:rPr lang="en-IN" sz="2800" spc="590" dirty="0">
                <a:latin typeface="Times New Roman"/>
                <a:cs typeface="Times New Roman"/>
              </a:rPr>
              <a:t> </a:t>
            </a:r>
            <a:r>
              <a:rPr lang="en-IN" sz="2800" spc="-15" dirty="0">
                <a:latin typeface="Times New Roman"/>
                <a:cs typeface="Times New Roman"/>
              </a:rPr>
              <a:t>continuously. </a:t>
            </a:r>
            <a:r>
              <a:rPr lang="en-IN" sz="2800" dirty="0">
                <a:latin typeface="Times New Roman"/>
                <a:cs typeface="Times New Roman"/>
              </a:rPr>
              <a:t>Hence </a:t>
            </a:r>
            <a:r>
              <a:rPr lang="en-IN" sz="2800" spc="-5" dirty="0">
                <a:latin typeface="Times New Roman"/>
                <a:cs typeface="Times New Roman"/>
              </a:rPr>
              <a:t>the </a:t>
            </a:r>
            <a:r>
              <a:rPr lang="en-IN" sz="2800" spc="-10" dirty="0" err="1">
                <a:latin typeface="Times New Roman"/>
                <a:cs typeface="Times New Roman"/>
              </a:rPr>
              <a:t>e.m.f.</a:t>
            </a:r>
            <a:r>
              <a:rPr lang="en-IN" sz="2800" spc="-10" dirty="0">
                <a:latin typeface="Times New Roman"/>
                <a:cs typeface="Times New Roman"/>
              </a:rPr>
              <a:t> </a:t>
            </a:r>
            <a:r>
              <a:rPr lang="en-IN" sz="2800" dirty="0">
                <a:latin typeface="Times New Roman"/>
                <a:cs typeface="Times New Roman"/>
              </a:rPr>
              <a:t>induced in </a:t>
            </a:r>
            <a:r>
              <a:rPr lang="en-IN" sz="2800" spc="-5" dirty="0">
                <a:latin typeface="Times New Roman"/>
                <a:cs typeface="Times New Roman"/>
              </a:rPr>
              <a:t>these </a:t>
            </a:r>
            <a:r>
              <a:rPr lang="en-IN" sz="2800" spc="-10" dirty="0">
                <a:latin typeface="Times New Roman"/>
                <a:cs typeface="Times New Roman"/>
              </a:rPr>
              <a:t>coil </a:t>
            </a:r>
            <a:r>
              <a:rPr lang="en-IN" sz="2800" spc="-5" dirty="0">
                <a:latin typeface="Times New Roman"/>
                <a:cs typeface="Times New Roman"/>
              </a:rPr>
              <a:t>sides also  changes </a:t>
            </a:r>
            <a:r>
              <a:rPr lang="en-IN" sz="2800" spc="-10" dirty="0">
                <a:latin typeface="Times New Roman"/>
                <a:cs typeface="Times New Roman"/>
              </a:rPr>
              <a:t>but </a:t>
            </a:r>
            <a:r>
              <a:rPr lang="en-IN" sz="2800" dirty="0">
                <a:latin typeface="Times New Roman"/>
                <a:cs typeface="Times New Roman"/>
              </a:rPr>
              <a:t>the </a:t>
            </a:r>
            <a:r>
              <a:rPr lang="en-IN" sz="2800" spc="-5" dirty="0" err="1">
                <a:latin typeface="Times New Roman"/>
                <a:cs typeface="Times New Roman"/>
              </a:rPr>
              <a:t>e.m.f.</a:t>
            </a:r>
            <a:r>
              <a:rPr lang="en-IN" sz="2800" spc="-5" dirty="0">
                <a:latin typeface="Times New Roman"/>
                <a:cs typeface="Times New Roman"/>
              </a:rPr>
              <a:t> </a:t>
            </a:r>
            <a:r>
              <a:rPr lang="en-IN" sz="2800" dirty="0">
                <a:latin typeface="Times New Roman"/>
                <a:cs typeface="Times New Roman"/>
              </a:rPr>
              <a:t>induced in </a:t>
            </a:r>
            <a:r>
              <a:rPr lang="en-IN" sz="2800" spc="-5" dirty="0">
                <a:latin typeface="Times New Roman"/>
                <a:cs typeface="Times New Roman"/>
              </a:rPr>
              <a:t>one </a:t>
            </a:r>
            <a:r>
              <a:rPr lang="en-IN" sz="2800" dirty="0">
                <a:latin typeface="Times New Roman"/>
                <a:cs typeface="Times New Roman"/>
              </a:rPr>
              <a:t>coil </a:t>
            </a:r>
            <a:r>
              <a:rPr lang="en-IN" sz="2800" spc="-5" dirty="0">
                <a:latin typeface="Times New Roman"/>
                <a:cs typeface="Times New Roman"/>
              </a:rPr>
              <a:t>side adds </a:t>
            </a:r>
            <a:r>
              <a:rPr lang="en-IN" sz="2800" dirty="0">
                <a:latin typeface="Times New Roman"/>
                <a:cs typeface="Times New Roman"/>
              </a:rPr>
              <a:t>to </a:t>
            </a:r>
            <a:r>
              <a:rPr lang="en-IN" sz="2800" spc="-5" dirty="0">
                <a:latin typeface="Times New Roman"/>
                <a:cs typeface="Times New Roman"/>
              </a:rPr>
              <a:t>that induced  </a:t>
            </a:r>
            <a:r>
              <a:rPr lang="en-IN" sz="2800" dirty="0">
                <a:latin typeface="Times New Roman"/>
                <a:cs typeface="Times New Roman"/>
              </a:rPr>
              <a:t>in the </a:t>
            </a:r>
            <a:r>
              <a:rPr lang="en-IN" sz="2800" spc="-25" dirty="0">
                <a:latin typeface="Times New Roman"/>
                <a:cs typeface="Times New Roman"/>
              </a:rPr>
              <a:t>other.</a:t>
            </a:r>
          </a:p>
          <a:p>
            <a:r>
              <a:rPr lang="en-IN" sz="2800" spc="-25" dirty="0">
                <a:latin typeface="Times New Roman"/>
                <a:cs typeface="Times New Roman"/>
              </a:rPr>
              <a:t> </a:t>
            </a:r>
            <a:r>
              <a:rPr lang="en-IN" sz="2800" spc="-35" dirty="0">
                <a:latin typeface="Times New Roman"/>
                <a:cs typeface="Times New Roman"/>
              </a:rPr>
              <a:t>E.M.F. </a:t>
            </a:r>
            <a:r>
              <a:rPr lang="en-IN" sz="2800" spc="-5" dirty="0">
                <a:latin typeface="Times New Roman"/>
                <a:cs typeface="Times New Roman"/>
              </a:rPr>
              <a:t>generated </a:t>
            </a:r>
            <a:r>
              <a:rPr lang="en-IN" sz="2800" dirty="0">
                <a:latin typeface="Times New Roman"/>
                <a:cs typeface="Times New Roman"/>
              </a:rPr>
              <a:t>in </a:t>
            </a:r>
            <a:r>
              <a:rPr lang="en-IN" sz="2800" spc="-5" dirty="0">
                <a:latin typeface="Times New Roman"/>
                <a:cs typeface="Times New Roman"/>
              </a:rPr>
              <a:t>the </a:t>
            </a:r>
            <a:r>
              <a:rPr lang="en-IN" sz="2800" dirty="0">
                <a:latin typeface="Times New Roman"/>
                <a:cs typeface="Times New Roman"/>
              </a:rPr>
              <a:t>loop is </a:t>
            </a:r>
            <a:r>
              <a:rPr lang="en-IN" sz="2800" spc="-5" dirty="0">
                <a:latin typeface="Times New Roman"/>
                <a:cs typeface="Times New Roman"/>
              </a:rPr>
              <a:t>alternating one. </a:t>
            </a:r>
            <a:r>
              <a:rPr lang="en-IN" sz="2800" dirty="0">
                <a:latin typeface="Times New Roman"/>
                <a:cs typeface="Times New Roman"/>
              </a:rPr>
              <a:t>It </a:t>
            </a:r>
            <a:r>
              <a:rPr lang="en-IN" sz="2800" spc="-15" dirty="0">
                <a:latin typeface="Times New Roman"/>
                <a:cs typeface="Times New Roman"/>
              </a:rPr>
              <a:t>is  </a:t>
            </a:r>
            <a:r>
              <a:rPr lang="en-IN" sz="2800" spc="-5" dirty="0">
                <a:latin typeface="Times New Roman"/>
                <a:cs typeface="Times New Roman"/>
              </a:rPr>
              <a:t>because any </a:t>
            </a:r>
            <a:r>
              <a:rPr lang="en-IN" sz="2800" dirty="0">
                <a:latin typeface="Times New Roman"/>
                <a:cs typeface="Times New Roman"/>
              </a:rPr>
              <a:t>coil side, </a:t>
            </a:r>
            <a:r>
              <a:rPr lang="en-IN" sz="2800" spc="-5" dirty="0">
                <a:latin typeface="Times New Roman"/>
                <a:cs typeface="Times New Roman"/>
              </a:rPr>
              <a:t>say AB has </a:t>
            </a:r>
            <a:r>
              <a:rPr lang="en-IN" sz="2800" spc="-5" dirty="0" err="1">
                <a:latin typeface="Times New Roman"/>
                <a:cs typeface="Times New Roman"/>
              </a:rPr>
              <a:t>e.m.f.</a:t>
            </a:r>
            <a:r>
              <a:rPr lang="en-IN" sz="2800" spc="-5" dirty="0">
                <a:latin typeface="Times New Roman"/>
                <a:cs typeface="Times New Roman"/>
              </a:rPr>
              <a:t> </a:t>
            </a:r>
            <a:r>
              <a:rPr lang="en-IN" sz="2800" dirty="0">
                <a:latin typeface="Times New Roman"/>
                <a:cs typeface="Times New Roman"/>
              </a:rPr>
              <a:t>in one </a:t>
            </a:r>
            <a:r>
              <a:rPr lang="en-IN" sz="2800" spc="-5" dirty="0">
                <a:latin typeface="Times New Roman"/>
                <a:cs typeface="Times New Roman"/>
              </a:rPr>
              <a:t>direction </a:t>
            </a:r>
            <a:r>
              <a:rPr lang="en-IN" sz="2800" dirty="0">
                <a:latin typeface="Times New Roman"/>
                <a:cs typeface="Times New Roman"/>
              </a:rPr>
              <a:t>when  under the </a:t>
            </a:r>
            <a:r>
              <a:rPr lang="en-IN" sz="2800" spc="-5" dirty="0">
                <a:latin typeface="Times New Roman"/>
                <a:cs typeface="Times New Roman"/>
              </a:rPr>
              <a:t>influence of N-pole and </a:t>
            </a:r>
            <a:r>
              <a:rPr lang="en-IN" sz="2800" dirty="0">
                <a:latin typeface="Times New Roman"/>
                <a:cs typeface="Times New Roman"/>
              </a:rPr>
              <a:t>in the </a:t>
            </a:r>
            <a:r>
              <a:rPr lang="en-IN" sz="2800" spc="-5" dirty="0">
                <a:latin typeface="Times New Roman"/>
                <a:cs typeface="Times New Roman"/>
              </a:rPr>
              <a:t>other direction when  </a:t>
            </a:r>
            <a:r>
              <a:rPr lang="en-IN" sz="2800" dirty="0">
                <a:latin typeface="Times New Roman"/>
                <a:cs typeface="Times New Roman"/>
              </a:rPr>
              <a:t>under the influence of</a:t>
            </a:r>
            <a:r>
              <a:rPr lang="en-IN" sz="2800" spc="-40" dirty="0">
                <a:latin typeface="Times New Roman"/>
                <a:cs typeface="Times New Roman"/>
              </a:rPr>
              <a:t> </a:t>
            </a:r>
            <a:r>
              <a:rPr lang="en-IN" sz="2800" spc="-5" dirty="0">
                <a:latin typeface="Times New Roman"/>
                <a:cs typeface="Times New Roman"/>
              </a:rPr>
              <a:t>S-pole.</a:t>
            </a:r>
            <a:endParaRPr lang="en-IN" sz="2800" dirty="0">
              <a:latin typeface="Times New Roman"/>
              <a:cs typeface="Times New Roman"/>
            </a:endParaRPr>
          </a:p>
          <a:p>
            <a:endParaRPr lang="en-IN" dirty="0"/>
          </a:p>
        </p:txBody>
      </p:sp>
    </p:spTree>
    <p:extLst>
      <p:ext uri="{BB962C8B-B14F-4D97-AF65-F5344CB8AC3E}">
        <p14:creationId xmlns:p14="http://schemas.microsoft.com/office/powerpoint/2010/main" val="3770327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28283527-D7FF-7AB5-C18D-0A7333EE2813}"/>
              </a:ext>
            </a:extLst>
          </p:cNvPr>
          <p:cNvSpPr/>
          <p:nvPr/>
        </p:nvSpPr>
        <p:spPr>
          <a:xfrm>
            <a:off x="1073426" y="1020417"/>
            <a:ext cx="9978887" cy="5168348"/>
          </a:xfrm>
          <a:prstGeom prst="rect">
            <a:avLst/>
          </a:prstGeom>
          <a:blipFill>
            <a:blip r:embed="rId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734360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E8DEE20-1FB2-9F7D-9791-D8766EA989BB}"/>
              </a:ext>
            </a:extLst>
          </p:cNvPr>
          <p:cNvSpPr txBox="1"/>
          <p:nvPr/>
        </p:nvSpPr>
        <p:spPr>
          <a:xfrm>
            <a:off x="0" y="1156904"/>
            <a:ext cx="12192000" cy="5940088"/>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Step-1:</a:t>
            </a:r>
            <a:r>
              <a:rPr lang="en-IN" sz="2000" dirty="0">
                <a:latin typeface="Times New Roman" panose="02020603050405020304" pitchFamily="18" charset="0"/>
                <a:cs typeface="Times New Roman" panose="02020603050405020304" pitchFamily="18" charset="0"/>
              </a:rPr>
              <a:t>when the coil position-1 that is right angles to lines of flux at that position the flux linked with the coil is maximum but the rate of change of flux linkages is minimum because the coil sides AB and CD links with the flux lines so there is no induced emf in the coil. </a:t>
            </a:r>
          </a:p>
          <a:p>
            <a:endParaRPr lang="en-IN"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a:p>
            <a:r>
              <a:rPr lang="en-IN" sz="2000" b="1" dirty="0">
                <a:latin typeface="Times New Roman" panose="02020603050405020304" pitchFamily="18" charset="0"/>
                <a:cs typeface="Times New Roman" panose="02020603050405020304" pitchFamily="18" charset="0"/>
              </a:rPr>
              <a:t>Step-2: </a:t>
            </a:r>
            <a:r>
              <a:rPr lang="en-IN" sz="2000" dirty="0">
                <a:latin typeface="Times New Roman" panose="02020603050405020304" pitchFamily="18" charset="0"/>
                <a:cs typeface="Times New Roman" panose="02020603050405020304" pitchFamily="18" charset="0"/>
              </a:rPr>
              <a:t>as the coil continues rotating further, the rate of change of flux linkages increases so the emf starts increasing towards maximum value the maximum value of emf will exists when the conductor is at θ=900 and parallel to the flux lines </a:t>
            </a:r>
          </a:p>
          <a:p>
            <a:endParaRPr lang="en-IN" sz="2000" dirty="0">
              <a:latin typeface="Times New Roman" panose="02020603050405020304" pitchFamily="18" charset="0"/>
              <a:cs typeface="Times New Roman" panose="02020603050405020304" pitchFamily="18" charset="0"/>
            </a:endParaRPr>
          </a:p>
          <a:p>
            <a:r>
              <a:rPr lang="en-IN" sz="2000" b="1" dirty="0">
                <a:latin typeface="Times New Roman" panose="02020603050405020304" pitchFamily="18" charset="0"/>
                <a:cs typeface="Times New Roman" panose="02020603050405020304" pitchFamily="18" charset="0"/>
              </a:rPr>
              <a:t>Step-3:t</a:t>
            </a:r>
            <a:r>
              <a:rPr lang="en-IN" sz="2000" dirty="0">
                <a:latin typeface="Times New Roman" panose="02020603050405020304" pitchFamily="18" charset="0"/>
                <a:cs typeface="Times New Roman" panose="02020603050405020304" pitchFamily="18" charset="0"/>
              </a:rPr>
              <a:t>he conductor further moving towards 180◦ the flux linked with the coil is gradually increases so the rate of change of flux linkages decreases so the emf will gradually come to zero value </a:t>
            </a:r>
          </a:p>
          <a:p>
            <a:endParaRPr lang="en-IN"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a:p>
            <a:r>
              <a:rPr lang="en-IN" sz="2000" b="1" dirty="0">
                <a:latin typeface="Times New Roman" panose="02020603050405020304" pitchFamily="18" charset="0"/>
                <a:cs typeface="Times New Roman" panose="02020603050405020304" pitchFamily="18" charset="0"/>
              </a:rPr>
              <a:t>Step-4:</a:t>
            </a:r>
            <a:r>
              <a:rPr lang="en-IN" sz="2000" dirty="0">
                <a:latin typeface="Times New Roman" panose="02020603050405020304" pitchFamily="18" charset="0"/>
                <a:cs typeface="Times New Roman" panose="02020603050405020304" pitchFamily="18" charset="0"/>
              </a:rPr>
              <a:t>In the half revolution the current direction is from ABMLCD but in the next half revolution the current will passes from DCLMBA which is just reverse of the previous direction of flow so the next cycle will be in negative plane as shown in figure.</a:t>
            </a:r>
          </a:p>
          <a:p>
            <a:endParaRPr lang="en-IN"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2494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D081F3-0197-76A2-A516-767EC7E3E610}"/>
              </a:ext>
            </a:extLst>
          </p:cNvPr>
          <p:cNvSpPr txBox="1"/>
          <p:nvPr/>
        </p:nvSpPr>
        <p:spPr>
          <a:xfrm>
            <a:off x="861392" y="332168"/>
            <a:ext cx="5473148" cy="523220"/>
          </a:xfrm>
          <a:prstGeom prst="rect">
            <a:avLst/>
          </a:prstGeom>
          <a:noFill/>
        </p:spPr>
        <p:txBody>
          <a:bodyPr wrap="square">
            <a:spAutoFit/>
          </a:bodyPr>
          <a:lstStyle/>
          <a:p>
            <a:r>
              <a:rPr lang="en-IN" sz="2800" b="1" dirty="0">
                <a:latin typeface="Times New Roman" panose="02020603050405020304" pitchFamily="18" charset="0"/>
                <a:cs typeface="Times New Roman" panose="02020603050405020304" pitchFamily="18" charset="0"/>
              </a:rPr>
              <a:t>Action of commutator</a:t>
            </a:r>
          </a:p>
        </p:txBody>
      </p:sp>
      <p:pic>
        <p:nvPicPr>
          <p:cNvPr id="5" name="Picture 4">
            <a:extLst>
              <a:ext uri="{FF2B5EF4-FFF2-40B4-BE49-F238E27FC236}">
                <a16:creationId xmlns:a16="http://schemas.microsoft.com/office/drawing/2014/main" id="{D241985C-9038-07D5-7963-EC13D16886CD}"/>
              </a:ext>
            </a:extLst>
          </p:cNvPr>
          <p:cNvPicPr>
            <a:picLocks noChangeAspect="1"/>
          </p:cNvPicPr>
          <p:nvPr/>
        </p:nvPicPr>
        <p:blipFill>
          <a:blip r:embed="rId2"/>
          <a:stretch>
            <a:fillRect/>
          </a:stretch>
        </p:blipFill>
        <p:spPr>
          <a:xfrm>
            <a:off x="636104" y="1046922"/>
            <a:ext cx="9568069" cy="5478910"/>
          </a:xfrm>
          <a:prstGeom prst="rect">
            <a:avLst/>
          </a:prstGeom>
        </p:spPr>
      </p:pic>
    </p:spTree>
    <p:extLst>
      <p:ext uri="{BB962C8B-B14F-4D97-AF65-F5344CB8AC3E}">
        <p14:creationId xmlns:p14="http://schemas.microsoft.com/office/powerpoint/2010/main" val="1875682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582D04-F533-1DF4-F931-156E62F19D1F}"/>
              </a:ext>
            </a:extLst>
          </p:cNvPr>
          <p:cNvSpPr txBox="1"/>
          <p:nvPr/>
        </p:nvSpPr>
        <p:spPr>
          <a:xfrm>
            <a:off x="1020417" y="117693"/>
            <a:ext cx="10151165" cy="6001643"/>
          </a:xfrm>
          <a:prstGeom prst="rect">
            <a:avLst/>
          </a:prstGeom>
          <a:noFill/>
        </p:spPr>
        <p:txBody>
          <a:bodyPr wrap="square">
            <a:spAutoFit/>
          </a:bodyPr>
          <a:lstStyle/>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The figure shows the commutator action of the motor AB, CD are the two sides of coil, ML is the load resistor, ab are the two split rings 1,2 are the two brushes. </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The coil ABCD is connected to the split rings ab and the brushes 1,2. The main function of the brushes is to collect the current from the coil or commutator.</a:t>
            </a:r>
          </a:p>
          <a:p>
            <a:r>
              <a:rPr lang="en-IN" sz="24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 In the first half cycle the current will flow in the direction of “AB-a-1-LM-2-b-CD. The current flows here from +</a:t>
            </a:r>
            <a:r>
              <a:rPr lang="en-IN" sz="2400" dirty="0" err="1">
                <a:latin typeface="Times New Roman" panose="02020603050405020304" pitchFamily="18" charset="0"/>
                <a:cs typeface="Times New Roman" panose="02020603050405020304" pitchFamily="18" charset="0"/>
              </a:rPr>
              <a:t>ve</a:t>
            </a:r>
            <a:r>
              <a:rPr lang="en-IN" sz="2400" dirty="0">
                <a:latin typeface="Times New Roman" panose="02020603050405020304" pitchFamily="18" charset="0"/>
                <a:cs typeface="Times New Roman" panose="02020603050405020304" pitchFamily="18" charset="0"/>
              </a:rPr>
              <a:t> to –</a:t>
            </a:r>
            <a:r>
              <a:rPr lang="en-IN" sz="2400" dirty="0" err="1">
                <a:latin typeface="Times New Roman" panose="02020603050405020304" pitchFamily="18" charset="0"/>
                <a:cs typeface="Times New Roman" panose="02020603050405020304" pitchFamily="18" charset="0"/>
              </a:rPr>
              <a:t>ve</a:t>
            </a:r>
            <a:r>
              <a:rPr lang="en-IN" sz="24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 In the next half revolution the current will flow in the direction of DC-b-1-LM-2-a-BA the current direction form +</a:t>
            </a:r>
            <a:r>
              <a:rPr lang="en-IN" sz="2400" dirty="0" err="1">
                <a:latin typeface="Times New Roman" panose="02020603050405020304" pitchFamily="18" charset="0"/>
                <a:cs typeface="Times New Roman" panose="02020603050405020304" pitchFamily="18" charset="0"/>
              </a:rPr>
              <a:t>ve</a:t>
            </a:r>
            <a:r>
              <a:rPr lang="en-IN" sz="2400" dirty="0">
                <a:latin typeface="Times New Roman" panose="02020603050405020304" pitchFamily="18" charset="0"/>
                <a:cs typeface="Times New Roman" panose="02020603050405020304" pitchFamily="18" charset="0"/>
              </a:rPr>
              <a:t> to –</a:t>
            </a:r>
            <a:r>
              <a:rPr lang="en-IN" sz="2400" dirty="0" err="1">
                <a:latin typeface="Times New Roman" panose="02020603050405020304" pitchFamily="18" charset="0"/>
                <a:cs typeface="Times New Roman" panose="02020603050405020304" pitchFamily="18" charset="0"/>
              </a:rPr>
              <a:t>ve</a:t>
            </a:r>
            <a:r>
              <a:rPr lang="en-IN" sz="2400" dirty="0">
                <a:latin typeface="Times New Roman" panose="02020603050405020304" pitchFamily="18" charset="0"/>
                <a:cs typeface="Times New Roman" panose="02020603050405020304" pitchFamily="18" charset="0"/>
              </a:rPr>
              <a:t>.</a:t>
            </a:r>
          </a:p>
          <a:p>
            <a:endParaRPr lang="en-IN"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For both half cycles the current will flows from +</a:t>
            </a:r>
            <a:r>
              <a:rPr lang="en-IN" sz="2400" dirty="0" err="1">
                <a:latin typeface="Times New Roman" panose="02020603050405020304" pitchFamily="18" charset="0"/>
                <a:cs typeface="Times New Roman" panose="02020603050405020304" pitchFamily="18" charset="0"/>
              </a:rPr>
              <a:t>ve</a:t>
            </a:r>
            <a:r>
              <a:rPr lang="en-IN" sz="2400" dirty="0">
                <a:latin typeface="Times New Roman" panose="02020603050405020304" pitchFamily="18" charset="0"/>
                <a:cs typeface="Times New Roman" panose="02020603050405020304" pitchFamily="18" charset="0"/>
              </a:rPr>
              <a:t> to –</a:t>
            </a:r>
            <a:r>
              <a:rPr lang="en-IN" sz="2400" dirty="0" err="1">
                <a:latin typeface="Times New Roman" panose="02020603050405020304" pitchFamily="18" charset="0"/>
                <a:cs typeface="Times New Roman" panose="02020603050405020304" pitchFamily="18" charset="0"/>
              </a:rPr>
              <a:t>ve</a:t>
            </a:r>
            <a:r>
              <a:rPr lang="en-IN" sz="2400" dirty="0">
                <a:latin typeface="Times New Roman" panose="02020603050405020304" pitchFamily="18" charset="0"/>
                <a:cs typeface="Times New Roman" panose="02020603050405020304" pitchFamily="18" charset="0"/>
              </a:rPr>
              <a:t> so the negative half cycle is also come in the +</a:t>
            </a:r>
            <a:r>
              <a:rPr lang="en-IN" sz="2400" dirty="0" err="1">
                <a:latin typeface="Times New Roman" panose="02020603050405020304" pitchFamily="18" charset="0"/>
                <a:cs typeface="Times New Roman" panose="02020603050405020304" pitchFamily="18" charset="0"/>
              </a:rPr>
              <a:t>ve</a:t>
            </a:r>
            <a:r>
              <a:rPr lang="en-IN" sz="2400" dirty="0">
                <a:latin typeface="Times New Roman" panose="02020603050405020304" pitchFamily="18" charset="0"/>
                <a:cs typeface="Times New Roman" panose="02020603050405020304" pitchFamily="18" charset="0"/>
              </a:rPr>
              <a:t> plane.</a:t>
            </a:r>
          </a:p>
          <a:p>
            <a:r>
              <a:rPr lang="en-IN" sz="24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This current is unidirectional like DC current</a:t>
            </a:r>
          </a:p>
        </p:txBody>
      </p:sp>
    </p:spTree>
    <p:extLst>
      <p:ext uri="{BB962C8B-B14F-4D97-AF65-F5344CB8AC3E}">
        <p14:creationId xmlns:p14="http://schemas.microsoft.com/office/powerpoint/2010/main" val="4048405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BE4B3A-A552-78C8-E089-649228BAADAD}"/>
              </a:ext>
            </a:extLst>
          </p:cNvPr>
          <p:cNvPicPr>
            <a:picLocks noChangeAspect="1"/>
          </p:cNvPicPr>
          <p:nvPr/>
        </p:nvPicPr>
        <p:blipFill>
          <a:blip r:embed="rId2"/>
          <a:stretch>
            <a:fillRect/>
          </a:stretch>
        </p:blipFill>
        <p:spPr>
          <a:xfrm>
            <a:off x="1030514" y="667655"/>
            <a:ext cx="10697029" cy="5892801"/>
          </a:xfrm>
          <a:prstGeom prst="rect">
            <a:avLst/>
          </a:prstGeom>
        </p:spPr>
      </p:pic>
    </p:spTree>
    <p:extLst>
      <p:ext uri="{BB962C8B-B14F-4D97-AF65-F5344CB8AC3E}">
        <p14:creationId xmlns:p14="http://schemas.microsoft.com/office/powerpoint/2010/main" val="4125765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78D3FF-74D6-E542-036A-2646BFFC5199}"/>
              </a:ext>
            </a:extLst>
          </p:cNvPr>
          <p:cNvSpPr>
            <a:spLocks noGrp="1"/>
          </p:cNvSpPr>
          <p:nvPr>
            <p:ph idx="1"/>
          </p:nvPr>
        </p:nvSpPr>
        <p:spPr>
          <a:xfrm>
            <a:off x="174171" y="0"/>
            <a:ext cx="12017829" cy="7373257"/>
          </a:xfrm>
        </p:spPr>
        <p:txBody>
          <a:bodyPr/>
          <a:lstStyle/>
          <a:p>
            <a:r>
              <a:rPr lang="en-IN" sz="3600" b="1" dirty="0">
                <a:latin typeface="Times New Roman" panose="02020603050405020304" pitchFamily="18" charset="0"/>
                <a:cs typeface="Times New Roman" panose="02020603050405020304" pitchFamily="18" charset="0"/>
              </a:rPr>
              <a:t>Construction of a DC machine </a:t>
            </a:r>
          </a:p>
          <a:p>
            <a:r>
              <a:rPr lang="en-IN" sz="2400" dirty="0">
                <a:latin typeface="Times New Roman" panose="02020603050405020304" pitchFamily="18" charset="0"/>
                <a:cs typeface="Times New Roman" panose="02020603050405020304" pitchFamily="18" charset="0"/>
              </a:rPr>
              <a:t>A DC machine consists of two main parts: </a:t>
            </a:r>
          </a:p>
          <a:p>
            <a:r>
              <a:rPr lang="en-IN" sz="2400" dirty="0" err="1">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Stationary part. It is designed mainly for producing a magnetic flux </a:t>
            </a:r>
          </a:p>
          <a:p>
            <a:r>
              <a:rPr lang="en-IN" sz="2400" dirty="0">
                <a:latin typeface="Times New Roman" panose="02020603050405020304" pitchFamily="18" charset="0"/>
                <a:cs typeface="Times New Roman" panose="02020603050405020304" pitchFamily="18" charset="0"/>
              </a:rPr>
              <a:t>ii) Rotating part. It is called the armature, where mechanical energy is converted into electrical or electrical energy into mechanical</a:t>
            </a:r>
          </a:p>
        </p:txBody>
      </p:sp>
      <p:pic>
        <p:nvPicPr>
          <p:cNvPr id="5" name="Picture 4">
            <a:extLst>
              <a:ext uri="{FF2B5EF4-FFF2-40B4-BE49-F238E27FC236}">
                <a16:creationId xmlns:a16="http://schemas.microsoft.com/office/drawing/2014/main" id="{80DC54B3-1F2E-8E5A-44BB-513CA4A12EAE}"/>
              </a:ext>
            </a:extLst>
          </p:cNvPr>
          <p:cNvPicPr>
            <a:picLocks noChangeAspect="1"/>
          </p:cNvPicPr>
          <p:nvPr/>
        </p:nvPicPr>
        <p:blipFill>
          <a:blip r:embed="rId2"/>
          <a:stretch>
            <a:fillRect/>
          </a:stretch>
        </p:blipFill>
        <p:spPr>
          <a:xfrm>
            <a:off x="0" y="2278743"/>
            <a:ext cx="12017829" cy="4579257"/>
          </a:xfrm>
          <a:prstGeom prst="rect">
            <a:avLst/>
          </a:prstGeom>
        </p:spPr>
      </p:pic>
    </p:spTree>
    <p:extLst>
      <p:ext uri="{BB962C8B-B14F-4D97-AF65-F5344CB8AC3E}">
        <p14:creationId xmlns:p14="http://schemas.microsoft.com/office/powerpoint/2010/main" val="3524529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8CC6E0-964D-20B0-4769-5A52A388E1A2}"/>
              </a:ext>
            </a:extLst>
          </p:cNvPr>
          <p:cNvSpPr>
            <a:spLocks noGrp="1"/>
          </p:cNvSpPr>
          <p:nvPr>
            <p:ph idx="1"/>
          </p:nvPr>
        </p:nvSpPr>
        <p:spPr>
          <a:xfrm>
            <a:off x="-116114" y="159656"/>
            <a:ext cx="12308114" cy="6698343"/>
          </a:xfrm>
        </p:spPr>
        <p:txBody>
          <a:bodyPr/>
          <a:lstStyle/>
          <a:p>
            <a:r>
              <a:rPr lang="en-IN" sz="3200" b="1" dirty="0">
                <a:latin typeface="Times New Roman" panose="02020603050405020304" pitchFamily="18" charset="0"/>
                <a:cs typeface="Times New Roman" panose="02020603050405020304" pitchFamily="18" charset="0"/>
              </a:rPr>
              <a:t>1) Magnetic Frame or Yoke</a:t>
            </a:r>
            <a:r>
              <a:rPr lang="en-IN" dirty="0">
                <a:latin typeface="Times New Roman" panose="02020603050405020304" pitchFamily="18" charset="0"/>
                <a:cs typeface="Times New Roman" panose="02020603050405020304" pitchFamily="18" charset="0"/>
              </a:rPr>
              <a:t>: </a:t>
            </a:r>
          </a:p>
          <a:p>
            <a:r>
              <a:rPr lang="en-IN" dirty="0">
                <a:latin typeface="Times New Roman" panose="02020603050405020304" pitchFamily="18" charset="0"/>
                <a:cs typeface="Times New Roman" panose="02020603050405020304" pitchFamily="18" charset="0"/>
              </a:rPr>
              <a:t> It provides mechanical support for the poles and acts as a protecting cover for the whole machine </a:t>
            </a:r>
          </a:p>
          <a:p>
            <a:r>
              <a:rPr lang="en-IN" dirty="0">
                <a:latin typeface="Times New Roman" panose="02020603050405020304" pitchFamily="18" charset="0"/>
                <a:cs typeface="Times New Roman" panose="02020603050405020304" pitchFamily="18" charset="0"/>
              </a:rPr>
              <a:t>It carries the magnetic flux produced by the poles </a:t>
            </a:r>
          </a:p>
          <a:p>
            <a:r>
              <a:rPr lang="en-IN" dirty="0">
                <a:latin typeface="Times New Roman" panose="02020603050405020304" pitchFamily="18" charset="0"/>
                <a:cs typeface="Times New Roman" panose="02020603050405020304" pitchFamily="18" charset="0"/>
              </a:rPr>
              <a:t> The material used for yoke is cast iron silicon steel</a:t>
            </a:r>
          </a:p>
          <a:p>
            <a:r>
              <a:rPr lang="en-IN" sz="3200" b="1" dirty="0">
                <a:latin typeface="Times New Roman" panose="02020603050405020304" pitchFamily="18" charset="0"/>
                <a:cs typeface="Times New Roman" panose="02020603050405020304" pitchFamily="18" charset="0"/>
              </a:rPr>
              <a:t> 2) Pole core and pole shoes: </a:t>
            </a:r>
          </a:p>
          <a:p>
            <a:r>
              <a:rPr lang="en-IN" dirty="0">
                <a:latin typeface="Times New Roman" panose="02020603050405020304" pitchFamily="18" charset="0"/>
                <a:cs typeface="Times New Roman" panose="02020603050405020304" pitchFamily="18" charset="0"/>
              </a:rPr>
              <a:t>Pole shoe will serve two main purposes </a:t>
            </a:r>
          </a:p>
          <a:p>
            <a:r>
              <a:rPr lang="en-IN" dirty="0">
                <a:latin typeface="Times New Roman" panose="02020603050405020304" pitchFamily="18" charset="0"/>
                <a:cs typeface="Times New Roman" panose="02020603050405020304" pitchFamily="18" charset="0"/>
              </a:rPr>
              <a:t>They spread out the flux in the air gap and also being of larger cross section, reduce the reluctance of the magnetic path </a:t>
            </a:r>
          </a:p>
          <a:p>
            <a:r>
              <a:rPr lang="en-IN" dirty="0">
                <a:latin typeface="Times New Roman" panose="02020603050405020304" pitchFamily="18" charset="0"/>
                <a:cs typeface="Times New Roman" panose="02020603050405020304" pitchFamily="18" charset="0"/>
              </a:rPr>
              <a:t>They support the exciting coils or field coils </a:t>
            </a:r>
          </a:p>
          <a:p>
            <a:r>
              <a:rPr lang="en-IN" dirty="0">
                <a:latin typeface="Times New Roman" panose="02020603050405020304" pitchFamily="18" charset="0"/>
                <a:cs typeface="Times New Roman" panose="02020603050405020304" pitchFamily="18" charset="0"/>
              </a:rPr>
              <a:t>Pore core itself may be a solid piece made out of either cast iron or steel and it is laminated with small piece</a:t>
            </a:r>
          </a:p>
        </p:txBody>
      </p:sp>
    </p:spTree>
    <p:extLst>
      <p:ext uri="{BB962C8B-B14F-4D97-AF65-F5344CB8AC3E}">
        <p14:creationId xmlns:p14="http://schemas.microsoft.com/office/powerpoint/2010/main" val="2640504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5E483E7-847B-7E1C-C6B9-F43AC7C87766}"/>
              </a:ext>
            </a:extLst>
          </p:cNvPr>
          <p:cNvPicPr>
            <a:picLocks noGrp="1" noChangeAspect="1"/>
          </p:cNvPicPr>
          <p:nvPr>
            <p:ph idx="1"/>
          </p:nvPr>
        </p:nvPicPr>
        <p:blipFill>
          <a:blip r:embed="rId2"/>
          <a:stretch>
            <a:fillRect/>
          </a:stretch>
        </p:blipFill>
        <p:spPr>
          <a:xfrm>
            <a:off x="1030514" y="406400"/>
            <a:ext cx="6364199" cy="3846286"/>
          </a:xfrm>
        </p:spPr>
      </p:pic>
      <p:sp>
        <p:nvSpPr>
          <p:cNvPr id="7" name="TextBox 6">
            <a:extLst>
              <a:ext uri="{FF2B5EF4-FFF2-40B4-BE49-F238E27FC236}">
                <a16:creationId xmlns:a16="http://schemas.microsoft.com/office/drawing/2014/main" id="{418F9885-0D13-5AD7-32B7-98A6E733B156}"/>
              </a:ext>
            </a:extLst>
          </p:cNvPr>
          <p:cNvSpPr txBox="1"/>
          <p:nvPr/>
        </p:nvSpPr>
        <p:spPr>
          <a:xfrm>
            <a:off x="159657" y="5038635"/>
            <a:ext cx="12032343" cy="1815882"/>
          </a:xfrm>
          <a:prstGeom prst="rect">
            <a:avLst/>
          </a:prstGeom>
          <a:noFill/>
        </p:spPr>
        <p:txBody>
          <a:bodyPr wrap="square">
            <a:spAutoFit/>
          </a:bodyPr>
          <a:lstStyle/>
          <a:p>
            <a:r>
              <a:rPr lang="en-IN" sz="2800" b="1" dirty="0">
                <a:latin typeface="Times New Roman" panose="02020603050405020304" pitchFamily="18" charset="0"/>
                <a:cs typeface="Times New Roman" panose="02020603050405020304" pitchFamily="18" charset="0"/>
              </a:rPr>
              <a:t>Pole coils </a:t>
            </a:r>
          </a:p>
          <a:p>
            <a:r>
              <a:rPr lang="en-IN" sz="2800" dirty="0">
                <a:latin typeface="Times New Roman" panose="02020603050405020304" pitchFamily="18" charset="0"/>
                <a:cs typeface="Times New Roman" panose="02020603050405020304" pitchFamily="18" charset="0"/>
              </a:rPr>
              <a:t>The field coils or pole coils which consist of copper wire called as a field winding When current is passed through these coils they electro magnetise the poles which produce the necessary flux. </a:t>
            </a:r>
          </a:p>
        </p:txBody>
      </p:sp>
    </p:spTree>
    <p:extLst>
      <p:ext uri="{BB962C8B-B14F-4D97-AF65-F5344CB8AC3E}">
        <p14:creationId xmlns:p14="http://schemas.microsoft.com/office/powerpoint/2010/main" val="414665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0881D8-2B64-0A08-2CBE-9CB9C37AC148}"/>
              </a:ext>
            </a:extLst>
          </p:cNvPr>
          <p:cNvSpPr>
            <a:spLocks noGrp="1"/>
          </p:cNvSpPr>
          <p:nvPr>
            <p:ph idx="1"/>
          </p:nvPr>
        </p:nvSpPr>
        <p:spPr>
          <a:xfrm>
            <a:off x="0" y="0"/>
            <a:ext cx="12192000" cy="6981371"/>
          </a:xfrm>
        </p:spPr>
        <p:txBody>
          <a:bodyPr>
            <a:normAutofit/>
          </a:bodyPr>
          <a:lstStyle/>
          <a:p>
            <a:pPr marL="0" indent="0">
              <a:buNone/>
            </a:pPr>
            <a:r>
              <a:rPr lang="en-IN" sz="3200" b="1" dirty="0">
                <a:latin typeface="Times New Roman" panose="02020603050405020304" pitchFamily="18" charset="0"/>
                <a:cs typeface="Times New Roman" panose="02020603050405020304" pitchFamily="18" charset="0"/>
              </a:rPr>
              <a:t>3) Armature core: </a:t>
            </a:r>
          </a:p>
          <a:p>
            <a:r>
              <a:rPr lang="en-IN" sz="2400" dirty="0">
                <a:latin typeface="Times New Roman" panose="02020603050405020304" pitchFamily="18" charset="0"/>
                <a:cs typeface="Times New Roman" panose="02020603050405020304" pitchFamily="18" charset="0"/>
              </a:rPr>
              <a:t>It houses the armature conductors or coils and causes them to rotate and hence cut the magnetic flux of the field magnets in addition to this its most important function is to provide a path of very low reluctance to the flux through the armature from a N pole to S pole</a:t>
            </a:r>
          </a:p>
          <a:p>
            <a:endParaRPr lang="en-IN"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542A7CDD-AFAC-BB62-244E-9104A104CBAA}"/>
              </a:ext>
            </a:extLst>
          </p:cNvPr>
          <p:cNvPicPr>
            <a:picLocks noChangeAspect="1"/>
          </p:cNvPicPr>
          <p:nvPr/>
        </p:nvPicPr>
        <p:blipFill>
          <a:blip r:embed="rId2"/>
          <a:stretch>
            <a:fillRect/>
          </a:stretch>
        </p:blipFill>
        <p:spPr>
          <a:xfrm>
            <a:off x="246745" y="1756230"/>
            <a:ext cx="8261152" cy="5101770"/>
          </a:xfrm>
          <a:prstGeom prst="rect">
            <a:avLst/>
          </a:prstGeom>
        </p:spPr>
      </p:pic>
    </p:spTree>
    <p:extLst>
      <p:ext uri="{BB962C8B-B14F-4D97-AF65-F5344CB8AC3E}">
        <p14:creationId xmlns:p14="http://schemas.microsoft.com/office/powerpoint/2010/main" val="3075833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6042D0-6746-4619-64B0-06D96A30C79B}"/>
              </a:ext>
            </a:extLst>
          </p:cNvPr>
          <p:cNvSpPr>
            <a:spLocks noGrp="1"/>
          </p:cNvSpPr>
          <p:nvPr>
            <p:ph idx="1"/>
          </p:nvPr>
        </p:nvSpPr>
        <p:spPr>
          <a:xfrm>
            <a:off x="0" y="0"/>
            <a:ext cx="12192000" cy="6858000"/>
          </a:xfrm>
        </p:spPr>
        <p:txBody>
          <a:bodyPr/>
          <a:lstStyle/>
          <a:p>
            <a:r>
              <a:rPr lang="en-IN" dirty="0">
                <a:latin typeface="Times New Roman" panose="02020603050405020304" pitchFamily="18" charset="0"/>
                <a:cs typeface="Times New Roman" panose="02020603050405020304" pitchFamily="18" charset="0"/>
              </a:rPr>
              <a:t>The armature conductors are placed in the slots The armature core is also a thin laminated core. </a:t>
            </a:r>
          </a:p>
          <a:p>
            <a:pPr marL="0" indent="0">
              <a:buNone/>
            </a:pPr>
            <a:r>
              <a:rPr lang="en-IN" sz="3200" b="1" dirty="0">
                <a:latin typeface="Times New Roman" panose="02020603050405020304" pitchFamily="18" charset="0"/>
                <a:cs typeface="Times New Roman" panose="02020603050405020304" pitchFamily="18" charset="0"/>
              </a:rPr>
              <a:t>4) Armature windings: </a:t>
            </a:r>
          </a:p>
          <a:p>
            <a:r>
              <a:rPr lang="en-IN" dirty="0">
                <a:latin typeface="Times New Roman" panose="02020603050405020304" pitchFamily="18" charset="0"/>
                <a:cs typeface="Times New Roman" panose="02020603050405020304" pitchFamily="18" charset="0"/>
              </a:rPr>
              <a:t>Armature windings are made up of Copper material. </a:t>
            </a:r>
          </a:p>
          <a:p>
            <a:r>
              <a:rPr lang="en-IN" dirty="0">
                <a:latin typeface="Times New Roman" panose="02020603050405020304" pitchFamily="18" charset="0"/>
                <a:cs typeface="Times New Roman" panose="02020603050405020304" pitchFamily="18" charset="0"/>
              </a:rPr>
              <a:t>The armature winding is housed in slots on the surface of the armature. The conductors of each coil are so spaced that when one side of the coil is under a north pole, the opposite is under a south pole. There are two types of windings: a) lap winding b) wave winding </a:t>
            </a:r>
          </a:p>
          <a:p>
            <a:r>
              <a:rPr lang="en-IN" dirty="0">
                <a:latin typeface="Times New Roman" panose="02020603050405020304" pitchFamily="18" charset="0"/>
                <a:cs typeface="Times New Roman" panose="02020603050405020304" pitchFamily="18" charset="0"/>
              </a:rPr>
              <a:t>For lap winding, number of parallel paths always equal to no. of poles (A=P). This is used for high current, low voltage applications. </a:t>
            </a:r>
          </a:p>
          <a:p>
            <a:r>
              <a:rPr lang="en-IN" dirty="0">
                <a:latin typeface="Times New Roman" panose="02020603050405020304" pitchFamily="18" charset="0"/>
                <a:cs typeface="Times New Roman" panose="02020603050405020304" pitchFamily="18" charset="0"/>
              </a:rPr>
              <a:t>For wave winding, number of parallel paths equal to two (A=2). This is used for high voltage, low current applications.</a:t>
            </a:r>
          </a:p>
        </p:txBody>
      </p:sp>
    </p:spTree>
    <p:extLst>
      <p:ext uri="{BB962C8B-B14F-4D97-AF65-F5344CB8AC3E}">
        <p14:creationId xmlns:p14="http://schemas.microsoft.com/office/powerpoint/2010/main" val="1147149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4EDBD4-3475-88E1-E447-D6F9F3086A39}"/>
              </a:ext>
            </a:extLst>
          </p:cNvPr>
          <p:cNvSpPr>
            <a:spLocks noGrp="1"/>
          </p:cNvSpPr>
          <p:nvPr>
            <p:ph idx="1"/>
          </p:nvPr>
        </p:nvSpPr>
        <p:spPr>
          <a:xfrm>
            <a:off x="0" y="0"/>
            <a:ext cx="12192000" cy="6858000"/>
          </a:xfrm>
        </p:spPr>
        <p:txBody>
          <a:bodyPr>
            <a:normAutofit/>
          </a:bodyPr>
          <a:lstStyle/>
          <a:p>
            <a:pPr marL="0" indent="0">
              <a:buNone/>
            </a:pPr>
            <a:r>
              <a:rPr lang="en-US" altLang="en-US" sz="4000" b="1" kern="0" dirty="0">
                <a:solidFill>
                  <a:srgbClr val="000000"/>
                </a:solidFill>
                <a:latin typeface="Times New Roman" panose="02020603050405020304" pitchFamily="18" charset="0"/>
                <a:ea typeface="+mj-ea"/>
                <a:cs typeface="Times New Roman" panose="02020603050405020304" pitchFamily="18" charset="0"/>
              </a:rPr>
              <a:t>5</a:t>
            </a:r>
            <a:r>
              <a:rPr kumimoji="0" lang="en-US" altLang="en-US" sz="4000" b="1" i="0" u="none" strike="noStrike" kern="0" cap="none" spc="0" normalizeH="0" baseline="0" noProof="0" dirty="0">
                <a:ln>
                  <a:noFill/>
                </a:ln>
                <a:solidFill>
                  <a:srgbClr val="000000"/>
                </a:solidFill>
                <a:effectLst/>
                <a:uLnTx/>
                <a:uFillTx/>
                <a:latin typeface="Times New Roman" panose="02020603050405020304" pitchFamily="18" charset="0"/>
                <a:ea typeface="+mj-ea"/>
                <a:cs typeface="Times New Roman" panose="02020603050405020304" pitchFamily="18" charset="0"/>
              </a:rPr>
              <a:t>)commutator</a:t>
            </a:r>
            <a:endParaRPr lang="en-IN" sz="4000"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FAD35CA-6E78-C012-662A-5EF090450C3D}"/>
              </a:ext>
            </a:extLst>
          </p:cNvPr>
          <p:cNvSpPr txBox="1"/>
          <p:nvPr/>
        </p:nvSpPr>
        <p:spPr>
          <a:xfrm>
            <a:off x="1630018" y="886673"/>
            <a:ext cx="8852452" cy="181588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Hard drawn copper bars segments insulated from each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                          other by mica segments (insulation)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                       -- Between armature &amp; External circuit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                      --  Split-Rings (acts like Rectifier AC to DC  ) </a:t>
            </a:r>
          </a:p>
        </p:txBody>
      </p:sp>
      <p:pic>
        <p:nvPicPr>
          <p:cNvPr id="6" name="Picture 3" descr="s24">
            <a:extLst>
              <a:ext uri="{FF2B5EF4-FFF2-40B4-BE49-F238E27FC236}">
                <a16:creationId xmlns:a16="http://schemas.microsoft.com/office/drawing/2014/main" id="{7B4653CF-A94E-EED9-7685-C621ED4CAE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7339" y="2802835"/>
            <a:ext cx="6798365"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1663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s25">
            <a:extLst>
              <a:ext uri="{FF2B5EF4-FFF2-40B4-BE49-F238E27FC236}">
                <a16:creationId xmlns:a16="http://schemas.microsoft.com/office/drawing/2014/main" id="{BB6C30C9-C37C-A0CF-3B54-E703A1FCCA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392" y="2981739"/>
            <a:ext cx="6652592" cy="3405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76F94E92-B1E6-6F96-F0B7-4284347E384E}"/>
              </a:ext>
            </a:extLst>
          </p:cNvPr>
          <p:cNvSpPr txBox="1"/>
          <p:nvPr/>
        </p:nvSpPr>
        <p:spPr>
          <a:xfrm>
            <a:off x="172278" y="470452"/>
            <a:ext cx="11900452" cy="1439368"/>
          </a:xfrm>
          <a:prstGeom prst="rect">
            <a:avLst/>
          </a:prstGeom>
          <a:noFill/>
        </p:spPr>
        <p:txBody>
          <a:bodyPr wrap="square">
            <a:spAutoFit/>
          </a:bodyPr>
          <a:lstStyle/>
          <a:p>
            <a:pPr marR="0" lvl="0" algn="l" defTabSz="914400" rtl="0" eaLnBrk="1" fontAlgn="auto" latinLnBrk="0" hangingPunct="1">
              <a:lnSpc>
                <a:spcPct val="90000"/>
              </a:lnSpc>
              <a:spcBef>
                <a:spcPts val="1000"/>
              </a:spcBef>
              <a:spcAft>
                <a:spcPts val="0"/>
              </a:spcAft>
              <a:buClrTx/>
              <a:buSzTx/>
              <a:tabLst/>
              <a:defRPr/>
            </a:pPr>
            <a:r>
              <a:rPr lang="en-IN" sz="3200" b="1" dirty="0">
                <a:solidFill>
                  <a:prstClr val="black"/>
                </a:solidFill>
                <a:latin typeface="Times New Roman" panose="02020603050405020304" pitchFamily="18" charset="0"/>
                <a:cs typeface="Times New Roman" panose="02020603050405020304" pitchFamily="18" charset="0"/>
              </a:rPr>
              <a:t>6</a:t>
            </a:r>
            <a:r>
              <a:rPr kumimoji="0" lang="en-IN"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Brushes and bearings: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function of the brushes to collect the current from commutator and are usually made of carbon or graphite Bearings are used form sooth operation </a:t>
            </a:r>
          </a:p>
        </p:txBody>
      </p:sp>
    </p:spTree>
    <p:extLst>
      <p:ext uri="{BB962C8B-B14F-4D97-AF65-F5344CB8AC3E}">
        <p14:creationId xmlns:p14="http://schemas.microsoft.com/office/powerpoint/2010/main" val="2230167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8B2D8-D859-DC49-99AE-DBCB1DCA28D0}"/>
              </a:ext>
            </a:extLst>
          </p:cNvPr>
          <p:cNvSpPr>
            <a:spLocks noGrp="1"/>
          </p:cNvSpPr>
          <p:nvPr>
            <p:ph type="title"/>
          </p:nvPr>
        </p:nvSpPr>
        <p:spPr>
          <a:xfrm>
            <a:off x="217714" y="365125"/>
            <a:ext cx="7561943" cy="665389"/>
          </a:xfrm>
        </p:spPr>
        <p:txBody>
          <a:bodyPr>
            <a:normAutofit/>
          </a:bodyPr>
          <a:lstStyle/>
          <a:p>
            <a:r>
              <a:rPr lang="en-IN" sz="3600" b="1" dirty="0">
                <a:latin typeface="Times New Roman" panose="02020603050405020304" pitchFamily="18" charset="0"/>
                <a:cs typeface="Times New Roman" panose="02020603050405020304" pitchFamily="18" charset="0"/>
              </a:rPr>
              <a:t>EMF Equation of a DC Generator:</a:t>
            </a:r>
          </a:p>
        </p:txBody>
      </p:sp>
      <p:sp>
        <p:nvSpPr>
          <p:cNvPr id="3" name="Content Placeholder 2">
            <a:extLst>
              <a:ext uri="{FF2B5EF4-FFF2-40B4-BE49-F238E27FC236}">
                <a16:creationId xmlns:a16="http://schemas.microsoft.com/office/drawing/2014/main" id="{FCF75D0A-C821-C5D6-ECBA-651FB6772298}"/>
              </a:ext>
            </a:extLst>
          </p:cNvPr>
          <p:cNvSpPr>
            <a:spLocks noGrp="1"/>
          </p:cNvSpPr>
          <p:nvPr>
            <p:ph idx="1"/>
          </p:nvPr>
        </p:nvSpPr>
        <p:spPr>
          <a:xfrm>
            <a:off x="0" y="1030514"/>
            <a:ext cx="12090400" cy="5827485"/>
          </a:xfrm>
        </p:spPr>
        <p:txBody>
          <a:bodyPr/>
          <a:lstStyle/>
          <a:p>
            <a:r>
              <a:rPr lang="en-IN" dirty="0">
                <a:latin typeface="Times New Roman" panose="02020603050405020304" pitchFamily="18" charset="0"/>
                <a:cs typeface="Times New Roman" panose="02020603050405020304" pitchFamily="18" charset="0"/>
              </a:rPr>
              <a:t>Let, P = Number of poles of the generator</a:t>
            </a:r>
          </a:p>
          <a:p>
            <a:pPr marL="0" indent="0">
              <a:buNone/>
            </a:pPr>
            <a:r>
              <a:rPr lang="en-IN" dirty="0">
                <a:latin typeface="Times New Roman" panose="02020603050405020304" pitchFamily="18" charset="0"/>
                <a:cs typeface="Times New Roman" panose="02020603050405020304" pitchFamily="18" charset="0"/>
              </a:rPr>
              <a:t>         Φ = Flux produced by each pole in </a:t>
            </a:r>
            <a:r>
              <a:rPr lang="en-IN" dirty="0" err="1">
                <a:latin typeface="Times New Roman" panose="02020603050405020304" pitchFamily="18" charset="0"/>
                <a:cs typeface="Times New Roman" panose="02020603050405020304" pitchFamily="18" charset="0"/>
              </a:rPr>
              <a:t>webers</a:t>
            </a:r>
            <a:r>
              <a:rPr lang="en-IN" dirty="0">
                <a:latin typeface="Times New Roman" panose="02020603050405020304" pitchFamily="18" charset="0"/>
                <a:cs typeface="Times New Roman" panose="02020603050405020304" pitchFamily="18" charset="0"/>
              </a:rPr>
              <a:t> (Wb) </a:t>
            </a:r>
          </a:p>
          <a:p>
            <a:pPr marL="0" indent="0">
              <a:buNone/>
            </a:pPr>
            <a:r>
              <a:rPr lang="en-IN" dirty="0">
                <a:latin typeface="Times New Roman" panose="02020603050405020304" pitchFamily="18" charset="0"/>
                <a:cs typeface="Times New Roman" panose="02020603050405020304" pitchFamily="18" charset="0"/>
              </a:rPr>
              <a:t>         N = Speed of armature in </a:t>
            </a:r>
            <a:r>
              <a:rPr lang="en-IN" dirty="0" err="1">
                <a:latin typeface="Times New Roman" panose="02020603050405020304" pitchFamily="18" charset="0"/>
                <a:cs typeface="Times New Roman" panose="02020603050405020304" pitchFamily="18" charset="0"/>
              </a:rPr>
              <a:t>r.p.m</a:t>
            </a:r>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         Z = Total Number of Armature Conductors</a:t>
            </a:r>
          </a:p>
          <a:p>
            <a:pPr marL="0" indent="0">
              <a:buNone/>
            </a:pPr>
            <a:r>
              <a:rPr lang="en-IN" dirty="0">
                <a:latin typeface="Times New Roman" panose="02020603050405020304" pitchFamily="18" charset="0"/>
                <a:cs typeface="Times New Roman" panose="02020603050405020304" pitchFamily="18" charset="0"/>
              </a:rPr>
              <a:t>         A = Number of parallel paths in which the 'Z' number of conductors are divided </a:t>
            </a:r>
          </a:p>
          <a:p>
            <a:pPr marL="0" indent="0">
              <a:buNone/>
            </a:pPr>
            <a:r>
              <a:rPr lang="en-IN" dirty="0">
                <a:latin typeface="Times New Roman" panose="02020603050405020304" pitchFamily="18" charset="0"/>
                <a:cs typeface="Times New Roman" panose="02020603050405020304" pitchFamily="18" charset="0"/>
              </a:rPr>
              <a:t>       So A = P for lap type of winding</a:t>
            </a:r>
          </a:p>
          <a:p>
            <a:pPr marL="0" indent="0">
              <a:buNone/>
            </a:pPr>
            <a:r>
              <a:rPr lang="en-IN" dirty="0">
                <a:latin typeface="Times New Roman" panose="02020603050405020304" pitchFamily="18" charset="0"/>
                <a:cs typeface="Times New Roman" panose="02020603050405020304" pitchFamily="18" charset="0"/>
              </a:rPr>
              <a:t>            A = 2 for wave type of winding</a:t>
            </a:r>
          </a:p>
          <a:p>
            <a:pPr marL="0" indent="0">
              <a:buNone/>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5449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FC9508-64B6-6E3A-2CA5-16D7B6FFCEE4}"/>
              </a:ext>
            </a:extLst>
          </p:cNvPr>
          <p:cNvSpPr>
            <a:spLocks noGrp="1"/>
          </p:cNvSpPr>
          <p:nvPr>
            <p:ph idx="1"/>
          </p:nvPr>
        </p:nvSpPr>
        <p:spPr>
          <a:xfrm>
            <a:off x="0" y="0"/>
            <a:ext cx="12192000" cy="7126514"/>
          </a:xfrm>
        </p:spPr>
        <p:txBody>
          <a:bodyPr/>
          <a:lstStyle/>
          <a:p>
            <a:r>
              <a:rPr lang="en-IN" dirty="0">
                <a:latin typeface="Times New Roman" panose="02020603050405020304" pitchFamily="18" charset="0"/>
                <a:cs typeface="Times New Roman" panose="02020603050405020304" pitchFamily="18" charset="0"/>
              </a:rPr>
              <a:t>Now </a:t>
            </a:r>
            <a:r>
              <a:rPr lang="en-IN" dirty="0" err="1">
                <a:latin typeface="Times New Roman" panose="02020603050405020304" pitchFamily="18" charset="0"/>
                <a:cs typeface="Times New Roman" panose="02020603050405020304" pitchFamily="18" charset="0"/>
              </a:rPr>
              <a:t>e.m.f.</a:t>
            </a:r>
            <a:r>
              <a:rPr lang="en-IN" dirty="0">
                <a:latin typeface="Times New Roman" panose="02020603050405020304" pitchFamily="18" charset="0"/>
                <a:cs typeface="Times New Roman" panose="02020603050405020304" pitchFamily="18" charset="0"/>
              </a:rPr>
              <a:t> gets induced in the conductor according to Faraday's law of electromagnetic induction. </a:t>
            </a:r>
          </a:p>
          <a:p>
            <a:r>
              <a:rPr lang="en-IN" dirty="0">
                <a:latin typeface="Times New Roman" panose="02020603050405020304" pitchFamily="18" charset="0"/>
                <a:cs typeface="Times New Roman" panose="02020603050405020304" pitchFamily="18" charset="0"/>
              </a:rPr>
              <a:t>Hence average value of </a:t>
            </a:r>
            <a:r>
              <a:rPr lang="en-IN" dirty="0" err="1">
                <a:latin typeface="Times New Roman" panose="02020603050405020304" pitchFamily="18" charset="0"/>
                <a:cs typeface="Times New Roman" panose="02020603050405020304" pitchFamily="18" charset="0"/>
              </a:rPr>
              <a:t>e.m.f.</a:t>
            </a:r>
            <a:r>
              <a:rPr lang="en-IN" dirty="0">
                <a:latin typeface="Times New Roman" panose="02020603050405020304" pitchFamily="18" charset="0"/>
                <a:cs typeface="Times New Roman" panose="02020603050405020304" pitchFamily="18" charset="0"/>
              </a:rPr>
              <a:t> induced in each armature conductor is, </a:t>
            </a:r>
          </a:p>
          <a:p>
            <a:r>
              <a:rPr lang="en-IN" dirty="0">
                <a:latin typeface="Times New Roman" panose="02020603050405020304" pitchFamily="18" charset="0"/>
                <a:cs typeface="Times New Roman" panose="02020603050405020304" pitchFamily="18" charset="0"/>
              </a:rPr>
              <a:t>e = Rate of cutting the flux = </a:t>
            </a:r>
            <a:r>
              <a:rPr lang="en-IN" dirty="0" err="1">
                <a:latin typeface="Times New Roman" panose="02020603050405020304" pitchFamily="18" charset="0"/>
                <a:cs typeface="Times New Roman" panose="02020603050405020304" pitchFamily="18" charset="0"/>
              </a:rPr>
              <a:t>dΦ</a:t>
            </a:r>
            <a:r>
              <a:rPr lang="en-IN" dirty="0">
                <a:latin typeface="Times New Roman" panose="02020603050405020304" pitchFamily="18" charset="0"/>
                <a:cs typeface="Times New Roman" panose="02020603050405020304" pitchFamily="18" charset="0"/>
              </a:rPr>
              <a:t>/dt Now consider one revolution of conductor. </a:t>
            </a:r>
          </a:p>
          <a:p>
            <a:r>
              <a:rPr lang="en-IN" dirty="0">
                <a:latin typeface="Times New Roman" panose="02020603050405020304" pitchFamily="18" charset="0"/>
                <a:cs typeface="Times New Roman" panose="02020603050405020304" pitchFamily="18" charset="0"/>
              </a:rPr>
              <a:t>In one revolution, conductor will cut total flux produced by all the poles</a:t>
            </a:r>
          </a:p>
          <a:p>
            <a:pPr marL="0" indent="0">
              <a:buNone/>
            </a:pPr>
            <a:r>
              <a:rPr lang="en-IN" dirty="0">
                <a:latin typeface="Times New Roman" panose="02020603050405020304" pitchFamily="18" charset="0"/>
                <a:cs typeface="Times New Roman" panose="02020603050405020304" pitchFamily="18" charset="0"/>
              </a:rPr>
              <a:t>         i.e. Φ*P. </a:t>
            </a:r>
          </a:p>
          <a:p>
            <a:pPr marL="0" indent="0">
              <a:buNone/>
            </a:pPr>
            <a:r>
              <a:rPr lang="en-IN" dirty="0">
                <a:latin typeface="Times New Roman" panose="02020603050405020304" pitchFamily="18" charset="0"/>
                <a:cs typeface="Times New Roman" panose="02020603050405020304" pitchFamily="18" charset="0"/>
              </a:rPr>
              <a:t>While time required completing one revolution is 60/N seconds as speed is N </a:t>
            </a:r>
            <a:r>
              <a:rPr lang="en-IN" dirty="0" err="1">
                <a:latin typeface="Times New Roman" panose="02020603050405020304" pitchFamily="18" charset="0"/>
                <a:cs typeface="Times New Roman" panose="02020603050405020304" pitchFamily="18" charset="0"/>
              </a:rPr>
              <a:t>r.p.m</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85C1405-CA1F-48BE-E942-2B76AE407CD8}"/>
              </a:ext>
            </a:extLst>
          </p:cNvPr>
          <p:cNvPicPr>
            <a:picLocks noChangeAspect="1"/>
          </p:cNvPicPr>
          <p:nvPr/>
        </p:nvPicPr>
        <p:blipFill>
          <a:blip r:embed="rId2"/>
          <a:stretch>
            <a:fillRect/>
          </a:stretch>
        </p:blipFill>
        <p:spPr>
          <a:xfrm>
            <a:off x="2119087" y="3874810"/>
            <a:ext cx="6647542" cy="2613076"/>
          </a:xfrm>
          <a:prstGeom prst="rect">
            <a:avLst/>
          </a:prstGeom>
        </p:spPr>
      </p:pic>
    </p:spTree>
    <p:extLst>
      <p:ext uri="{BB962C8B-B14F-4D97-AF65-F5344CB8AC3E}">
        <p14:creationId xmlns:p14="http://schemas.microsoft.com/office/powerpoint/2010/main" val="1281274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C4B0E6-2C17-1143-2665-5AD3854D85C2}"/>
              </a:ext>
            </a:extLst>
          </p:cNvPr>
          <p:cNvSpPr>
            <a:spLocks noGrp="1"/>
          </p:cNvSpPr>
          <p:nvPr>
            <p:ph idx="1"/>
          </p:nvPr>
        </p:nvSpPr>
        <p:spPr>
          <a:xfrm>
            <a:off x="0" y="0"/>
            <a:ext cx="12192000" cy="6176963"/>
          </a:xfrm>
        </p:spPr>
        <p:txBody>
          <a:bodyPr/>
          <a:lstStyle/>
          <a:p>
            <a:r>
              <a:rPr lang="en-IN" dirty="0">
                <a:latin typeface="Times New Roman" panose="02020603050405020304" pitchFamily="18" charset="0"/>
                <a:cs typeface="Times New Roman" panose="02020603050405020304" pitchFamily="18" charset="0"/>
              </a:rPr>
              <a:t>This is the </a:t>
            </a:r>
            <a:r>
              <a:rPr lang="en-IN" dirty="0" err="1">
                <a:latin typeface="Times New Roman" panose="02020603050405020304" pitchFamily="18" charset="0"/>
                <a:cs typeface="Times New Roman" panose="02020603050405020304" pitchFamily="18" charset="0"/>
              </a:rPr>
              <a:t>e.m.f.</a:t>
            </a:r>
            <a:r>
              <a:rPr lang="en-IN" dirty="0">
                <a:latin typeface="Times New Roman" panose="02020603050405020304" pitchFamily="18" charset="0"/>
                <a:cs typeface="Times New Roman" panose="02020603050405020304" pitchFamily="18" charset="0"/>
              </a:rPr>
              <a:t> induced in one conductor. </a:t>
            </a:r>
          </a:p>
          <a:p>
            <a:r>
              <a:rPr lang="en-IN" dirty="0">
                <a:latin typeface="Times New Roman" panose="02020603050405020304" pitchFamily="18" charset="0"/>
                <a:cs typeface="Times New Roman" panose="02020603050405020304" pitchFamily="18" charset="0"/>
              </a:rPr>
              <a:t>Now the conductors in one parallel path are always in series. </a:t>
            </a:r>
          </a:p>
          <a:p>
            <a:r>
              <a:rPr lang="en-IN" dirty="0">
                <a:latin typeface="Times New Roman" panose="02020603050405020304" pitchFamily="18" charset="0"/>
                <a:cs typeface="Times New Roman" panose="02020603050405020304" pitchFamily="18" charset="0"/>
              </a:rPr>
              <a:t>There are total Z conductors with A parallel paths, hence Z/A number of conductors are always in series and </a:t>
            </a:r>
            <a:r>
              <a:rPr lang="en-IN" dirty="0" err="1">
                <a:latin typeface="Times New Roman" panose="02020603050405020304" pitchFamily="18" charset="0"/>
                <a:cs typeface="Times New Roman" panose="02020603050405020304" pitchFamily="18" charset="0"/>
              </a:rPr>
              <a:t>e.m.f.</a:t>
            </a:r>
            <a:r>
              <a:rPr lang="en-IN" dirty="0">
                <a:latin typeface="Times New Roman" panose="02020603050405020304" pitchFamily="18" charset="0"/>
                <a:cs typeface="Times New Roman" panose="02020603050405020304" pitchFamily="18" charset="0"/>
              </a:rPr>
              <a:t> remains same across all the parallel paths. . . . </a:t>
            </a:r>
          </a:p>
          <a:p>
            <a:r>
              <a:rPr lang="en-IN" dirty="0">
                <a:latin typeface="Times New Roman" panose="02020603050405020304" pitchFamily="18" charset="0"/>
                <a:cs typeface="Times New Roman" panose="02020603050405020304" pitchFamily="18" charset="0"/>
              </a:rPr>
              <a:t>Total </a:t>
            </a:r>
            <a:r>
              <a:rPr lang="en-IN" dirty="0" err="1">
                <a:latin typeface="Times New Roman" panose="02020603050405020304" pitchFamily="18" charset="0"/>
                <a:cs typeface="Times New Roman" panose="02020603050405020304" pitchFamily="18" charset="0"/>
              </a:rPr>
              <a:t>e.m.f.</a:t>
            </a:r>
            <a:r>
              <a:rPr lang="en-IN" dirty="0">
                <a:latin typeface="Times New Roman" panose="02020603050405020304" pitchFamily="18" charset="0"/>
                <a:cs typeface="Times New Roman" panose="02020603050405020304" pitchFamily="18" charset="0"/>
              </a:rPr>
              <a:t> can be expressed as, </a:t>
            </a:r>
          </a:p>
        </p:txBody>
      </p:sp>
      <p:pic>
        <p:nvPicPr>
          <p:cNvPr id="7" name="Picture 6">
            <a:extLst>
              <a:ext uri="{FF2B5EF4-FFF2-40B4-BE49-F238E27FC236}">
                <a16:creationId xmlns:a16="http://schemas.microsoft.com/office/drawing/2014/main" id="{9C26E43A-BBB5-0510-2275-16038FD3AD4A}"/>
              </a:ext>
            </a:extLst>
          </p:cNvPr>
          <p:cNvPicPr>
            <a:picLocks noChangeAspect="1"/>
          </p:cNvPicPr>
          <p:nvPr/>
        </p:nvPicPr>
        <p:blipFill>
          <a:blip r:embed="rId2"/>
          <a:stretch>
            <a:fillRect/>
          </a:stretch>
        </p:blipFill>
        <p:spPr>
          <a:xfrm>
            <a:off x="2627085" y="3106057"/>
            <a:ext cx="5965371" cy="2902857"/>
          </a:xfrm>
          <a:prstGeom prst="rect">
            <a:avLst/>
          </a:prstGeom>
        </p:spPr>
      </p:pic>
    </p:spTree>
    <p:extLst>
      <p:ext uri="{BB962C8B-B14F-4D97-AF65-F5344CB8AC3E}">
        <p14:creationId xmlns:p14="http://schemas.microsoft.com/office/powerpoint/2010/main" val="3694591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5575D48-563D-82FA-D324-BD848FA88460}"/>
              </a:ext>
            </a:extLst>
          </p:cNvPr>
          <p:cNvSpPr txBox="1"/>
          <p:nvPr/>
        </p:nvSpPr>
        <p:spPr>
          <a:xfrm>
            <a:off x="1248227" y="461219"/>
            <a:ext cx="10377715" cy="523220"/>
          </a:xfrm>
          <a:prstGeom prst="rect">
            <a:avLst/>
          </a:prstGeom>
          <a:noFill/>
        </p:spPr>
        <p:txBody>
          <a:bodyPr wrap="square">
            <a:spAutoFit/>
          </a:bodyPr>
          <a:lstStyle/>
          <a:p>
            <a:r>
              <a:rPr lang="en-IN" sz="2800" dirty="0">
                <a:latin typeface="Times New Roman" panose="02020603050405020304" pitchFamily="18" charset="0"/>
                <a:cs typeface="Times New Roman" panose="02020603050405020304" pitchFamily="18" charset="0"/>
              </a:rPr>
              <a:t>This is nothing but the </a:t>
            </a:r>
            <a:r>
              <a:rPr lang="en-IN" sz="2800" dirty="0" err="1">
                <a:latin typeface="Times New Roman" panose="02020603050405020304" pitchFamily="18" charset="0"/>
                <a:cs typeface="Times New Roman" panose="02020603050405020304" pitchFamily="18" charset="0"/>
              </a:rPr>
              <a:t>e.m.f.</a:t>
            </a:r>
            <a:r>
              <a:rPr lang="en-IN" sz="2800" dirty="0">
                <a:latin typeface="Times New Roman" panose="02020603050405020304" pitchFamily="18" charset="0"/>
                <a:cs typeface="Times New Roman" panose="02020603050405020304" pitchFamily="18" charset="0"/>
              </a:rPr>
              <a:t> equation of a </a:t>
            </a:r>
            <a:r>
              <a:rPr lang="en-IN" sz="2800" dirty="0" err="1">
                <a:latin typeface="Times New Roman" panose="02020603050405020304" pitchFamily="18" charset="0"/>
                <a:cs typeface="Times New Roman" panose="02020603050405020304" pitchFamily="18" charset="0"/>
              </a:rPr>
              <a:t>d.c.</a:t>
            </a:r>
            <a:r>
              <a:rPr lang="en-IN" sz="2800" dirty="0">
                <a:latin typeface="Times New Roman" panose="02020603050405020304" pitchFamily="18" charset="0"/>
                <a:cs typeface="Times New Roman" panose="02020603050405020304" pitchFamily="18" charset="0"/>
              </a:rPr>
              <a:t> generator. </a:t>
            </a:r>
          </a:p>
        </p:txBody>
      </p:sp>
      <p:pic>
        <p:nvPicPr>
          <p:cNvPr id="9" name="Picture 8">
            <a:extLst>
              <a:ext uri="{FF2B5EF4-FFF2-40B4-BE49-F238E27FC236}">
                <a16:creationId xmlns:a16="http://schemas.microsoft.com/office/drawing/2014/main" id="{88A0450A-177B-D039-65AF-EEFD7242E2E0}"/>
              </a:ext>
            </a:extLst>
          </p:cNvPr>
          <p:cNvPicPr>
            <a:picLocks noChangeAspect="1"/>
          </p:cNvPicPr>
          <p:nvPr/>
        </p:nvPicPr>
        <p:blipFill>
          <a:blip r:embed="rId2"/>
          <a:stretch>
            <a:fillRect/>
          </a:stretch>
        </p:blipFill>
        <p:spPr>
          <a:xfrm>
            <a:off x="116114" y="1219200"/>
            <a:ext cx="12075886" cy="5638799"/>
          </a:xfrm>
          <a:prstGeom prst="rect">
            <a:avLst/>
          </a:prstGeom>
        </p:spPr>
      </p:pic>
    </p:spTree>
    <p:extLst>
      <p:ext uri="{BB962C8B-B14F-4D97-AF65-F5344CB8AC3E}">
        <p14:creationId xmlns:p14="http://schemas.microsoft.com/office/powerpoint/2010/main" val="3050370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02497-1F9E-EF3A-FEF0-B716F15FCB55}"/>
              </a:ext>
            </a:extLst>
          </p:cNvPr>
          <p:cNvSpPr>
            <a:spLocks noGrp="1"/>
          </p:cNvSpPr>
          <p:nvPr>
            <p:ph type="title"/>
          </p:nvPr>
        </p:nvSpPr>
        <p:spPr>
          <a:xfrm>
            <a:off x="838200" y="365126"/>
            <a:ext cx="5257800" cy="708932"/>
          </a:xfrm>
        </p:spPr>
        <p:txBody>
          <a:bodyPr>
            <a:normAutofit/>
          </a:bodyPr>
          <a:lstStyle/>
          <a:p>
            <a:r>
              <a:rPr lang="en-IN" sz="3600" b="1" dirty="0">
                <a:latin typeface="Times New Roman" panose="02020603050405020304" pitchFamily="18" charset="0"/>
                <a:cs typeface="Times New Roman" panose="02020603050405020304" pitchFamily="18" charset="0"/>
              </a:rPr>
              <a:t>Types of DC Generators</a:t>
            </a:r>
          </a:p>
        </p:txBody>
      </p:sp>
      <p:sp>
        <p:nvSpPr>
          <p:cNvPr id="3" name="Content Placeholder 2">
            <a:extLst>
              <a:ext uri="{FF2B5EF4-FFF2-40B4-BE49-F238E27FC236}">
                <a16:creationId xmlns:a16="http://schemas.microsoft.com/office/drawing/2014/main" id="{3A7EAD88-2CCE-DD28-7FB1-FEF5B3DB36D2}"/>
              </a:ext>
            </a:extLst>
          </p:cNvPr>
          <p:cNvSpPr>
            <a:spLocks noGrp="1"/>
          </p:cNvSpPr>
          <p:nvPr>
            <p:ph idx="1"/>
          </p:nvPr>
        </p:nvSpPr>
        <p:spPr>
          <a:xfrm>
            <a:off x="838200" y="1074058"/>
            <a:ext cx="10515600" cy="5675085"/>
          </a:xfrm>
        </p:spPr>
        <p:txBody>
          <a:bodyPr/>
          <a:lstStyle/>
          <a:p>
            <a:pPr marL="0" indent="0">
              <a:buNone/>
            </a:pPr>
            <a:r>
              <a:rPr lang="en-IN" sz="3200" dirty="0">
                <a:latin typeface="Times New Roman" panose="02020603050405020304" pitchFamily="18" charset="0"/>
                <a:cs typeface="Times New Roman" panose="02020603050405020304" pitchFamily="18" charset="0"/>
              </a:rPr>
              <a:t>   There are mainly two types </a:t>
            </a:r>
          </a:p>
          <a:p>
            <a:pPr marL="514350" indent="-514350">
              <a:buAutoNum type="arabicParenR"/>
            </a:pPr>
            <a:r>
              <a:rPr lang="en-IN" b="1" dirty="0">
                <a:latin typeface="Times New Roman" panose="02020603050405020304" pitchFamily="18" charset="0"/>
                <a:cs typeface="Times New Roman" panose="02020603050405020304" pitchFamily="18" charset="0"/>
              </a:rPr>
              <a:t>Separately excited DC generator </a:t>
            </a:r>
          </a:p>
          <a:p>
            <a:pPr marL="0" indent="0">
              <a:buNone/>
            </a:pPr>
            <a:endParaRPr lang="en-IN" b="1" dirty="0">
              <a:latin typeface="Times New Roman" panose="02020603050405020304" pitchFamily="18" charset="0"/>
              <a:cs typeface="Times New Roman" panose="02020603050405020304" pitchFamily="18" charset="0"/>
            </a:endParaRPr>
          </a:p>
          <a:p>
            <a:pPr marL="0" indent="0">
              <a:buNone/>
            </a:pPr>
            <a:r>
              <a:rPr lang="en-IN" b="1" dirty="0">
                <a:latin typeface="Times New Roman" panose="02020603050405020304" pitchFamily="18" charset="0"/>
                <a:cs typeface="Times New Roman" panose="02020603050405020304" pitchFamily="18" charset="0"/>
              </a:rPr>
              <a:t>2</a:t>
            </a:r>
            <a:r>
              <a:rPr lang="en-IN" dirty="0">
                <a:latin typeface="Times New Roman" panose="02020603050405020304" pitchFamily="18" charset="0"/>
                <a:cs typeface="Times New Roman" panose="02020603050405020304" pitchFamily="18" charset="0"/>
              </a:rPr>
              <a:t>) </a:t>
            </a:r>
            <a:r>
              <a:rPr lang="en-IN" b="1" dirty="0">
                <a:latin typeface="Times New Roman" panose="02020603050405020304" pitchFamily="18" charset="0"/>
                <a:cs typeface="Times New Roman" panose="02020603050405020304" pitchFamily="18" charset="0"/>
              </a:rPr>
              <a:t>Self-excited DC generator </a:t>
            </a:r>
          </a:p>
          <a:p>
            <a:pPr marL="0" indent="0">
              <a:buNone/>
            </a:pPr>
            <a:r>
              <a:rPr lang="en-IN" dirty="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a) Series wound DC generator</a:t>
            </a:r>
          </a:p>
          <a:p>
            <a:pPr marL="0" indent="0">
              <a:buNone/>
            </a:pPr>
            <a:r>
              <a:rPr lang="en-IN" sz="2400" dirty="0">
                <a:latin typeface="Times New Roman" panose="02020603050405020304" pitchFamily="18" charset="0"/>
                <a:cs typeface="Times New Roman" panose="02020603050405020304" pitchFamily="18" charset="0"/>
              </a:rPr>
              <a:t>   b) Shunt wound DC generator </a:t>
            </a:r>
          </a:p>
          <a:p>
            <a:pPr marL="0" indent="0">
              <a:buNone/>
            </a:pPr>
            <a:r>
              <a:rPr lang="en-IN" dirty="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c) Compound wound DC generator </a:t>
            </a:r>
          </a:p>
          <a:p>
            <a:pPr marL="0" indent="0">
              <a:buNone/>
            </a:pPr>
            <a:r>
              <a:rPr lang="en-IN" sz="2400" dirty="0">
                <a:latin typeface="Times New Roman" panose="02020603050405020304" pitchFamily="18" charset="0"/>
                <a:cs typeface="Times New Roman" panose="02020603050405020304" pitchFamily="18" charset="0"/>
              </a:rPr>
              <a:t>        </a:t>
            </a:r>
            <a:r>
              <a:rPr lang="en-IN" sz="2400" dirty="0" err="1">
                <a:latin typeface="Times New Roman" panose="02020603050405020304" pitchFamily="18" charset="0"/>
                <a:cs typeface="Times New Roman" panose="02020603050405020304" pitchFamily="18" charset="0"/>
              </a:rPr>
              <a:t>i</a:t>
            </a:r>
            <a:r>
              <a:rPr lang="en-IN" sz="2400" dirty="0">
                <a:latin typeface="Times New Roman" panose="02020603050405020304" pitchFamily="18" charset="0"/>
                <a:cs typeface="Times New Roman" panose="02020603050405020304" pitchFamily="18" charset="0"/>
              </a:rPr>
              <a:t>) Long shunt compound wound DC generator </a:t>
            </a:r>
          </a:p>
          <a:p>
            <a:pPr marL="0" indent="0">
              <a:buNone/>
            </a:pPr>
            <a:r>
              <a:rPr lang="en-IN" sz="2400" dirty="0">
                <a:latin typeface="Times New Roman" panose="02020603050405020304" pitchFamily="18" charset="0"/>
                <a:cs typeface="Times New Roman" panose="02020603050405020304" pitchFamily="18" charset="0"/>
              </a:rPr>
              <a:t>        ii) Short shunt compound wound DC generator</a:t>
            </a:r>
          </a:p>
        </p:txBody>
      </p:sp>
    </p:spTree>
    <p:extLst>
      <p:ext uri="{BB962C8B-B14F-4D97-AF65-F5344CB8AC3E}">
        <p14:creationId xmlns:p14="http://schemas.microsoft.com/office/powerpoint/2010/main" val="1194511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42C28C-26BC-2CD7-CF11-83451249DF9C}"/>
              </a:ext>
            </a:extLst>
          </p:cNvPr>
          <p:cNvSpPr>
            <a:spLocks noGrp="1"/>
          </p:cNvSpPr>
          <p:nvPr>
            <p:ph idx="1"/>
          </p:nvPr>
        </p:nvSpPr>
        <p:spPr>
          <a:xfrm>
            <a:off x="0" y="0"/>
            <a:ext cx="12192000" cy="6966857"/>
          </a:xfrm>
        </p:spPr>
        <p:txBody>
          <a:bodyPr>
            <a:normAutofit/>
          </a:bodyPr>
          <a:lstStyle/>
          <a:p>
            <a:r>
              <a:rPr lang="en-IN" sz="3200" b="1" dirty="0">
                <a:latin typeface="Times New Roman" panose="02020603050405020304" pitchFamily="18" charset="0"/>
                <a:cs typeface="Times New Roman" panose="02020603050405020304" pitchFamily="18" charset="0"/>
              </a:rPr>
              <a:t>Separately excited DC generator:</a:t>
            </a:r>
          </a:p>
          <a:p>
            <a:pPr marL="0" indent="0">
              <a:buNone/>
            </a:pPr>
            <a:endParaRPr lang="en-IN" sz="3200" b="1" dirty="0">
              <a:latin typeface="Times New Roman" panose="02020603050405020304" pitchFamily="18" charset="0"/>
              <a:cs typeface="Times New Roman" panose="02020603050405020304" pitchFamily="18" charset="0"/>
            </a:endParaRPr>
          </a:p>
          <a:p>
            <a:pPr marL="0" indent="0">
              <a:buNone/>
            </a:pPr>
            <a:endParaRPr lang="en-IN" sz="3200"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0A13A7F-AB99-354F-E426-2A95BB9B51BF}"/>
              </a:ext>
            </a:extLst>
          </p:cNvPr>
          <p:cNvPicPr>
            <a:picLocks noChangeAspect="1"/>
          </p:cNvPicPr>
          <p:nvPr/>
        </p:nvPicPr>
        <p:blipFill>
          <a:blip r:embed="rId2"/>
          <a:stretch>
            <a:fillRect/>
          </a:stretch>
        </p:blipFill>
        <p:spPr>
          <a:xfrm>
            <a:off x="1262743" y="1157588"/>
            <a:ext cx="9173028" cy="5010983"/>
          </a:xfrm>
          <a:prstGeom prst="rect">
            <a:avLst/>
          </a:prstGeom>
        </p:spPr>
      </p:pic>
    </p:spTree>
    <p:extLst>
      <p:ext uri="{BB962C8B-B14F-4D97-AF65-F5344CB8AC3E}">
        <p14:creationId xmlns:p14="http://schemas.microsoft.com/office/powerpoint/2010/main" val="4083291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44389D-850A-CA3A-D70E-59E9F0882079}"/>
              </a:ext>
            </a:extLst>
          </p:cNvPr>
          <p:cNvSpPr>
            <a:spLocks noGrp="1"/>
          </p:cNvSpPr>
          <p:nvPr>
            <p:ph idx="1"/>
          </p:nvPr>
        </p:nvSpPr>
        <p:spPr>
          <a:xfrm>
            <a:off x="0" y="0"/>
            <a:ext cx="12192000" cy="6858000"/>
          </a:xfrm>
        </p:spPr>
        <p:txBody>
          <a:bodyPr/>
          <a:lstStyle/>
          <a:p>
            <a:r>
              <a:rPr lang="en-IN" dirty="0">
                <a:latin typeface="Times New Roman" panose="02020603050405020304" pitchFamily="18" charset="0"/>
                <a:cs typeface="Times New Roman" panose="02020603050405020304" pitchFamily="18" charset="0"/>
              </a:rPr>
              <a:t>In separately excited DC generators there is no connection between armature and field windings.</a:t>
            </a:r>
          </a:p>
          <a:p>
            <a:r>
              <a:rPr lang="en-IN" dirty="0">
                <a:latin typeface="Times New Roman" panose="02020603050405020304" pitchFamily="18" charset="0"/>
                <a:cs typeface="Times New Roman" panose="02020603050405020304" pitchFamily="18" charset="0"/>
              </a:rPr>
              <a:t> In this machine the field winding is excited by a separate DC source. Like battery. </a:t>
            </a:r>
          </a:p>
        </p:txBody>
      </p:sp>
      <p:sp>
        <p:nvSpPr>
          <p:cNvPr id="5" name="TextBox 4">
            <a:extLst>
              <a:ext uri="{FF2B5EF4-FFF2-40B4-BE49-F238E27FC236}">
                <a16:creationId xmlns:a16="http://schemas.microsoft.com/office/drawing/2014/main" id="{757E5265-E388-D08A-DF1B-07A13AF66054}"/>
              </a:ext>
            </a:extLst>
          </p:cNvPr>
          <p:cNvSpPr txBox="1"/>
          <p:nvPr/>
        </p:nvSpPr>
        <p:spPr>
          <a:xfrm>
            <a:off x="493485" y="1985219"/>
            <a:ext cx="4978401" cy="584775"/>
          </a:xfrm>
          <a:prstGeom prst="rect">
            <a:avLst/>
          </a:prstGeom>
          <a:noFill/>
        </p:spPr>
        <p:txBody>
          <a:bodyPr wrap="square">
            <a:spAutoFit/>
          </a:bodyPr>
          <a:lstStyle/>
          <a:p>
            <a:r>
              <a:rPr lang="en-IN" sz="3200" b="1" dirty="0">
                <a:latin typeface="Times New Roman" panose="02020603050405020304" pitchFamily="18" charset="0"/>
                <a:cs typeface="Times New Roman" panose="02020603050405020304" pitchFamily="18" charset="0"/>
              </a:rPr>
              <a:t>Self-excited DC generator:</a:t>
            </a:r>
          </a:p>
        </p:txBody>
      </p:sp>
      <p:sp>
        <p:nvSpPr>
          <p:cNvPr id="7" name="TextBox 6">
            <a:extLst>
              <a:ext uri="{FF2B5EF4-FFF2-40B4-BE49-F238E27FC236}">
                <a16:creationId xmlns:a16="http://schemas.microsoft.com/office/drawing/2014/main" id="{5FCB429A-5EFA-80FB-9633-D26C081D973A}"/>
              </a:ext>
            </a:extLst>
          </p:cNvPr>
          <p:cNvSpPr txBox="1"/>
          <p:nvPr/>
        </p:nvSpPr>
        <p:spPr>
          <a:xfrm>
            <a:off x="1161142" y="2798019"/>
            <a:ext cx="6241142" cy="523220"/>
          </a:xfrm>
          <a:prstGeom prst="rect">
            <a:avLst/>
          </a:prstGeom>
          <a:noFill/>
        </p:spPr>
        <p:txBody>
          <a:bodyPr wrap="square">
            <a:spAutoFit/>
          </a:bodyPr>
          <a:lstStyle/>
          <a:p>
            <a:r>
              <a:rPr lang="en-IN" sz="2800" dirty="0">
                <a:latin typeface="Times New Roman" panose="02020603050405020304" pitchFamily="18" charset="0"/>
                <a:cs typeface="Times New Roman" panose="02020603050405020304" pitchFamily="18" charset="0"/>
              </a:rPr>
              <a:t>Shunt wound DC generator:</a:t>
            </a:r>
          </a:p>
        </p:txBody>
      </p:sp>
      <p:pic>
        <p:nvPicPr>
          <p:cNvPr id="9" name="Picture 8">
            <a:extLst>
              <a:ext uri="{FF2B5EF4-FFF2-40B4-BE49-F238E27FC236}">
                <a16:creationId xmlns:a16="http://schemas.microsoft.com/office/drawing/2014/main" id="{C95380F6-E9AD-6918-67D0-C650B0E41775}"/>
              </a:ext>
            </a:extLst>
          </p:cNvPr>
          <p:cNvPicPr>
            <a:picLocks noChangeAspect="1"/>
          </p:cNvPicPr>
          <p:nvPr/>
        </p:nvPicPr>
        <p:blipFill>
          <a:blip r:embed="rId2"/>
          <a:stretch>
            <a:fillRect/>
          </a:stretch>
        </p:blipFill>
        <p:spPr>
          <a:xfrm>
            <a:off x="493485" y="3428999"/>
            <a:ext cx="11306629" cy="3857171"/>
          </a:xfrm>
          <a:prstGeom prst="rect">
            <a:avLst/>
          </a:prstGeom>
        </p:spPr>
      </p:pic>
    </p:spTree>
    <p:extLst>
      <p:ext uri="{BB962C8B-B14F-4D97-AF65-F5344CB8AC3E}">
        <p14:creationId xmlns:p14="http://schemas.microsoft.com/office/powerpoint/2010/main" val="2946665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332F855-5E6A-FC63-9726-3D5943A7413F}"/>
              </a:ext>
            </a:extLst>
          </p:cNvPr>
          <p:cNvSpPr txBox="1"/>
          <p:nvPr/>
        </p:nvSpPr>
        <p:spPr>
          <a:xfrm>
            <a:off x="856342" y="489020"/>
            <a:ext cx="11335657" cy="954107"/>
          </a:xfrm>
          <a:prstGeom prst="rect">
            <a:avLst/>
          </a:prstGeom>
          <a:noFill/>
        </p:spPr>
        <p:txBody>
          <a:bodyPr wrap="square">
            <a:spAutoFit/>
          </a:bodyPr>
          <a:lstStyle/>
          <a:p>
            <a:r>
              <a:rPr lang="en-IN" sz="2800" dirty="0">
                <a:latin typeface="Times New Roman" panose="02020603050405020304" pitchFamily="18" charset="0"/>
                <a:cs typeface="Times New Roman" panose="02020603050405020304" pitchFamily="18" charset="0"/>
              </a:rPr>
              <a:t>In this type of machine the field winding is connected in parallel to the armature winding then the machine is called DC shunt machine.</a:t>
            </a:r>
          </a:p>
        </p:txBody>
      </p:sp>
      <p:pic>
        <p:nvPicPr>
          <p:cNvPr id="7" name="Picture 6">
            <a:extLst>
              <a:ext uri="{FF2B5EF4-FFF2-40B4-BE49-F238E27FC236}">
                <a16:creationId xmlns:a16="http://schemas.microsoft.com/office/drawing/2014/main" id="{EDEF2B29-17E1-BF26-1D2B-765FDDAF9171}"/>
              </a:ext>
            </a:extLst>
          </p:cNvPr>
          <p:cNvPicPr>
            <a:picLocks noChangeAspect="1"/>
          </p:cNvPicPr>
          <p:nvPr/>
        </p:nvPicPr>
        <p:blipFill>
          <a:blip r:embed="rId2"/>
          <a:stretch>
            <a:fillRect/>
          </a:stretch>
        </p:blipFill>
        <p:spPr>
          <a:xfrm>
            <a:off x="0" y="1814286"/>
            <a:ext cx="12191999" cy="5043714"/>
          </a:xfrm>
          <a:prstGeom prst="rect">
            <a:avLst/>
          </a:prstGeom>
        </p:spPr>
      </p:pic>
    </p:spTree>
    <p:extLst>
      <p:ext uri="{BB962C8B-B14F-4D97-AF65-F5344CB8AC3E}">
        <p14:creationId xmlns:p14="http://schemas.microsoft.com/office/powerpoint/2010/main" val="2483205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67DCCA-F8F3-262D-090C-47F4B75B0E9F}"/>
              </a:ext>
            </a:extLst>
          </p:cNvPr>
          <p:cNvSpPr txBox="1"/>
          <p:nvPr/>
        </p:nvSpPr>
        <p:spPr>
          <a:xfrm>
            <a:off x="696685" y="316076"/>
            <a:ext cx="6096000" cy="523220"/>
          </a:xfrm>
          <a:prstGeom prst="rect">
            <a:avLst/>
          </a:prstGeom>
          <a:noFill/>
        </p:spPr>
        <p:txBody>
          <a:bodyPr wrap="square">
            <a:spAutoFit/>
          </a:bodyPr>
          <a:lstStyle/>
          <a:p>
            <a:r>
              <a:rPr lang="en-IN" sz="2800" dirty="0">
                <a:latin typeface="Times New Roman" panose="02020603050405020304" pitchFamily="18" charset="0"/>
                <a:cs typeface="Times New Roman" panose="02020603050405020304" pitchFamily="18" charset="0"/>
              </a:rPr>
              <a:t>Series wound DC generator:</a:t>
            </a:r>
          </a:p>
        </p:txBody>
      </p:sp>
      <p:pic>
        <p:nvPicPr>
          <p:cNvPr id="7" name="Picture 6">
            <a:extLst>
              <a:ext uri="{FF2B5EF4-FFF2-40B4-BE49-F238E27FC236}">
                <a16:creationId xmlns:a16="http://schemas.microsoft.com/office/drawing/2014/main" id="{859A773F-1B32-6DE4-EB70-0C831BCA4074}"/>
              </a:ext>
            </a:extLst>
          </p:cNvPr>
          <p:cNvPicPr>
            <a:picLocks noChangeAspect="1"/>
          </p:cNvPicPr>
          <p:nvPr/>
        </p:nvPicPr>
        <p:blipFill>
          <a:blip r:embed="rId2"/>
          <a:stretch>
            <a:fillRect/>
          </a:stretch>
        </p:blipFill>
        <p:spPr>
          <a:xfrm>
            <a:off x="0" y="1175657"/>
            <a:ext cx="12192000" cy="5994400"/>
          </a:xfrm>
          <a:prstGeom prst="rect">
            <a:avLst/>
          </a:prstGeom>
        </p:spPr>
      </p:pic>
    </p:spTree>
    <p:extLst>
      <p:ext uri="{BB962C8B-B14F-4D97-AF65-F5344CB8AC3E}">
        <p14:creationId xmlns:p14="http://schemas.microsoft.com/office/powerpoint/2010/main" val="4053215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8DAD35-7EFA-891C-07C0-8A22C26AF528}"/>
              </a:ext>
            </a:extLst>
          </p:cNvPr>
          <p:cNvSpPr>
            <a:spLocks noGrp="1"/>
          </p:cNvSpPr>
          <p:nvPr>
            <p:ph idx="1"/>
          </p:nvPr>
        </p:nvSpPr>
        <p:spPr>
          <a:xfrm>
            <a:off x="0" y="0"/>
            <a:ext cx="12192000" cy="7170057"/>
          </a:xfrm>
        </p:spPr>
        <p:txBody>
          <a:bodyPr/>
          <a:lstStyle/>
          <a:p>
            <a:r>
              <a:rPr lang="en-IN" dirty="0">
                <a:latin typeface="Times New Roman" panose="02020603050405020304" pitchFamily="18" charset="0"/>
                <a:cs typeface="Times New Roman" panose="02020603050405020304" pitchFamily="18" charset="0"/>
              </a:rPr>
              <a:t>In this generator armature winding is connected in series with the field winding.</a:t>
            </a:r>
          </a:p>
        </p:txBody>
      </p:sp>
      <p:pic>
        <p:nvPicPr>
          <p:cNvPr id="5" name="Picture 4">
            <a:extLst>
              <a:ext uri="{FF2B5EF4-FFF2-40B4-BE49-F238E27FC236}">
                <a16:creationId xmlns:a16="http://schemas.microsoft.com/office/drawing/2014/main" id="{AC4E53DC-8721-8AF2-7A60-2578E64DF9F0}"/>
              </a:ext>
            </a:extLst>
          </p:cNvPr>
          <p:cNvPicPr>
            <a:picLocks noChangeAspect="1"/>
          </p:cNvPicPr>
          <p:nvPr/>
        </p:nvPicPr>
        <p:blipFill>
          <a:blip r:embed="rId2"/>
          <a:stretch>
            <a:fillRect/>
          </a:stretch>
        </p:blipFill>
        <p:spPr>
          <a:xfrm>
            <a:off x="-174171" y="406400"/>
            <a:ext cx="12598400" cy="4122057"/>
          </a:xfrm>
          <a:prstGeom prst="rect">
            <a:avLst/>
          </a:prstGeom>
        </p:spPr>
      </p:pic>
    </p:spTree>
    <p:extLst>
      <p:ext uri="{BB962C8B-B14F-4D97-AF65-F5344CB8AC3E}">
        <p14:creationId xmlns:p14="http://schemas.microsoft.com/office/powerpoint/2010/main" val="2813967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AA0520-A2AB-598C-DE7A-0526B59A0456}"/>
              </a:ext>
            </a:extLst>
          </p:cNvPr>
          <p:cNvSpPr txBox="1"/>
          <p:nvPr/>
        </p:nvSpPr>
        <p:spPr>
          <a:xfrm>
            <a:off x="246744" y="1417934"/>
            <a:ext cx="11727542" cy="954107"/>
          </a:xfrm>
          <a:prstGeom prst="rect">
            <a:avLst/>
          </a:prstGeom>
          <a:noFill/>
        </p:spPr>
        <p:txBody>
          <a:bodyPr wrap="square">
            <a:spAutoFit/>
          </a:bodyPr>
          <a:lstStyle/>
          <a:p>
            <a:r>
              <a:rPr lang="en-IN" sz="2800" dirty="0">
                <a:latin typeface="Times New Roman" panose="02020603050405020304" pitchFamily="18" charset="0"/>
                <a:cs typeface="Times New Roman" panose="02020603050405020304" pitchFamily="18" charset="0"/>
              </a:rPr>
              <a:t>The combination of two windings that is series winding and shunt winding is considered as compound DC generator.</a:t>
            </a:r>
          </a:p>
        </p:txBody>
      </p:sp>
      <p:sp>
        <p:nvSpPr>
          <p:cNvPr id="7" name="TextBox 6">
            <a:extLst>
              <a:ext uri="{FF2B5EF4-FFF2-40B4-BE49-F238E27FC236}">
                <a16:creationId xmlns:a16="http://schemas.microsoft.com/office/drawing/2014/main" id="{CCB7EA5C-FF78-FBF2-34B1-71923F463F74}"/>
              </a:ext>
            </a:extLst>
          </p:cNvPr>
          <p:cNvSpPr txBox="1"/>
          <p:nvPr/>
        </p:nvSpPr>
        <p:spPr>
          <a:xfrm>
            <a:off x="493486" y="562819"/>
            <a:ext cx="6096000" cy="523220"/>
          </a:xfrm>
          <a:prstGeom prst="rect">
            <a:avLst/>
          </a:prstGeom>
          <a:noFill/>
        </p:spPr>
        <p:txBody>
          <a:bodyPr wrap="square">
            <a:spAutoFit/>
          </a:bodyPr>
          <a:lstStyle/>
          <a:p>
            <a:r>
              <a:rPr lang="en-IN" sz="2800" dirty="0">
                <a:latin typeface="Times New Roman" panose="02020603050405020304" pitchFamily="18" charset="0"/>
                <a:cs typeface="Times New Roman" panose="02020603050405020304" pitchFamily="18" charset="0"/>
              </a:rPr>
              <a:t>Compound DC generator: </a:t>
            </a:r>
          </a:p>
        </p:txBody>
      </p:sp>
      <p:sp>
        <p:nvSpPr>
          <p:cNvPr id="9" name="TextBox 8">
            <a:extLst>
              <a:ext uri="{FF2B5EF4-FFF2-40B4-BE49-F238E27FC236}">
                <a16:creationId xmlns:a16="http://schemas.microsoft.com/office/drawing/2014/main" id="{CBCC8878-9B4E-C3DD-4ABD-C9E3E30F218A}"/>
              </a:ext>
            </a:extLst>
          </p:cNvPr>
          <p:cNvSpPr txBox="1"/>
          <p:nvPr/>
        </p:nvSpPr>
        <p:spPr>
          <a:xfrm>
            <a:off x="246743" y="2970963"/>
            <a:ext cx="11364685" cy="2677656"/>
          </a:xfrm>
          <a:prstGeom prst="rect">
            <a:avLst/>
          </a:prstGeom>
          <a:noFill/>
        </p:spPr>
        <p:txBody>
          <a:bodyPr wrap="square">
            <a:spAutoFit/>
          </a:bodyPr>
          <a:lstStyle/>
          <a:p>
            <a:r>
              <a:rPr lang="en-IN" sz="2800" dirty="0">
                <a:latin typeface="Times New Roman" panose="02020603050405020304" pitchFamily="18" charset="0"/>
                <a:cs typeface="Times New Roman" panose="02020603050405020304" pitchFamily="18" charset="0"/>
              </a:rPr>
              <a:t>Based on the type of connection of the shunt field to the armature and series field it is classified as </a:t>
            </a:r>
          </a:p>
          <a:p>
            <a:endParaRPr lang="en-IN" sz="2800" dirty="0">
              <a:latin typeface="Times New Roman" panose="02020603050405020304" pitchFamily="18" charset="0"/>
              <a:cs typeface="Times New Roman" panose="02020603050405020304" pitchFamily="18" charset="0"/>
            </a:endParaRPr>
          </a:p>
          <a:p>
            <a:pPr marL="514350" indent="-514350">
              <a:buAutoNum type="arabicParenR"/>
            </a:pPr>
            <a:r>
              <a:rPr lang="en-IN" sz="2800" dirty="0">
                <a:latin typeface="Times New Roman" panose="02020603050405020304" pitchFamily="18" charset="0"/>
                <a:cs typeface="Times New Roman" panose="02020603050405020304" pitchFamily="18" charset="0"/>
              </a:rPr>
              <a:t>Long shunt DC compound generator </a:t>
            </a:r>
          </a:p>
          <a:p>
            <a:pPr marL="514350" indent="-514350">
              <a:buAutoNum type="arabicParenR"/>
            </a:pPr>
            <a:endParaRPr lang="en-IN" sz="2800" dirty="0">
              <a:latin typeface="Times New Roman" panose="02020603050405020304" pitchFamily="18" charset="0"/>
              <a:cs typeface="Times New Roman" panose="02020603050405020304" pitchFamily="18" charset="0"/>
            </a:endParaRPr>
          </a:p>
          <a:p>
            <a:pPr marL="514350" indent="-514350">
              <a:buAutoNum type="arabicParenR"/>
            </a:pPr>
            <a:r>
              <a:rPr lang="en-IN" sz="2800" dirty="0">
                <a:latin typeface="Times New Roman" panose="02020603050405020304" pitchFamily="18" charset="0"/>
                <a:cs typeface="Times New Roman" panose="02020603050405020304" pitchFamily="18" charset="0"/>
              </a:rPr>
              <a:t>Short shunt DC compound generator</a:t>
            </a:r>
          </a:p>
        </p:txBody>
      </p:sp>
    </p:spTree>
    <p:extLst>
      <p:ext uri="{BB962C8B-B14F-4D97-AF65-F5344CB8AC3E}">
        <p14:creationId xmlns:p14="http://schemas.microsoft.com/office/powerpoint/2010/main" val="17284054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2713E-BB54-95FB-4939-089676C0A3F6}"/>
              </a:ext>
            </a:extLst>
          </p:cNvPr>
          <p:cNvSpPr>
            <a:spLocks noGrp="1"/>
          </p:cNvSpPr>
          <p:nvPr>
            <p:ph type="title"/>
          </p:nvPr>
        </p:nvSpPr>
        <p:spPr>
          <a:xfrm>
            <a:off x="838200" y="365125"/>
            <a:ext cx="6447971" cy="1325563"/>
          </a:xfrm>
        </p:spPr>
        <p:txBody>
          <a:bodyPr>
            <a:normAutofit/>
          </a:bodyPr>
          <a:lstStyle/>
          <a:p>
            <a:r>
              <a:rPr lang="en-IN" sz="2800" dirty="0">
                <a:latin typeface="Times New Roman" panose="02020603050405020304" pitchFamily="18" charset="0"/>
                <a:cs typeface="Times New Roman" panose="02020603050405020304" pitchFamily="18" charset="0"/>
              </a:rPr>
              <a:t>Long shunt DC compound generator:</a:t>
            </a:r>
          </a:p>
        </p:txBody>
      </p:sp>
      <p:pic>
        <p:nvPicPr>
          <p:cNvPr id="5" name="Picture 4">
            <a:extLst>
              <a:ext uri="{FF2B5EF4-FFF2-40B4-BE49-F238E27FC236}">
                <a16:creationId xmlns:a16="http://schemas.microsoft.com/office/drawing/2014/main" id="{FC2F101A-A88D-CB4E-2228-B5263263410F}"/>
              </a:ext>
            </a:extLst>
          </p:cNvPr>
          <p:cNvPicPr>
            <a:picLocks noChangeAspect="1"/>
          </p:cNvPicPr>
          <p:nvPr/>
        </p:nvPicPr>
        <p:blipFill>
          <a:blip r:embed="rId2"/>
          <a:stretch>
            <a:fillRect/>
          </a:stretch>
        </p:blipFill>
        <p:spPr>
          <a:xfrm>
            <a:off x="0" y="1553028"/>
            <a:ext cx="12075886" cy="5304971"/>
          </a:xfrm>
          <a:prstGeom prst="rect">
            <a:avLst/>
          </a:prstGeom>
        </p:spPr>
      </p:pic>
    </p:spTree>
    <p:extLst>
      <p:ext uri="{BB962C8B-B14F-4D97-AF65-F5344CB8AC3E}">
        <p14:creationId xmlns:p14="http://schemas.microsoft.com/office/powerpoint/2010/main" val="24103969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5816ECC-03C8-CDBA-CFC2-AB62E962ED7A}"/>
              </a:ext>
            </a:extLst>
          </p:cNvPr>
          <p:cNvSpPr txBox="1"/>
          <p:nvPr/>
        </p:nvSpPr>
        <p:spPr>
          <a:xfrm>
            <a:off x="101600" y="532563"/>
            <a:ext cx="11785599" cy="954107"/>
          </a:xfrm>
          <a:prstGeom prst="rect">
            <a:avLst/>
          </a:prstGeom>
          <a:noFill/>
        </p:spPr>
        <p:txBody>
          <a:bodyPr wrap="square">
            <a:spAutoFit/>
          </a:bodyPr>
          <a:lstStyle/>
          <a:p>
            <a:r>
              <a:rPr lang="en-IN" sz="2800" dirty="0">
                <a:latin typeface="Times New Roman" panose="02020603050405020304" pitchFamily="18" charset="0"/>
                <a:cs typeface="Times New Roman" panose="02020603050405020304" pitchFamily="18" charset="0"/>
              </a:rPr>
              <a:t>In this type of machine the series current and armature current is made same and the shunt connection is made after the series connection</a:t>
            </a:r>
          </a:p>
        </p:txBody>
      </p:sp>
      <p:pic>
        <p:nvPicPr>
          <p:cNvPr id="7" name="Picture 6">
            <a:extLst>
              <a:ext uri="{FF2B5EF4-FFF2-40B4-BE49-F238E27FC236}">
                <a16:creationId xmlns:a16="http://schemas.microsoft.com/office/drawing/2014/main" id="{2A7A6ACB-6C04-5254-93E5-974BFA40E1EA}"/>
              </a:ext>
            </a:extLst>
          </p:cNvPr>
          <p:cNvPicPr>
            <a:picLocks noChangeAspect="1"/>
          </p:cNvPicPr>
          <p:nvPr/>
        </p:nvPicPr>
        <p:blipFill>
          <a:blip r:embed="rId2"/>
          <a:stretch>
            <a:fillRect/>
          </a:stretch>
        </p:blipFill>
        <p:spPr>
          <a:xfrm>
            <a:off x="566056" y="1741713"/>
            <a:ext cx="9419773" cy="5116287"/>
          </a:xfrm>
          <a:prstGeom prst="rect">
            <a:avLst/>
          </a:prstGeom>
        </p:spPr>
      </p:pic>
    </p:spTree>
    <p:extLst>
      <p:ext uri="{BB962C8B-B14F-4D97-AF65-F5344CB8AC3E}">
        <p14:creationId xmlns:p14="http://schemas.microsoft.com/office/powerpoint/2010/main" val="7190578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41626-7C99-1E4B-7D09-9ED3FFA778B9}"/>
              </a:ext>
            </a:extLst>
          </p:cNvPr>
          <p:cNvSpPr>
            <a:spLocks noGrp="1"/>
          </p:cNvSpPr>
          <p:nvPr>
            <p:ph type="title"/>
          </p:nvPr>
        </p:nvSpPr>
        <p:spPr>
          <a:xfrm>
            <a:off x="838200" y="365125"/>
            <a:ext cx="5823857" cy="1325563"/>
          </a:xfrm>
        </p:spPr>
        <p:txBody>
          <a:bodyPr>
            <a:normAutofit/>
          </a:bodyPr>
          <a:lstStyle/>
          <a:p>
            <a:r>
              <a:rPr lang="en-IN" sz="2800" dirty="0">
                <a:latin typeface="Times New Roman" panose="02020603050405020304" pitchFamily="18" charset="0"/>
                <a:cs typeface="Times New Roman" panose="02020603050405020304" pitchFamily="18" charset="0"/>
              </a:rPr>
              <a:t>Short shunt DC compound generator:</a:t>
            </a:r>
          </a:p>
        </p:txBody>
      </p:sp>
      <p:pic>
        <p:nvPicPr>
          <p:cNvPr id="5" name="Picture 4">
            <a:extLst>
              <a:ext uri="{FF2B5EF4-FFF2-40B4-BE49-F238E27FC236}">
                <a16:creationId xmlns:a16="http://schemas.microsoft.com/office/drawing/2014/main" id="{836548A1-A8C7-B5EA-59C6-B04A01679FE4}"/>
              </a:ext>
            </a:extLst>
          </p:cNvPr>
          <p:cNvPicPr>
            <a:picLocks noChangeAspect="1"/>
          </p:cNvPicPr>
          <p:nvPr/>
        </p:nvPicPr>
        <p:blipFill>
          <a:blip r:embed="rId2"/>
          <a:stretch>
            <a:fillRect/>
          </a:stretch>
        </p:blipFill>
        <p:spPr>
          <a:xfrm>
            <a:off x="174170" y="1553030"/>
            <a:ext cx="11843659" cy="5304970"/>
          </a:xfrm>
          <a:prstGeom prst="rect">
            <a:avLst/>
          </a:prstGeom>
        </p:spPr>
      </p:pic>
    </p:spTree>
    <p:extLst>
      <p:ext uri="{BB962C8B-B14F-4D97-AF65-F5344CB8AC3E}">
        <p14:creationId xmlns:p14="http://schemas.microsoft.com/office/powerpoint/2010/main" val="2371241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53AA973-3F70-1496-4C6A-765E1F452BA9}"/>
              </a:ext>
            </a:extLst>
          </p:cNvPr>
          <p:cNvSpPr txBox="1"/>
          <p:nvPr/>
        </p:nvSpPr>
        <p:spPr>
          <a:xfrm>
            <a:off x="609599" y="380777"/>
            <a:ext cx="11756571" cy="954107"/>
          </a:xfrm>
          <a:prstGeom prst="rect">
            <a:avLst/>
          </a:prstGeom>
          <a:noFill/>
        </p:spPr>
        <p:txBody>
          <a:bodyPr wrap="square">
            <a:spAutoFit/>
          </a:bodyPr>
          <a:lstStyle/>
          <a:p>
            <a:r>
              <a:rPr lang="en-IN" sz="2800" dirty="0">
                <a:latin typeface="Times New Roman" panose="02020603050405020304" pitchFamily="18" charset="0"/>
                <a:cs typeface="Times New Roman" panose="02020603050405020304" pitchFamily="18" charset="0"/>
              </a:rPr>
              <a:t>In this type of machine the series field current is made same to that of the load current.</a:t>
            </a:r>
          </a:p>
        </p:txBody>
      </p:sp>
      <p:pic>
        <p:nvPicPr>
          <p:cNvPr id="7" name="Picture 6">
            <a:extLst>
              <a:ext uri="{FF2B5EF4-FFF2-40B4-BE49-F238E27FC236}">
                <a16:creationId xmlns:a16="http://schemas.microsoft.com/office/drawing/2014/main" id="{EFE081CF-F35B-210D-160F-70752BB5D5AD}"/>
              </a:ext>
            </a:extLst>
          </p:cNvPr>
          <p:cNvPicPr>
            <a:picLocks noChangeAspect="1"/>
          </p:cNvPicPr>
          <p:nvPr/>
        </p:nvPicPr>
        <p:blipFill>
          <a:blip r:embed="rId2"/>
          <a:stretch>
            <a:fillRect/>
          </a:stretch>
        </p:blipFill>
        <p:spPr>
          <a:xfrm>
            <a:off x="1349829" y="1334884"/>
            <a:ext cx="6545942" cy="2627516"/>
          </a:xfrm>
          <a:prstGeom prst="rect">
            <a:avLst/>
          </a:prstGeom>
        </p:spPr>
      </p:pic>
      <p:pic>
        <p:nvPicPr>
          <p:cNvPr id="9" name="Picture 8">
            <a:extLst>
              <a:ext uri="{FF2B5EF4-FFF2-40B4-BE49-F238E27FC236}">
                <a16:creationId xmlns:a16="http://schemas.microsoft.com/office/drawing/2014/main" id="{B2532B14-B901-AF6C-65FF-CCD6308551A8}"/>
              </a:ext>
            </a:extLst>
          </p:cNvPr>
          <p:cNvPicPr>
            <a:picLocks noChangeAspect="1"/>
          </p:cNvPicPr>
          <p:nvPr/>
        </p:nvPicPr>
        <p:blipFill>
          <a:blip r:embed="rId3"/>
          <a:stretch>
            <a:fillRect/>
          </a:stretch>
        </p:blipFill>
        <p:spPr>
          <a:xfrm>
            <a:off x="1132114" y="3817258"/>
            <a:ext cx="7503886" cy="2873828"/>
          </a:xfrm>
          <a:prstGeom prst="rect">
            <a:avLst/>
          </a:prstGeom>
        </p:spPr>
      </p:pic>
    </p:spTree>
    <p:extLst>
      <p:ext uri="{BB962C8B-B14F-4D97-AF65-F5344CB8AC3E}">
        <p14:creationId xmlns:p14="http://schemas.microsoft.com/office/powerpoint/2010/main" val="8049055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7E124C-50E7-DAB0-7530-50F152145367}"/>
              </a:ext>
            </a:extLst>
          </p:cNvPr>
          <p:cNvSpPr>
            <a:spLocks noGrp="1"/>
          </p:cNvSpPr>
          <p:nvPr>
            <p:ph idx="1"/>
          </p:nvPr>
        </p:nvSpPr>
        <p:spPr>
          <a:xfrm>
            <a:off x="0" y="0"/>
            <a:ext cx="12192000" cy="6858000"/>
          </a:xfrm>
        </p:spPr>
        <p:txBody>
          <a:bodyPr>
            <a:normAutofit/>
          </a:bodyPr>
          <a:lstStyle/>
          <a:p>
            <a:pPr marL="0" indent="0">
              <a:buNone/>
            </a:pPr>
            <a:r>
              <a:rPr lang="en-IN" sz="3500" b="1" dirty="0">
                <a:latin typeface="Times New Roman" panose="02020603050405020304" pitchFamily="18" charset="0"/>
                <a:cs typeface="Times New Roman" panose="02020603050405020304" pitchFamily="18" charset="0"/>
              </a:rPr>
              <a:t>APPLICATIONS OF A DC GENERATOR: </a:t>
            </a:r>
          </a:p>
          <a:p>
            <a:pPr marL="0" indent="0">
              <a:buNone/>
            </a:pPr>
            <a:r>
              <a:rPr lang="en-IN" dirty="0">
                <a:latin typeface="Times New Roman" panose="02020603050405020304" pitchFamily="18" charset="0"/>
                <a:cs typeface="Times New Roman" panose="02020603050405020304" pitchFamily="18" charset="0"/>
              </a:rPr>
              <a:t>The applications of the various types of DC Generators are as follows:- </a:t>
            </a:r>
          </a:p>
          <a:p>
            <a:pPr marL="0" indent="0">
              <a:buNone/>
            </a:pPr>
            <a:r>
              <a:rPr lang="en-IN" b="1" dirty="0">
                <a:latin typeface="Times New Roman" panose="02020603050405020304" pitchFamily="18" charset="0"/>
                <a:cs typeface="Times New Roman" panose="02020603050405020304" pitchFamily="18" charset="0"/>
              </a:rPr>
              <a:t>Separately Excited DC Generators </a:t>
            </a:r>
          </a:p>
          <a:p>
            <a:pPr marL="0" indent="0">
              <a:buNone/>
            </a:pPr>
            <a:endParaRPr lang="en-IN" b="1"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Separately excited DC Generators are used in laboratories for testing as they have a wide range of voltage output. </a:t>
            </a:r>
          </a:p>
          <a:p>
            <a:r>
              <a:rPr lang="en-IN" dirty="0">
                <a:latin typeface="Times New Roman" panose="02020603050405020304" pitchFamily="18" charset="0"/>
                <a:cs typeface="Times New Roman" panose="02020603050405020304" pitchFamily="18" charset="0"/>
              </a:rPr>
              <a:t>Used as a supply source of DC motors.</a:t>
            </a:r>
          </a:p>
          <a:p>
            <a:pPr marL="0" indent="0">
              <a:buNone/>
            </a:pPr>
            <a:r>
              <a:rPr lang="en-IN" dirty="0">
                <a:latin typeface="Times New Roman" panose="02020603050405020304" pitchFamily="18" charset="0"/>
                <a:cs typeface="Times New Roman" panose="02020603050405020304" pitchFamily="18" charset="0"/>
              </a:rPr>
              <a:t> </a:t>
            </a:r>
          </a:p>
          <a:p>
            <a:pPr marL="0" indent="0">
              <a:buNone/>
            </a:pPr>
            <a:r>
              <a:rPr lang="en-IN" b="1" dirty="0">
                <a:latin typeface="Times New Roman" panose="02020603050405020304" pitchFamily="18" charset="0"/>
                <a:cs typeface="Times New Roman" panose="02020603050405020304" pitchFamily="18" charset="0"/>
              </a:rPr>
              <a:t>Shunt wound Generators</a:t>
            </a:r>
          </a:p>
          <a:p>
            <a:pPr marL="0" indent="0">
              <a:buNone/>
            </a:pPr>
            <a:endParaRPr lang="en-IN" b="1"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 DC shunt wound generators are used for lighting purposes. </a:t>
            </a:r>
          </a:p>
          <a:p>
            <a:r>
              <a:rPr lang="en-IN" dirty="0">
                <a:latin typeface="Times New Roman" panose="02020603050405020304" pitchFamily="18" charset="0"/>
                <a:cs typeface="Times New Roman" panose="02020603050405020304" pitchFamily="18" charset="0"/>
              </a:rPr>
              <a:t>Used to charge the battery. </a:t>
            </a:r>
          </a:p>
          <a:p>
            <a:r>
              <a:rPr lang="en-IN" dirty="0">
                <a:latin typeface="Times New Roman" panose="02020603050405020304" pitchFamily="18" charset="0"/>
                <a:cs typeface="Times New Roman" panose="02020603050405020304" pitchFamily="18" charset="0"/>
              </a:rPr>
              <a:t>Providing excitation to the alternators. Series Wound Generators</a:t>
            </a:r>
          </a:p>
        </p:txBody>
      </p:sp>
    </p:spTree>
    <p:extLst>
      <p:ext uri="{BB962C8B-B14F-4D97-AF65-F5344CB8AC3E}">
        <p14:creationId xmlns:p14="http://schemas.microsoft.com/office/powerpoint/2010/main" val="31270105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37D237-4E49-DBD6-2D84-73F5C398CEC9}"/>
              </a:ext>
            </a:extLst>
          </p:cNvPr>
          <p:cNvSpPr>
            <a:spLocks noGrp="1"/>
          </p:cNvSpPr>
          <p:nvPr>
            <p:ph idx="1"/>
          </p:nvPr>
        </p:nvSpPr>
        <p:spPr>
          <a:xfrm>
            <a:off x="304800" y="188686"/>
            <a:ext cx="11887200" cy="6669314"/>
          </a:xfrm>
        </p:spPr>
        <p:txBody>
          <a:bodyPr/>
          <a:lstStyle/>
          <a:p>
            <a:pPr marL="0" indent="0">
              <a:buNone/>
            </a:pPr>
            <a:r>
              <a:rPr lang="en-IN" b="1" dirty="0">
                <a:latin typeface="Times New Roman" panose="02020603050405020304" pitchFamily="18" charset="0"/>
                <a:cs typeface="Times New Roman" panose="02020603050405020304" pitchFamily="18" charset="0"/>
              </a:rPr>
              <a:t>DC series wound generators </a:t>
            </a:r>
            <a:r>
              <a:rPr lang="en-IN" dirty="0">
                <a:latin typeface="Times New Roman" panose="02020603050405020304" pitchFamily="18" charset="0"/>
                <a:cs typeface="Times New Roman" panose="02020603050405020304" pitchFamily="18" charset="0"/>
              </a:rPr>
              <a:t>are used </a:t>
            </a:r>
          </a:p>
          <a:p>
            <a:r>
              <a:rPr lang="en-IN" dirty="0">
                <a:latin typeface="Times New Roman" panose="02020603050405020304" pitchFamily="18" charset="0"/>
                <a:cs typeface="Times New Roman" panose="02020603050405020304" pitchFamily="18" charset="0"/>
              </a:rPr>
              <a:t>in DC locomotives for regenerative braking for providing field excitation     current. </a:t>
            </a:r>
          </a:p>
          <a:p>
            <a:r>
              <a:rPr lang="en-IN" dirty="0">
                <a:latin typeface="Times New Roman" panose="02020603050405020304" pitchFamily="18" charset="0"/>
                <a:cs typeface="Times New Roman" panose="02020603050405020304" pitchFamily="18" charset="0"/>
              </a:rPr>
              <a:t>Used as a booster in distribution networks. </a:t>
            </a:r>
          </a:p>
          <a:p>
            <a:pPr marL="0" indent="0">
              <a:buNone/>
            </a:pPr>
            <a:endParaRPr lang="en-IN" dirty="0">
              <a:latin typeface="Times New Roman" panose="02020603050405020304" pitchFamily="18" charset="0"/>
              <a:cs typeface="Times New Roman" panose="02020603050405020304" pitchFamily="18" charset="0"/>
            </a:endParaRPr>
          </a:p>
          <a:p>
            <a:pPr marL="0" indent="0">
              <a:buNone/>
            </a:pPr>
            <a:r>
              <a:rPr lang="en-IN" b="1" dirty="0">
                <a:latin typeface="Times New Roman" panose="02020603050405020304" pitchFamily="18" charset="0"/>
                <a:cs typeface="Times New Roman" panose="02020603050405020304" pitchFamily="18" charset="0"/>
              </a:rPr>
              <a:t>Over compounded cumulative generators </a:t>
            </a:r>
            <a:r>
              <a:rPr lang="en-IN" dirty="0">
                <a:latin typeface="Times New Roman" panose="02020603050405020304" pitchFamily="18" charset="0"/>
                <a:cs typeface="Times New Roman" panose="02020603050405020304" pitchFamily="18" charset="0"/>
              </a:rPr>
              <a:t>are used in lighting and heavy power supply. </a:t>
            </a:r>
          </a:p>
          <a:p>
            <a:pPr marL="0" indent="0">
              <a:buNone/>
            </a:pPr>
            <a:endParaRPr lang="en-IN" dirty="0">
              <a:latin typeface="Times New Roman" panose="02020603050405020304" pitchFamily="18" charset="0"/>
              <a:cs typeface="Times New Roman" panose="02020603050405020304" pitchFamily="18" charset="0"/>
            </a:endParaRPr>
          </a:p>
          <a:p>
            <a:pPr marL="0" indent="0">
              <a:buNone/>
            </a:pPr>
            <a:r>
              <a:rPr lang="en-IN" b="1" dirty="0">
                <a:latin typeface="Times New Roman" panose="02020603050405020304" pitchFamily="18" charset="0"/>
                <a:cs typeface="Times New Roman" panose="02020603050405020304" pitchFamily="18" charset="0"/>
              </a:rPr>
              <a:t>Flat compounded generators </a:t>
            </a:r>
            <a:r>
              <a:rPr lang="en-IN" dirty="0">
                <a:latin typeface="Times New Roman" panose="02020603050405020304" pitchFamily="18" charset="0"/>
                <a:cs typeface="Times New Roman" panose="02020603050405020304" pitchFamily="18" charset="0"/>
              </a:rPr>
              <a:t>are used in offices, hotels, homes, schools, etc. </a:t>
            </a:r>
          </a:p>
          <a:p>
            <a:pPr marL="0" indent="0">
              <a:buNone/>
            </a:pPr>
            <a:endParaRPr lang="en-IN" dirty="0">
              <a:latin typeface="Times New Roman" panose="02020603050405020304" pitchFamily="18" charset="0"/>
              <a:cs typeface="Times New Roman" panose="02020603050405020304" pitchFamily="18" charset="0"/>
            </a:endParaRPr>
          </a:p>
          <a:p>
            <a:pPr marL="0" indent="0">
              <a:buNone/>
            </a:pPr>
            <a:r>
              <a:rPr lang="en-IN" b="1" dirty="0">
                <a:latin typeface="Times New Roman" panose="02020603050405020304" pitchFamily="18" charset="0"/>
                <a:cs typeface="Times New Roman" panose="02020603050405020304" pitchFamily="18" charset="0"/>
              </a:rPr>
              <a:t>Differentially compounded generators </a:t>
            </a:r>
            <a:r>
              <a:rPr lang="en-IN" dirty="0">
                <a:latin typeface="Times New Roman" panose="02020603050405020304" pitchFamily="18" charset="0"/>
                <a:cs typeface="Times New Roman" panose="02020603050405020304" pitchFamily="18" charset="0"/>
              </a:rPr>
              <a:t>are mainly used for arc welding purpose</a:t>
            </a:r>
            <a:r>
              <a:rPr lang="en-IN" dirty="0"/>
              <a:t>.</a:t>
            </a:r>
          </a:p>
          <a:p>
            <a:endParaRPr lang="en-IN" dirty="0"/>
          </a:p>
        </p:txBody>
      </p:sp>
    </p:spTree>
    <p:extLst>
      <p:ext uri="{BB962C8B-B14F-4D97-AF65-F5344CB8AC3E}">
        <p14:creationId xmlns:p14="http://schemas.microsoft.com/office/powerpoint/2010/main" val="30224397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TotalTime>
  <Words>1899</Words>
  <Application>Microsoft Office PowerPoint</Application>
  <PresentationFormat>Widescreen</PresentationFormat>
  <Paragraphs>150</Paragraphs>
  <Slides>43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Calibri Light</vt:lpstr>
      <vt:lpstr>Carlito</vt:lpstr>
      <vt:lpstr>Copperplate Gothic Bold</vt:lpstr>
      <vt:lpstr>Times New Roman</vt:lpstr>
      <vt:lpstr>Office Theme</vt:lpstr>
      <vt:lpstr>DC GENERATORS</vt:lpstr>
      <vt:lpstr>General Idea</vt:lpstr>
      <vt:lpstr>Types of electrical machines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Simple Loop DC Generator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EMF Equation of a DC Generator:</vt:lpstr>
      <vt:lpstr>PowerPoint Presentation</vt:lpstr>
      <vt:lpstr>PowerPoint Presentation</vt:lpstr>
      <vt:lpstr>PowerPoint Presentation</vt:lpstr>
      <vt:lpstr>Types of DC Generators</vt:lpstr>
      <vt:lpstr>PowerPoint Presentation</vt:lpstr>
      <vt:lpstr>PowerPoint Presentation</vt:lpstr>
      <vt:lpstr>PowerPoint Presentation</vt:lpstr>
      <vt:lpstr>PowerPoint Presentation</vt:lpstr>
      <vt:lpstr>PowerPoint Presentation</vt:lpstr>
      <vt:lpstr>PowerPoint Presentation</vt:lpstr>
      <vt:lpstr>Long shunt DC compound generator:</vt:lpstr>
      <vt:lpstr>PowerPoint Presentation</vt:lpstr>
      <vt:lpstr>Short shunt DC compound generator:</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 GENERATORS</dc:title>
  <dc:creator>Veeresh</dc:creator>
  <cp:lastModifiedBy>Veeresh</cp:lastModifiedBy>
  <cp:revision>13</cp:revision>
  <dcterms:created xsi:type="dcterms:W3CDTF">2022-06-29T15:55:24Z</dcterms:created>
  <dcterms:modified xsi:type="dcterms:W3CDTF">2022-07-01T11:08:15Z</dcterms:modified>
</cp:coreProperties>
</file>